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9850"/>
  <p:notesSz cx="9144000" cy="5149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>
      <p:cViewPr varScale="1">
        <p:scale>
          <a:sx n="160" d="100"/>
          <a:sy n="160" d="100"/>
        </p:scale>
        <p:origin x="784" y="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22716" y="4651705"/>
            <a:ext cx="325411" cy="29517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440558" y="0"/>
            <a:ext cx="6543040" cy="5143500"/>
          </a:xfrm>
          <a:custGeom>
            <a:avLst/>
            <a:gdLst/>
            <a:ahLst/>
            <a:cxnLst/>
            <a:rect l="l" t="t" r="r" b="b"/>
            <a:pathLst>
              <a:path w="6543040" h="5143500">
                <a:moveTo>
                  <a:pt x="6543040" y="0"/>
                </a:moveTo>
                <a:lnTo>
                  <a:pt x="5241417" y="0"/>
                </a:lnTo>
                <a:lnTo>
                  <a:pt x="0" y="5143500"/>
                </a:lnTo>
                <a:lnTo>
                  <a:pt x="1301623" y="5143500"/>
                </a:lnTo>
                <a:lnTo>
                  <a:pt x="6543040" y="0"/>
                </a:lnTo>
                <a:close/>
              </a:path>
            </a:pathLst>
          </a:custGeom>
          <a:solidFill>
            <a:srgbClr val="009D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217288" y="308863"/>
            <a:ext cx="4926965" cy="4834890"/>
          </a:xfrm>
          <a:custGeom>
            <a:avLst/>
            <a:gdLst/>
            <a:ahLst/>
            <a:cxnLst/>
            <a:rect l="l" t="t" r="r" b="b"/>
            <a:pathLst>
              <a:path w="4926965" h="4834890">
                <a:moveTo>
                  <a:pt x="4926711" y="0"/>
                </a:moveTo>
                <a:lnTo>
                  <a:pt x="0" y="4834636"/>
                </a:lnTo>
                <a:lnTo>
                  <a:pt x="1301623" y="4834636"/>
                </a:lnTo>
                <a:lnTo>
                  <a:pt x="4926711" y="1277239"/>
                </a:lnTo>
                <a:lnTo>
                  <a:pt x="4926711" y="0"/>
                </a:lnTo>
                <a:close/>
              </a:path>
            </a:pathLst>
          </a:custGeom>
          <a:solidFill>
            <a:srgbClr val="2E46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3961" y="1283030"/>
            <a:ext cx="3330575" cy="7137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1212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1212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78A8D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85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1212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1212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78A8D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85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1212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78A8D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85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22716" y="4651705"/>
            <a:ext cx="325411" cy="295173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2440558" y="0"/>
            <a:ext cx="6543040" cy="5143500"/>
          </a:xfrm>
          <a:custGeom>
            <a:avLst/>
            <a:gdLst/>
            <a:ahLst/>
            <a:cxnLst/>
            <a:rect l="l" t="t" r="r" b="b"/>
            <a:pathLst>
              <a:path w="6543040" h="5143500">
                <a:moveTo>
                  <a:pt x="6543040" y="0"/>
                </a:moveTo>
                <a:lnTo>
                  <a:pt x="5241417" y="0"/>
                </a:lnTo>
                <a:lnTo>
                  <a:pt x="0" y="5143500"/>
                </a:lnTo>
                <a:lnTo>
                  <a:pt x="1301623" y="5143500"/>
                </a:lnTo>
                <a:lnTo>
                  <a:pt x="6543040" y="0"/>
                </a:lnTo>
                <a:close/>
              </a:path>
            </a:pathLst>
          </a:custGeom>
          <a:solidFill>
            <a:srgbClr val="009D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217288" y="308863"/>
            <a:ext cx="4926965" cy="4834890"/>
          </a:xfrm>
          <a:custGeom>
            <a:avLst/>
            <a:gdLst/>
            <a:ahLst/>
            <a:cxnLst/>
            <a:rect l="l" t="t" r="r" b="b"/>
            <a:pathLst>
              <a:path w="4926965" h="4834890">
                <a:moveTo>
                  <a:pt x="4926711" y="0"/>
                </a:moveTo>
                <a:lnTo>
                  <a:pt x="0" y="4834636"/>
                </a:lnTo>
                <a:lnTo>
                  <a:pt x="1301623" y="4834636"/>
                </a:lnTo>
                <a:lnTo>
                  <a:pt x="4926711" y="1277239"/>
                </a:lnTo>
                <a:lnTo>
                  <a:pt x="4926711" y="0"/>
                </a:lnTo>
                <a:close/>
              </a:path>
            </a:pathLst>
          </a:custGeom>
          <a:solidFill>
            <a:srgbClr val="2E46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21212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78A8D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85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878A8D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85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560972" y="4624781"/>
            <a:ext cx="339187" cy="32517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4551" y="174752"/>
            <a:ext cx="8131175" cy="299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21212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6173" y="934338"/>
            <a:ext cx="7931150" cy="3226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1212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01777" y="4815179"/>
            <a:ext cx="193040" cy="1263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878A8D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85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OCRINTProject@camh.c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5145405"/>
            <a:chOff x="0" y="0"/>
            <a:chExt cx="9144000" cy="51454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514502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440558" y="0"/>
              <a:ext cx="6543040" cy="5143500"/>
            </a:xfrm>
            <a:custGeom>
              <a:avLst/>
              <a:gdLst/>
              <a:ahLst/>
              <a:cxnLst/>
              <a:rect l="l" t="t" r="r" b="b"/>
              <a:pathLst>
                <a:path w="6543040" h="5143500">
                  <a:moveTo>
                    <a:pt x="6543040" y="0"/>
                  </a:moveTo>
                  <a:lnTo>
                    <a:pt x="5241417" y="0"/>
                  </a:lnTo>
                  <a:lnTo>
                    <a:pt x="0" y="5143500"/>
                  </a:lnTo>
                  <a:lnTo>
                    <a:pt x="1301623" y="5143500"/>
                  </a:lnTo>
                  <a:lnTo>
                    <a:pt x="6543040" y="0"/>
                  </a:lnTo>
                  <a:close/>
                </a:path>
              </a:pathLst>
            </a:custGeom>
            <a:solidFill>
              <a:srgbClr val="009D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17289" y="308863"/>
              <a:ext cx="4926965" cy="4834890"/>
            </a:xfrm>
            <a:custGeom>
              <a:avLst/>
              <a:gdLst/>
              <a:ahLst/>
              <a:cxnLst/>
              <a:rect l="l" t="t" r="r" b="b"/>
              <a:pathLst>
                <a:path w="4926965" h="4834890">
                  <a:moveTo>
                    <a:pt x="4926711" y="0"/>
                  </a:moveTo>
                  <a:lnTo>
                    <a:pt x="0" y="4834636"/>
                  </a:lnTo>
                  <a:lnTo>
                    <a:pt x="1301623" y="4834636"/>
                  </a:lnTo>
                  <a:lnTo>
                    <a:pt x="4926711" y="1277239"/>
                  </a:lnTo>
                  <a:lnTo>
                    <a:pt x="4926711" y="0"/>
                  </a:lnTo>
                  <a:close/>
                </a:path>
              </a:pathLst>
            </a:custGeom>
            <a:solidFill>
              <a:srgbClr val="2E4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30032" y="4039552"/>
              <a:ext cx="681385" cy="62077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38912" y="2956559"/>
              <a:ext cx="498475" cy="0"/>
            </a:xfrm>
            <a:custGeom>
              <a:avLst/>
              <a:gdLst/>
              <a:ahLst/>
              <a:cxnLst/>
              <a:rect l="l" t="t" r="r" b="b"/>
              <a:pathLst>
                <a:path w="498475">
                  <a:moveTo>
                    <a:pt x="0" y="0"/>
                  </a:moveTo>
                  <a:lnTo>
                    <a:pt x="497966" y="0"/>
                  </a:lnTo>
                </a:path>
              </a:pathLst>
            </a:custGeom>
            <a:ln w="6096">
              <a:solidFill>
                <a:srgbClr val="5858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02437" y="305257"/>
            <a:ext cx="28892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-140" dirty="0">
                <a:solidFill>
                  <a:srgbClr val="585858"/>
                </a:solidFill>
                <a:latin typeface="Arial Black"/>
                <a:cs typeface="Arial Black"/>
              </a:rPr>
              <a:t>SURVEY</a:t>
            </a:r>
            <a:r>
              <a:rPr sz="3600" b="0" spc="-305" dirty="0">
                <a:solidFill>
                  <a:srgbClr val="585858"/>
                </a:solidFill>
                <a:latin typeface="Arial Black"/>
                <a:cs typeface="Arial Black"/>
              </a:rPr>
              <a:t> </a:t>
            </a:r>
            <a:r>
              <a:rPr sz="3600" b="0" spc="-40" dirty="0">
                <a:solidFill>
                  <a:srgbClr val="585858"/>
                </a:solidFill>
                <a:latin typeface="Arial Black"/>
                <a:cs typeface="Arial Black"/>
              </a:rPr>
              <a:t>ON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437" y="744423"/>
            <a:ext cx="50558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5" dirty="0">
                <a:solidFill>
                  <a:srgbClr val="585858"/>
                </a:solidFill>
                <a:latin typeface="Arial Black"/>
                <a:cs typeface="Arial Black"/>
              </a:rPr>
              <a:t>DECRIMINALIZATION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2437" y="1183589"/>
            <a:ext cx="50088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80" dirty="0">
                <a:solidFill>
                  <a:srgbClr val="585858"/>
                </a:solidFill>
                <a:latin typeface="Arial Black"/>
                <a:cs typeface="Arial Black"/>
              </a:rPr>
              <a:t>OF</a:t>
            </a:r>
            <a:r>
              <a:rPr sz="3600" spc="-285" dirty="0">
                <a:solidFill>
                  <a:srgbClr val="585858"/>
                </a:solidFill>
                <a:latin typeface="Arial Black"/>
                <a:cs typeface="Arial Black"/>
              </a:rPr>
              <a:t> </a:t>
            </a:r>
            <a:r>
              <a:rPr sz="3600" spc="-140" dirty="0">
                <a:solidFill>
                  <a:srgbClr val="585858"/>
                </a:solidFill>
                <a:latin typeface="Arial Black"/>
                <a:cs typeface="Arial Black"/>
              </a:rPr>
              <a:t>ILLICIT</a:t>
            </a:r>
            <a:r>
              <a:rPr sz="3600" spc="-290" dirty="0">
                <a:solidFill>
                  <a:srgbClr val="585858"/>
                </a:solidFill>
                <a:latin typeface="Arial Black"/>
                <a:cs typeface="Arial Black"/>
              </a:rPr>
              <a:t> </a:t>
            </a:r>
            <a:r>
              <a:rPr sz="3600" spc="-135" dirty="0">
                <a:solidFill>
                  <a:srgbClr val="585858"/>
                </a:solidFill>
                <a:latin typeface="Arial Black"/>
                <a:cs typeface="Arial Black"/>
              </a:rPr>
              <a:t>DRUGS</a:t>
            </a:r>
            <a:r>
              <a:rPr sz="3600" spc="-285" dirty="0">
                <a:solidFill>
                  <a:srgbClr val="585858"/>
                </a:solidFill>
                <a:latin typeface="Arial Black"/>
                <a:cs typeface="Arial Black"/>
              </a:rPr>
              <a:t> </a:t>
            </a:r>
            <a:r>
              <a:rPr sz="3600" spc="-25" dirty="0">
                <a:solidFill>
                  <a:srgbClr val="585858"/>
                </a:solidFill>
                <a:latin typeface="Arial Black"/>
                <a:cs typeface="Arial Black"/>
              </a:rPr>
              <a:t>IN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437" y="1416300"/>
            <a:ext cx="4740275" cy="1159510"/>
          </a:xfrm>
          <a:prstGeom prst="rect">
            <a:avLst/>
          </a:prstGeom>
        </p:spPr>
        <p:txBody>
          <a:bodyPr vert="horz" wrap="square" lIns="0" tIns="2197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30"/>
              </a:spcBef>
            </a:pPr>
            <a:r>
              <a:rPr sz="3600" spc="-150" dirty="0">
                <a:solidFill>
                  <a:srgbClr val="585858"/>
                </a:solidFill>
                <a:latin typeface="Arial Black"/>
                <a:cs typeface="Arial Black"/>
              </a:rPr>
              <a:t>BRITISH</a:t>
            </a:r>
            <a:r>
              <a:rPr sz="3600" spc="-250" dirty="0">
                <a:solidFill>
                  <a:srgbClr val="585858"/>
                </a:solidFill>
                <a:latin typeface="Arial Black"/>
                <a:cs typeface="Arial Black"/>
              </a:rPr>
              <a:t> </a:t>
            </a:r>
            <a:r>
              <a:rPr sz="3600" spc="-125" dirty="0">
                <a:solidFill>
                  <a:srgbClr val="585858"/>
                </a:solidFill>
                <a:latin typeface="Arial Black"/>
                <a:cs typeface="Arial Black"/>
              </a:rPr>
              <a:t>COLUMBIA</a:t>
            </a:r>
            <a:endParaRPr sz="3600">
              <a:latin typeface="Arial Black"/>
              <a:cs typeface="Arial Black"/>
            </a:endParaRPr>
          </a:p>
          <a:p>
            <a:pPr marL="48260">
              <a:lnSpc>
                <a:spcPct val="100000"/>
              </a:lnSpc>
              <a:spcBef>
                <a:spcPts val="815"/>
              </a:spcBef>
            </a:pPr>
            <a:r>
              <a:rPr sz="1800" dirty="0">
                <a:solidFill>
                  <a:srgbClr val="585858"/>
                </a:solidFill>
                <a:latin typeface="Arial Black"/>
                <a:cs typeface="Arial Black"/>
              </a:rPr>
              <a:t>Draft</a:t>
            </a:r>
            <a:r>
              <a:rPr sz="1800" spc="-35" dirty="0">
                <a:solidFill>
                  <a:srgbClr val="585858"/>
                </a:solidFill>
                <a:latin typeface="Arial Black"/>
                <a:cs typeface="Arial Black"/>
              </a:rPr>
              <a:t> </a:t>
            </a:r>
            <a:r>
              <a:rPr sz="1800" spc="-10" dirty="0">
                <a:solidFill>
                  <a:srgbClr val="585858"/>
                </a:solidFill>
                <a:latin typeface="Arial Black"/>
                <a:cs typeface="Arial Black"/>
              </a:rPr>
              <a:t>Report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8404" y="3044774"/>
            <a:ext cx="1205865" cy="2565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500" dirty="0">
                <a:solidFill>
                  <a:srgbClr val="585858"/>
                </a:solidFill>
                <a:latin typeface="Arial MT"/>
                <a:cs typeface="Arial MT"/>
              </a:rPr>
              <a:t>April</a:t>
            </a:r>
            <a:r>
              <a:rPr sz="1500" spc="-2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500" dirty="0">
                <a:solidFill>
                  <a:srgbClr val="585858"/>
                </a:solidFill>
                <a:latin typeface="Arial MT"/>
                <a:cs typeface="Arial MT"/>
              </a:rPr>
              <a:t>17,</a:t>
            </a:r>
            <a:r>
              <a:rPr sz="1500" spc="-35" dirty="0">
                <a:solidFill>
                  <a:srgbClr val="585858"/>
                </a:solidFill>
                <a:latin typeface="Arial MT"/>
                <a:cs typeface="Arial MT"/>
              </a:rPr>
              <a:t> </a:t>
            </a:r>
            <a:r>
              <a:rPr sz="1500" spc="-20" dirty="0">
                <a:solidFill>
                  <a:srgbClr val="585858"/>
                </a:solidFill>
                <a:latin typeface="Arial MT"/>
                <a:cs typeface="Arial MT"/>
              </a:rPr>
              <a:t>2024</a:t>
            </a:r>
            <a:endParaRPr sz="1500">
              <a:latin typeface="Arial MT"/>
              <a:cs typeface="Arial MT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0C13EF2-0CF1-0217-4FEE-52A5D7AA57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16" y="4123237"/>
            <a:ext cx="1378839" cy="934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A67E3E17-8541-E422-8033-01CC26EAEE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16" y="3454858"/>
            <a:ext cx="2809589" cy="57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Agree/Disagree</a:t>
            </a:r>
            <a:r>
              <a:rPr spc="-95" dirty="0"/>
              <a:t> </a:t>
            </a:r>
            <a:r>
              <a:rPr spc="-10" dirty="0"/>
              <a:t>Statements</a:t>
            </a:r>
            <a:r>
              <a:rPr dirty="0"/>
              <a:t> About</a:t>
            </a:r>
            <a:r>
              <a:rPr spc="-10" dirty="0"/>
              <a:t> </a:t>
            </a:r>
            <a:r>
              <a:rPr dirty="0"/>
              <a:t>Impact</a:t>
            </a:r>
            <a:r>
              <a:rPr spc="-2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Decriminalization</a:t>
            </a:r>
            <a:r>
              <a:rPr spc="10" dirty="0"/>
              <a:t> </a:t>
            </a:r>
            <a:r>
              <a:rPr dirty="0"/>
              <a:t>by</a:t>
            </a:r>
            <a:r>
              <a:rPr spc="-40" dirty="0"/>
              <a:t> </a:t>
            </a:r>
            <a:r>
              <a:rPr dirty="0"/>
              <a:t>Demos</a:t>
            </a:r>
            <a:r>
              <a:rPr spc="-25" dirty="0"/>
              <a:t> </a:t>
            </a:r>
            <a:r>
              <a:rPr dirty="0"/>
              <a:t>(slide</a:t>
            </a:r>
            <a:r>
              <a:rPr spc="-25" dirty="0"/>
              <a:t> </a:t>
            </a:r>
            <a:r>
              <a:rPr dirty="0"/>
              <a:t>1</a:t>
            </a:r>
            <a:r>
              <a:rPr spc="-25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-25" dirty="0"/>
              <a:t>3)</a:t>
            </a:r>
          </a:p>
        </p:txBody>
      </p:sp>
      <p:sp>
        <p:nvSpPr>
          <p:cNvPr id="3" name="object 3"/>
          <p:cNvSpPr/>
          <p:nvPr/>
        </p:nvSpPr>
        <p:spPr>
          <a:xfrm>
            <a:off x="257263" y="541146"/>
            <a:ext cx="0" cy="182880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38100">
            <a:solidFill>
              <a:srgbClr val="0060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5991" y="527430"/>
            <a:ext cx="447103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There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are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few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differences</a:t>
            </a:r>
            <a:r>
              <a:rPr sz="1000" spc="-8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</a:t>
            </a:r>
            <a:r>
              <a:rPr sz="1000" spc="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statements below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across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</a:t>
            </a:r>
            <a:r>
              <a:rPr sz="1000" spc="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demographic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segments.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109461" y="2153411"/>
            <a:ext cx="805180" cy="624840"/>
            <a:chOff x="6109461" y="2153411"/>
            <a:chExt cx="805180" cy="624840"/>
          </a:xfrm>
        </p:grpSpPr>
        <p:sp>
          <p:nvSpPr>
            <p:cNvPr id="6" name="object 6"/>
            <p:cNvSpPr/>
            <p:nvPr/>
          </p:nvSpPr>
          <p:spPr>
            <a:xfrm>
              <a:off x="6511797" y="2153411"/>
              <a:ext cx="402590" cy="251460"/>
            </a:xfrm>
            <a:custGeom>
              <a:avLst/>
              <a:gdLst/>
              <a:ahLst/>
              <a:cxnLst/>
              <a:rect l="l" t="t" r="r" b="b"/>
              <a:pathLst>
                <a:path w="402590" h="251460">
                  <a:moveTo>
                    <a:pt x="402335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402335" y="251460"/>
                  </a:lnTo>
                  <a:lnTo>
                    <a:pt x="402335" y="0"/>
                  </a:lnTo>
                  <a:close/>
                </a:path>
              </a:pathLst>
            </a:custGeom>
            <a:solidFill>
              <a:srgbClr val="67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109461" y="2404871"/>
              <a:ext cx="402590" cy="373380"/>
            </a:xfrm>
            <a:custGeom>
              <a:avLst/>
              <a:gdLst/>
              <a:ahLst/>
              <a:cxnLst/>
              <a:rect l="l" t="t" r="r" b="b"/>
              <a:pathLst>
                <a:path w="402590" h="373380">
                  <a:moveTo>
                    <a:pt x="402336" y="0"/>
                  </a:moveTo>
                  <a:lnTo>
                    <a:pt x="0" y="0"/>
                  </a:lnTo>
                  <a:lnTo>
                    <a:pt x="0" y="373380"/>
                  </a:lnTo>
                  <a:lnTo>
                    <a:pt x="402336" y="373380"/>
                  </a:lnTo>
                  <a:lnTo>
                    <a:pt x="402336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7718806" y="2404872"/>
            <a:ext cx="402590" cy="373380"/>
          </a:xfrm>
          <a:custGeom>
            <a:avLst/>
            <a:gdLst/>
            <a:ahLst/>
            <a:cxnLst/>
            <a:rect l="l" t="t" r="r" b="b"/>
            <a:pathLst>
              <a:path w="402590" h="373380">
                <a:moveTo>
                  <a:pt x="402335" y="0"/>
                </a:moveTo>
                <a:lnTo>
                  <a:pt x="0" y="0"/>
                </a:lnTo>
                <a:lnTo>
                  <a:pt x="0" y="373380"/>
                </a:lnTo>
                <a:lnTo>
                  <a:pt x="402335" y="373380"/>
                </a:lnTo>
                <a:lnTo>
                  <a:pt x="402335" y="0"/>
                </a:lnTo>
                <a:close/>
              </a:path>
            </a:pathLst>
          </a:custGeom>
          <a:solidFill>
            <a:srgbClr val="67F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90773" y="2778251"/>
            <a:ext cx="402590" cy="251460"/>
          </a:xfrm>
          <a:custGeom>
            <a:avLst/>
            <a:gdLst/>
            <a:ahLst/>
            <a:cxnLst/>
            <a:rect l="l" t="t" r="r" b="b"/>
            <a:pathLst>
              <a:path w="402589" h="251460">
                <a:moveTo>
                  <a:pt x="402336" y="0"/>
                </a:moveTo>
                <a:lnTo>
                  <a:pt x="0" y="0"/>
                </a:lnTo>
                <a:lnTo>
                  <a:pt x="0" y="251460"/>
                </a:lnTo>
                <a:lnTo>
                  <a:pt x="402336" y="251460"/>
                </a:lnTo>
                <a:lnTo>
                  <a:pt x="402336" y="0"/>
                </a:lnTo>
                <a:close/>
              </a:path>
            </a:pathLst>
          </a:custGeom>
          <a:solidFill>
            <a:srgbClr val="67F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57251" y="1521409"/>
          <a:ext cx="8745220" cy="1506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9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19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19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95605">
                <a:tc gridSpan="8">
                  <a:txBody>
                    <a:bodyPr/>
                    <a:lstStyle/>
                    <a:p>
                      <a:pPr marL="3075305">
                        <a:lnSpc>
                          <a:spcPct val="100000"/>
                        </a:lnSpc>
                        <a:spcBef>
                          <a:spcPts val="55"/>
                        </a:spcBef>
                        <a:tabLst>
                          <a:tab pos="4562475" algn="l"/>
                          <a:tab pos="5760720" algn="l"/>
                          <a:tab pos="7023734" algn="l"/>
                          <a:tab pos="8154670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Region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Sex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Age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Education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Race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2258060" marR="44450" indent="-351790">
                        <a:lnSpc>
                          <a:spcPct val="36900"/>
                        </a:lnSpc>
                        <a:tabLst>
                          <a:tab pos="2340610" algn="l"/>
                          <a:tab pos="2685415" algn="l"/>
                          <a:tab pos="4322445" algn="l"/>
                          <a:tab pos="5596890" algn="l"/>
                          <a:tab pos="6761480" algn="l"/>
                          <a:tab pos="7127875" algn="l"/>
                          <a:tab pos="7554595" algn="l"/>
                          <a:tab pos="7922895" algn="l"/>
                          <a:tab pos="8325484" algn="l"/>
                          <a:tab pos="835342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	</a:t>
                      </a:r>
                      <a:r>
                        <a:rPr sz="1350" b="1" spc="-37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Van</a:t>
                      </a:r>
                      <a:r>
                        <a:rPr sz="1350" b="1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Fraser</a:t>
                      </a:r>
                      <a:r>
                        <a:rPr sz="1350" b="1" spc="337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Island</a:t>
                      </a:r>
                      <a:r>
                        <a:rPr sz="1350" b="1" spc="585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Interior</a:t>
                      </a:r>
                      <a:r>
                        <a:rPr sz="1350" b="1" spc="607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spc="-30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North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Male</a:t>
                      </a:r>
                      <a:r>
                        <a:rPr sz="1350" b="1" spc="300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Female</a:t>
                      </a:r>
                      <a:r>
                        <a:rPr sz="1350" b="1" spc="240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Gen</a:t>
                      </a:r>
                      <a:r>
                        <a:rPr sz="1350" b="1" spc="-37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350" b="1" spc="667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Millenn</a:t>
                      </a:r>
                      <a:r>
                        <a:rPr sz="1350" b="1" spc="585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Gen</a:t>
                      </a:r>
                      <a:r>
                        <a:rPr sz="1350" b="1" spc="-44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350" b="1" spc="540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Boomer</a:t>
                      </a:r>
                      <a:r>
                        <a:rPr sz="1350" b="1" spc="690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HS</a:t>
                      </a:r>
                      <a:r>
                        <a:rPr sz="1350" b="1" spc="-60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spc="-37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350" b="1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350" b="1" spc="-30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Some</a:t>
                      </a:r>
                      <a:r>
                        <a:rPr sz="1350" b="1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350" b="1" spc="-30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Univ</a:t>
                      </a:r>
                      <a:r>
                        <a:rPr sz="1350" b="1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350" b="1" spc="-15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White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	</a:t>
                      </a:r>
                      <a:r>
                        <a:rPr sz="1350" b="1" spc="-30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Non-</a:t>
                      </a:r>
                      <a:r>
                        <a:rPr sz="1350" b="1" spc="750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Coastal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		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ial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Less</a:t>
                      </a:r>
                      <a:r>
                        <a:rPr sz="900" b="1" spc="2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PostSec</a:t>
                      </a:r>
                      <a:r>
                        <a:rPr sz="900" b="1" spc="18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Grad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	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White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Sample</a:t>
                      </a:r>
                      <a:r>
                        <a:rPr sz="900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1,202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518159" algn="l"/>
                          <a:tab pos="920115" algn="l"/>
                          <a:tab pos="1322705" algn="l"/>
                          <a:tab pos="175260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270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452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211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130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518795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569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618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518795" algn="l"/>
                          <a:tab pos="921385" algn="l"/>
                          <a:tab pos="1323975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156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365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330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351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519430" algn="l"/>
                          <a:tab pos="922019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236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457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714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382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460">
                <a:tc rowSpan="2">
                  <a:txBody>
                    <a:bodyPr/>
                    <a:lstStyle/>
                    <a:p>
                      <a:pPr marL="62230" marR="55880" indent="-5524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Decriminalization</a:t>
                      </a:r>
                      <a:r>
                        <a:rPr sz="800" b="1" spc="8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800" b="1" spc="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encourage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drug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use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experimentation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2230" marR="84455" indent="-5524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Decriminalization</a:t>
                      </a:r>
                      <a:r>
                        <a:rPr sz="800" b="1" spc="5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800" b="1" spc="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reduce</a:t>
                      </a:r>
                      <a:r>
                        <a:rPr sz="8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criminalization</a:t>
                      </a:r>
                      <a:r>
                        <a:rPr sz="800" b="1" spc="6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people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800" b="1" spc="-3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use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drugs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BC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2230" marR="130175" indent="-55244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Decriminalization</a:t>
                      </a:r>
                      <a:r>
                        <a:rPr sz="800" b="1" spc="4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has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made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me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feel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safe</a:t>
                      </a:r>
                      <a:r>
                        <a:rPr sz="800" b="1" spc="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800" b="1" spc="-3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my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community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53%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455"/>
                        </a:spcBef>
                        <a:tabLst>
                          <a:tab pos="506095" algn="l"/>
                          <a:tab pos="908050" algn="l"/>
                          <a:tab pos="1310640" algn="l"/>
                          <a:tab pos="171323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55%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55%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53%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47%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tabLst>
                          <a:tab pos="506095" algn="l"/>
                          <a:tab pos="908050" algn="l"/>
                          <a:tab pos="1310640" algn="l"/>
                          <a:tab pos="171323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51%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48%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49%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55%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46%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tabLst>
                          <a:tab pos="506095" algn="l"/>
                          <a:tab pos="908050" algn="l"/>
                          <a:tab pos="1310640" algn="l"/>
                          <a:tab pos="171323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47%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41%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36%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455"/>
                        </a:spcBef>
                        <a:tabLst>
                          <a:tab pos="50673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56%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51%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tabLst>
                          <a:tab pos="50673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51%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48%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tabLst>
                          <a:tab pos="50673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455"/>
                        </a:spcBef>
                        <a:tabLst>
                          <a:tab pos="506730" algn="l"/>
                          <a:tab pos="909319" algn="l"/>
                          <a:tab pos="131191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49%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49%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52%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58%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tabLst>
                          <a:tab pos="506730" algn="l"/>
                          <a:tab pos="909319" algn="l"/>
                          <a:tab pos="131191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49%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51%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52%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tabLst>
                          <a:tab pos="506730" algn="l"/>
                          <a:tab pos="909319" algn="l"/>
                          <a:tab pos="131191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37%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43%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42%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455"/>
                        </a:spcBef>
                        <a:tabLst>
                          <a:tab pos="507365" algn="l"/>
                          <a:tab pos="909955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56%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53%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tabLst>
                          <a:tab pos="507365" algn="l"/>
                          <a:tab pos="909955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49%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54%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tabLst>
                          <a:tab pos="507365" algn="l"/>
                          <a:tab pos="909955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43%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67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51%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48%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object 14"/>
          <p:cNvSpPr txBox="1"/>
          <p:nvPr/>
        </p:nvSpPr>
        <p:spPr>
          <a:xfrm>
            <a:off x="560323" y="4173423"/>
            <a:ext cx="19177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Q2.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05052" y="4173423"/>
            <a:ext cx="7351395" cy="63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05"/>
              </a:lnSpc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Under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decriminalization,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adults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are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allowed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possess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up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cumulative</a:t>
            </a:r>
            <a:r>
              <a:rPr sz="900" i="1" spc="-6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total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2.5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grams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opioids,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cocaine/crack-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cocaine,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methamphetamine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MDMA</a:t>
            </a:r>
            <a:endParaRPr sz="900">
              <a:latin typeface="Calibri"/>
              <a:cs typeface="Calibri"/>
            </a:endParaRPr>
          </a:p>
          <a:p>
            <a:pPr marL="12700" marR="144780">
              <a:lnSpc>
                <a:spcPct val="90400"/>
              </a:lnSpc>
              <a:spcBef>
                <a:spcPts val="40"/>
              </a:spcBef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for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personal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possession.</a:t>
            </a:r>
            <a:r>
              <a:rPr sz="900" i="1" spc="-8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Amounts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carried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above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2.5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grams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will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still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criminalized.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BC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government’s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stated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goals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 decriminalization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are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reduce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harms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associated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with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substance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use,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including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stigma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criminalization,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as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well as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support</a:t>
            </a:r>
            <a:r>
              <a:rPr sz="900" i="1" spc="-6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people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who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use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access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health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social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services,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ultimately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redirecting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them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away from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justice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system.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Please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indicate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your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level of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agreement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or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disagreement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with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following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statements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regarding</a:t>
            </a:r>
            <a:r>
              <a:rPr sz="900" i="1" spc="-7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 potential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impact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decriminalization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illegal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BC.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55"/>
              </a:lnSpc>
            </a:pPr>
            <a:fld id="{81D60167-4931-47E6-BA6A-407CBD079E47}" type="slidenum">
              <a:rPr spc="-25" dirty="0"/>
              <a:t>10</a:t>
            </a:fld>
            <a:endParaRPr spc="-25" dirty="0"/>
          </a:p>
        </p:txBody>
      </p:sp>
      <p:sp>
        <p:nvSpPr>
          <p:cNvPr id="17" name="object 17"/>
          <p:cNvSpPr txBox="1"/>
          <p:nvPr/>
        </p:nvSpPr>
        <p:spPr>
          <a:xfrm>
            <a:off x="560323" y="4813579"/>
            <a:ext cx="1501775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Base:</a:t>
            </a: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All</a:t>
            </a:r>
            <a:r>
              <a:rPr sz="900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respondents</a:t>
            </a:r>
            <a:r>
              <a:rPr sz="900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444646"/>
                </a:solidFill>
                <a:latin typeface="Calibri"/>
                <a:cs typeface="Calibri"/>
              </a:rPr>
              <a:t>(n=1,202)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23384" y="1250441"/>
            <a:ext cx="73914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solidFill>
                  <a:srgbClr val="212122"/>
                </a:solidFill>
                <a:latin typeface="Calibri"/>
                <a:cs typeface="Calibri"/>
              </a:rPr>
              <a:t>Total</a:t>
            </a:r>
            <a:r>
              <a:rPr sz="12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212122"/>
                </a:solidFill>
                <a:latin typeface="Calibri"/>
                <a:cs typeface="Calibri"/>
              </a:rPr>
              <a:t>Agree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37247" y="3087623"/>
            <a:ext cx="988060" cy="140335"/>
          </a:xfrm>
          <a:prstGeom prst="rect">
            <a:avLst/>
          </a:prstGeom>
          <a:solidFill>
            <a:srgbClr val="67F1FF"/>
          </a:solidFill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ts val="1040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Statistically</a:t>
            </a:r>
            <a:r>
              <a:rPr sz="9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higher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24800" y="3087623"/>
            <a:ext cx="954405" cy="14033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040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Statistically</a:t>
            </a:r>
            <a:r>
              <a:rPr sz="9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lower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Agree/Disagree</a:t>
            </a:r>
            <a:r>
              <a:rPr spc="-95" dirty="0"/>
              <a:t> </a:t>
            </a:r>
            <a:r>
              <a:rPr spc="-10" dirty="0"/>
              <a:t>Statements</a:t>
            </a:r>
            <a:r>
              <a:rPr dirty="0"/>
              <a:t> About</a:t>
            </a:r>
            <a:r>
              <a:rPr spc="-10" dirty="0"/>
              <a:t> </a:t>
            </a:r>
            <a:r>
              <a:rPr dirty="0"/>
              <a:t>Impact</a:t>
            </a:r>
            <a:r>
              <a:rPr spc="-2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Decriminalization</a:t>
            </a:r>
            <a:r>
              <a:rPr spc="10" dirty="0"/>
              <a:t> </a:t>
            </a:r>
            <a:r>
              <a:rPr dirty="0"/>
              <a:t>by</a:t>
            </a:r>
            <a:r>
              <a:rPr spc="-40" dirty="0"/>
              <a:t> </a:t>
            </a:r>
            <a:r>
              <a:rPr dirty="0"/>
              <a:t>Demos</a:t>
            </a:r>
            <a:r>
              <a:rPr spc="-25" dirty="0"/>
              <a:t> </a:t>
            </a:r>
            <a:r>
              <a:rPr dirty="0"/>
              <a:t>(slide</a:t>
            </a:r>
            <a:r>
              <a:rPr spc="-25" dirty="0"/>
              <a:t> </a:t>
            </a:r>
            <a:r>
              <a:rPr dirty="0"/>
              <a:t>2</a:t>
            </a:r>
            <a:r>
              <a:rPr spc="-25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-25" dirty="0"/>
              <a:t>3)</a:t>
            </a:r>
          </a:p>
        </p:txBody>
      </p:sp>
      <p:sp>
        <p:nvSpPr>
          <p:cNvPr id="3" name="object 3"/>
          <p:cNvSpPr/>
          <p:nvPr/>
        </p:nvSpPr>
        <p:spPr>
          <a:xfrm>
            <a:off x="257263" y="541146"/>
            <a:ext cx="0" cy="411480"/>
          </a:xfrm>
          <a:custGeom>
            <a:avLst/>
            <a:gdLst/>
            <a:ahLst/>
            <a:cxnLst/>
            <a:rect l="l" t="t" r="r" b="b"/>
            <a:pathLst>
              <a:path h="411480">
                <a:moveTo>
                  <a:pt x="0" y="0"/>
                </a:moveTo>
                <a:lnTo>
                  <a:pt x="0" y="411479"/>
                </a:lnTo>
              </a:path>
            </a:pathLst>
          </a:custGeom>
          <a:ln w="38100">
            <a:solidFill>
              <a:srgbClr val="0060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5991" y="504570"/>
            <a:ext cx="7808595" cy="95440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080"/>
              </a:lnSpc>
              <a:spcBef>
                <a:spcPts val="240"/>
              </a:spcBef>
            </a:pP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Boomer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aged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British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Columbians</a:t>
            </a:r>
            <a:r>
              <a:rPr sz="1000" spc="-5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are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less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likely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to agree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decriminalization</a:t>
            </a:r>
            <a:r>
              <a:rPr sz="1000" spc="-7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is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 positive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step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toward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viewing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drug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use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as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 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health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 issue,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that it will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reduce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police/law</a:t>
            </a:r>
            <a:r>
              <a:rPr sz="1000" spc="-7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enforcement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costs and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that</a:t>
            </a:r>
            <a:r>
              <a:rPr sz="1000" spc="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it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will improve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access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to</a:t>
            </a:r>
            <a:r>
              <a:rPr sz="1000" spc="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treatment/supports.</a:t>
            </a:r>
            <a:r>
              <a:rPr sz="1000" spc="-6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</a:t>
            </a:r>
            <a:r>
              <a:rPr sz="1000" spc="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Boomer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segment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is also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less likely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toagree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they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support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the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 decriminalization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of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illicit</a:t>
            </a:r>
            <a:r>
              <a:rPr sz="1000" spc="-6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drugs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policy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</a:t>
            </a:r>
            <a:r>
              <a:rPr sz="1000" spc="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BC.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Calibri"/>
              <a:cs typeface="Calibri"/>
            </a:endParaRPr>
          </a:p>
          <a:p>
            <a:pPr marL="704850" algn="ctr">
              <a:lnSpc>
                <a:spcPct val="100000"/>
              </a:lnSpc>
            </a:pPr>
            <a:r>
              <a:rPr sz="1200" b="1" spc="-20" dirty="0">
                <a:solidFill>
                  <a:srgbClr val="212122"/>
                </a:solidFill>
                <a:latin typeface="Calibri"/>
                <a:cs typeface="Calibri"/>
              </a:rPr>
              <a:t>Total</a:t>
            </a:r>
            <a:r>
              <a:rPr sz="12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212122"/>
                </a:solidFill>
                <a:latin typeface="Calibri"/>
                <a:cs typeface="Calibri"/>
              </a:rPr>
              <a:t>Agree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707126" y="2153411"/>
            <a:ext cx="402590" cy="1249680"/>
          </a:xfrm>
          <a:custGeom>
            <a:avLst/>
            <a:gdLst/>
            <a:ahLst/>
            <a:cxnLst/>
            <a:rect l="l" t="t" r="r" b="b"/>
            <a:pathLst>
              <a:path w="402589" h="1249679">
                <a:moveTo>
                  <a:pt x="402336" y="0"/>
                </a:moveTo>
                <a:lnTo>
                  <a:pt x="0" y="0"/>
                </a:lnTo>
                <a:lnTo>
                  <a:pt x="0" y="373380"/>
                </a:lnTo>
                <a:lnTo>
                  <a:pt x="0" y="624840"/>
                </a:lnTo>
                <a:lnTo>
                  <a:pt x="0" y="998220"/>
                </a:lnTo>
                <a:lnTo>
                  <a:pt x="0" y="1249680"/>
                </a:lnTo>
                <a:lnTo>
                  <a:pt x="402336" y="1249680"/>
                </a:lnTo>
                <a:lnTo>
                  <a:pt x="402336" y="998220"/>
                </a:lnTo>
                <a:lnTo>
                  <a:pt x="402336" y="624840"/>
                </a:lnTo>
                <a:lnTo>
                  <a:pt x="402336" y="373380"/>
                </a:lnTo>
                <a:lnTo>
                  <a:pt x="402336" y="0"/>
                </a:lnTo>
                <a:close/>
              </a:path>
            </a:pathLst>
          </a:custGeom>
          <a:solidFill>
            <a:srgbClr val="67F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7316469" y="2153411"/>
            <a:ext cx="805180" cy="624840"/>
            <a:chOff x="7316469" y="2153411"/>
            <a:chExt cx="805180" cy="624840"/>
          </a:xfrm>
        </p:grpSpPr>
        <p:sp>
          <p:nvSpPr>
            <p:cNvPr id="7" name="object 7"/>
            <p:cNvSpPr/>
            <p:nvPr/>
          </p:nvSpPr>
          <p:spPr>
            <a:xfrm>
              <a:off x="7718805" y="2153411"/>
              <a:ext cx="402590" cy="373380"/>
            </a:xfrm>
            <a:custGeom>
              <a:avLst/>
              <a:gdLst/>
              <a:ahLst/>
              <a:cxnLst/>
              <a:rect l="l" t="t" r="r" b="b"/>
              <a:pathLst>
                <a:path w="402590" h="373380">
                  <a:moveTo>
                    <a:pt x="402335" y="0"/>
                  </a:moveTo>
                  <a:lnTo>
                    <a:pt x="0" y="0"/>
                  </a:lnTo>
                  <a:lnTo>
                    <a:pt x="0" y="373380"/>
                  </a:lnTo>
                  <a:lnTo>
                    <a:pt x="402335" y="373380"/>
                  </a:lnTo>
                  <a:lnTo>
                    <a:pt x="402335" y="0"/>
                  </a:lnTo>
                  <a:close/>
                </a:path>
              </a:pathLst>
            </a:custGeom>
            <a:solidFill>
              <a:srgbClr val="67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316469" y="2526791"/>
              <a:ext cx="402590" cy="251460"/>
            </a:xfrm>
            <a:custGeom>
              <a:avLst/>
              <a:gdLst/>
              <a:ahLst/>
              <a:cxnLst/>
              <a:rect l="l" t="t" r="r" b="b"/>
              <a:pathLst>
                <a:path w="402590" h="251460">
                  <a:moveTo>
                    <a:pt x="402335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402335" y="251460"/>
                  </a:lnTo>
                  <a:lnTo>
                    <a:pt x="40233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718805" y="2526791"/>
              <a:ext cx="402590" cy="251460"/>
            </a:xfrm>
            <a:custGeom>
              <a:avLst/>
              <a:gdLst/>
              <a:ahLst/>
              <a:cxnLst/>
              <a:rect l="l" t="t" r="r" b="b"/>
              <a:pathLst>
                <a:path w="402590" h="251460">
                  <a:moveTo>
                    <a:pt x="402335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402335" y="251460"/>
                  </a:lnTo>
                  <a:lnTo>
                    <a:pt x="402335" y="0"/>
                  </a:lnTo>
                  <a:close/>
                </a:path>
              </a:pathLst>
            </a:custGeom>
            <a:solidFill>
              <a:srgbClr val="67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57251" y="1521409"/>
          <a:ext cx="8791575" cy="1879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7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73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78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195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989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3909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0195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195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60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Region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Sex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Age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ducation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Race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15240" indent="81915">
                        <a:lnSpc>
                          <a:spcPts val="860"/>
                        </a:lnSpc>
                        <a:spcBef>
                          <a:spcPts val="35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Van</a:t>
                      </a:r>
                      <a:r>
                        <a:rPr sz="90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Coastal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Fraser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Island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Interior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North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26034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Male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266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Female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Gen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Z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147320" marR="103505" indent="-125095">
                        <a:lnSpc>
                          <a:spcPts val="860"/>
                        </a:lnSpc>
                        <a:spcBef>
                          <a:spcPts val="3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Millenn</a:t>
                      </a:r>
                      <a:r>
                        <a:rPr sz="90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ial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Gen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Boomer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93345" indent="-27940">
                        <a:lnSpc>
                          <a:spcPts val="860"/>
                        </a:lnSpc>
                        <a:spcBef>
                          <a:spcPts val="3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HS</a:t>
                      </a:r>
                      <a:r>
                        <a:rPr sz="9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90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19685" marR="68580" indent="48260">
                        <a:lnSpc>
                          <a:spcPts val="860"/>
                        </a:lnSpc>
                        <a:spcBef>
                          <a:spcPts val="35"/>
                        </a:spcBef>
                      </a:pP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Some</a:t>
                      </a:r>
                      <a:r>
                        <a:rPr sz="90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PostSec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24130" marR="71755" indent="5715">
                        <a:lnSpc>
                          <a:spcPts val="860"/>
                        </a:lnSpc>
                        <a:spcBef>
                          <a:spcPts val="35"/>
                        </a:spcBef>
                      </a:pP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Univ</a:t>
                      </a:r>
                      <a:r>
                        <a:rPr sz="90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Grad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White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746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59690" marR="44450" indent="27305">
                        <a:lnSpc>
                          <a:spcPts val="860"/>
                        </a:lnSpc>
                        <a:spcBef>
                          <a:spcPts val="35"/>
                        </a:spcBef>
                      </a:pP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Non-</a:t>
                      </a:r>
                      <a:r>
                        <a:rPr sz="90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White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Sample</a:t>
                      </a:r>
                      <a:r>
                        <a:rPr sz="900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1,202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270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211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569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618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156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16839" marR="120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365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351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6839" marR="2159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236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4826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4826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714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382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 marL="62230" marR="55244" indent="-55244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Decriminalization</a:t>
                      </a:r>
                      <a:r>
                        <a:rPr sz="800" b="1" spc="7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800" b="1" spc="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800" b="1" spc="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positive</a:t>
                      </a:r>
                      <a:r>
                        <a:rPr sz="800" b="1" spc="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step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towards</a:t>
                      </a:r>
                      <a:r>
                        <a:rPr sz="800" b="1" spc="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recognizing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drug use</a:t>
                      </a:r>
                      <a:r>
                        <a:rPr sz="800" b="1" spc="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as</a:t>
                      </a:r>
                      <a:r>
                        <a:rPr sz="800" b="1" spc="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800" b="1" spc="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health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issue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rather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than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criminal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issue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04775" marR="1206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solidFill>
                      <a:srgbClr val="67F1FF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2159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Decriminalization</a:t>
                      </a:r>
                      <a:r>
                        <a:rPr sz="800" b="1" spc="5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will reduce</a:t>
                      </a:r>
                      <a:r>
                        <a:rPr sz="800" b="1" spc="-3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policing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2230">
                        <a:lnSpc>
                          <a:spcPts val="905"/>
                        </a:lnSpc>
                      </a:pP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law</a:t>
                      </a:r>
                      <a:r>
                        <a:rPr sz="800" b="1" spc="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enforcement</a:t>
                      </a:r>
                      <a:r>
                        <a:rPr sz="8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costs</a:t>
                      </a:r>
                      <a:r>
                        <a:rPr sz="800" b="1" spc="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800" b="1" spc="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resources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04775" marR="120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67F1FF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2159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67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745">
                <a:tc>
                  <a:txBody>
                    <a:bodyPr/>
                    <a:lstStyle/>
                    <a:p>
                      <a:pPr marL="62230" marR="95250" indent="-55244" algn="just">
                        <a:lnSpc>
                          <a:spcPct val="100000"/>
                        </a:lnSpc>
                      </a:pP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Decriminalization</a:t>
                      </a:r>
                      <a:r>
                        <a:rPr sz="800" b="1" spc="5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800" b="1" spc="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improve</a:t>
                      </a:r>
                      <a:r>
                        <a:rPr sz="8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access</a:t>
                      </a:r>
                      <a:r>
                        <a:rPr sz="800" b="1" spc="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treatment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and</a:t>
                      </a:r>
                      <a:r>
                        <a:rPr sz="800" b="1" spc="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supports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800" b="1" spc="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people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use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drugs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212122"/>
                      </a:solidFill>
                      <a:prstDash val="solid"/>
                    </a:lnL>
                    <a:solidFill>
                      <a:srgbClr val="67F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212122"/>
                      </a:solidFill>
                      <a:prstDash val="solid"/>
                    </a:lnL>
                    <a:solidFill>
                      <a:srgbClr val="67F1FF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1206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solidFill>
                      <a:srgbClr val="67F1FF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2159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212122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solidFill>
                      <a:srgbClr val="67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support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decriminalization</a:t>
                      </a:r>
                      <a:r>
                        <a:rPr sz="800" b="1" spc="7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illicit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2230">
                        <a:lnSpc>
                          <a:spcPts val="900"/>
                        </a:lnSpc>
                        <a:spcBef>
                          <a:spcPts val="5"/>
                        </a:spcBef>
                      </a:pP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drugs</a:t>
                      </a:r>
                      <a:r>
                        <a:rPr sz="8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policy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BC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29209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212122"/>
                      </a:solidFill>
                      <a:prstDash val="solid"/>
                    </a:lnL>
                    <a:solidFill>
                      <a:srgbClr val="67F1FF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1206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solidFill>
                      <a:srgbClr val="67F1FF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2159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/>
                </a:tc>
                <a:tc>
                  <a:txBody>
                    <a:bodyPr/>
                    <a:lstStyle/>
                    <a:p>
                      <a:pPr marR="48895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8419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/>
          <p:nvPr/>
        </p:nvSpPr>
        <p:spPr>
          <a:xfrm>
            <a:off x="560323" y="4173423"/>
            <a:ext cx="19177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Q2.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5052" y="4173423"/>
            <a:ext cx="7351395" cy="63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05"/>
              </a:lnSpc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Under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decriminalization,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adults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are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allowed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possess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up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cumulative</a:t>
            </a:r>
            <a:r>
              <a:rPr sz="900" i="1" spc="-6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total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2.5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grams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opioids,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cocaine/crack-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cocaine,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methamphetamine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MDMA</a:t>
            </a:r>
            <a:endParaRPr sz="900">
              <a:latin typeface="Calibri"/>
              <a:cs typeface="Calibri"/>
            </a:endParaRPr>
          </a:p>
          <a:p>
            <a:pPr marL="12700" marR="144780">
              <a:lnSpc>
                <a:spcPct val="90400"/>
              </a:lnSpc>
              <a:spcBef>
                <a:spcPts val="40"/>
              </a:spcBef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for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personal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possession.</a:t>
            </a:r>
            <a:r>
              <a:rPr sz="900" i="1" spc="-8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Amounts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carried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above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2.5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grams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will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still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criminalized.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BC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government’s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stated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goals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 decriminalization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are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reduce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harms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associated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with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substance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use,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including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stigma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criminalization,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as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well as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support</a:t>
            </a:r>
            <a:r>
              <a:rPr sz="900" i="1" spc="-6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people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who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use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access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health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social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services,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ultimately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redirecting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them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away from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justice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system.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Please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indicate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your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level of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agreement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or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disagreement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with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following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statements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regarding</a:t>
            </a:r>
            <a:r>
              <a:rPr sz="900" i="1" spc="-7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 potential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impact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decriminalization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illegal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BC.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55"/>
              </a:lnSpc>
            </a:pPr>
            <a:fld id="{81D60167-4931-47E6-BA6A-407CBD079E47}" type="slidenum">
              <a:rPr spc="-25" dirty="0"/>
              <a:t>11</a:t>
            </a:fld>
            <a:endParaRPr spc="-25" dirty="0"/>
          </a:p>
        </p:txBody>
      </p:sp>
      <p:sp>
        <p:nvSpPr>
          <p:cNvPr id="16" name="object 16"/>
          <p:cNvSpPr txBox="1"/>
          <p:nvPr/>
        </p:nvSpPr>
        <p:spPr>
          <a:xfrm>
            <a:off x="560323" y="4813579"/>
            <a:ext cx="1501775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Base:</a:t>
            </a: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All</a:t>
            </a:r>
            <a:r>
              <a:rPr sz="900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respondents</a:t>
            </a:r>
            <a:r>
              <a:rPr sz="900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444646"/>
                </a:solidFill>
                <a:latin typeface="Calibri"/>
                <a:cs typeface="Calibri"/>
              </a:rPr>
              <a:t>(n=1,202)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37247" y="3450335"/>
            <a:ext cx="988060" cy="140335"/>
          </a:xfrm>
          <a:prstGeom prst="rect">
            <a:avLst/>
          </a:prstGeom>
          <a:solidFill>
            <a:srgbClr val="67F1FF"/>
          </a:solidFill>
        </p:spPr>
        <p:txBody>
          <a:bodyPr vert="horz" wrap="square" lIns="0" tIns="0" rIns="0" bIns="0" rtlCol="0">
            <a:spAutoFit/>
          </a:bodyPr>
          <a:lstStyle/>
          <a:p>
            <a:pPr marL="58419">
              <a:lnSpc>
                <a:spcPts val="1045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Statistically</a:t>
            </a:r>
            <a:r>
              <a:rPr sz="9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higher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24800" y="3450335"/>
            <a:ext cx="954405" cy="14033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0" rIns="0" bIns="0" rtlCol="0">
            <a:spAutoFit/>
          </a:bodyPr>
          <a:lstStyle/>
          <a:p>
            <a:pPr marL="57785">
              <a:lnSpc>
                <a:spcPts val="1045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Statistically</a:t>
            </a:r>
            <a:r>
              <a:rPr sz="9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lower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Agree/Disagree</a:t>
            </a:r>
            <a:r>
              <a:rPr spc="-95" dirty="0"/>
              <a:t> </a:t>
            </a:r>
            <a:r>
              <a:rPr spc="-10" dirty="0"/>
              <a:t>Statements</a:t>
            </a:r>
            <a:r>
              <a:rPr dirty="0"/>
              <a:t> About</a:t>
            </a:r>
            <a:r>
              <a:rPr spc="-10" dirty="0"/>
              <a:t> </a:t>
            </a:r>
            <a:r>
              <a:rPr dirty="0"/>
              <a:t>Impact</a:t>
            </a:r>
            <a:r>
              <a:rPr spc="-25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Decriminalization</a:t>
            </a:r>
            <a:r>
              <a:rPr spc="10" dirty="0"/>
              <a:t> </a:t>
            </a:r>
            <a:r>
              <a:rPr dirty="0"/>
              <a:t>by</a:t>
            </a:r>
            <a:r>
              <a:rPr spc="-40" dirty="0"/>
              <a:t> </a:t>
            </a:r>
            <a:r>
              <a:rPr dirty="0"/>
              <a:t>Demos</a:t>
            </a:r>
            <a:r>
              <a:rPr spc="-25" dirty="0"/>
              <a:t> </a:t>
            </a:r>
            <a:r>
              <a:rPr dirty="0"/>
              <a:t>(slide</a:t>
            </a:r>
            <a:r>
              <a:rPr spc="-25" dirty="0"/>
              <a:t> </a:t>
            </a:r>
            <a:r>
              <a:rPr dirty="0"/>
              <a:t>3</a:t>
            </a:r>
            <a:r>
              <a:rPr spc="-25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-25" dirty="0"/>
              <a:t>3)</a:t>
            </a:r>
          </a:p>
        </p:txBody>
      </p:sp>
      <p:sp>
        <p:nvSpPr>
          <p:cNvPr id="3" name="object 3"/>
          <p:cNvSpPr/>
          <p:nvPr/>
        </p:nvSpPr>
        <p:spPr>
          <a:xfrm>
            <a:off x="257263" y="541146"/>
            <a:ext cx="0" cy="274320"/>
          </a:xfrm>
          <a:custGeom>
            <a:avLst/>
            <a:gdLst/>
            <a:ahLst/>
            <a:cxnLst/>
            <a:rect l="l" t="t" r="r" b="b"/>
            <a:pathLst>
              <a:path h="274319">
                <a:moveTo>
                  <a:pt x="0" y="0"/>
                </a:moveTo>
                <a:lnTo>
                  <a:pt x="0" y="274319"/>
                </a:lnTo>
              </a:path>
            </a:pathLst>
          </a:custGeom>
          <a:ln w="38100">
            <a:solidFill>
              <a:srgbClr val="0060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5991" y="504570"/>
            <a:ext cx="8071484" cy="874394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080"/>
              </a:lnSpc>
              <a:spcBef>
                <a:spcPts val="240"/>
              </a:spcBef>
            </a:pP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Boomer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aged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British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Columbians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are</a:t>
            </a:r>
            <a:r>
              <a:rPr sz="1000" spc="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less likely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to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agree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decriminalization</a:t>
            </a:r>
            <a:r>
              <a:rPr sz="1000" spc="-7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will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reduce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stigma,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that</a:t>
            </a:r>
            <a:r>
              <a:rPr sz="1000" spc="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it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will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decrease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drug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related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crime,</a:t>
            </a:r>
            <a:r>
              <a:rPr sz="1000" spc="-5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that</a:t>
            </a:r>
            <a:r>
              <a:rPr sz="1000" spc="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it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will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reduce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rates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of overdoses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and that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has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positively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influenced</a:t>
            </a:r>
            <a:r>
              <a:rPr sz="1000" spc="-7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their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views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of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people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who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use</a:t>
            </a:r>
            <a:r>
              <a:rPr sz="1000" spc="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drugs.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95"/>
              </a:spcBef>
            </a:pPr>
            <a:endParaRPr sz="1000">
              <a:latin typeface="Calibri"/>
              <a:cs typeface="Calibri"/>
            </a:endParaRPr>
          </a:p>
          <a:p>
            <a:pPr marL="442595" algn="ctr">
              <a:lnSpc>
                <a:spcPct val="100000"/>
              </a:lnSpc>
              <a:spcBef>
                <a:spcPts val="5"/>
              </a:spcBef>
            </a:pPr>
            <a:r>
              <a:rPr sz="1200" b="1" spc="-20" dirty="0">
                <a:solidFill>
                  <a:srgbClr val="212122"/>
                </a:solidFill>
                <a:latin typeface="Calibri"/>
                <a:cs typeface="Calibri"/>
              </a:rPr>
              <a:t>Total</a:t>
            </a:r>
            <a:r>
              <a:rPr sz="12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200" b="1" spc="-10" dirty="0">
                <a:solidFill>
                  <a:srgbClr val="212122"/>
                </a:solidFill>
                <a:latin typeface="Calibri"/>
                <a:cs typeface="Calibri"/>
              </a:rPr>
              <a:t>Agree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298440" y="1837435"/>
            <a:ext cx="1622425" cy="1242060"/>
            <a:chOff x="5298440" y="1837435"/>
            <a:chExt cx="1622425" cy="1242060"/>
          </a:xfrm>
        </p:grpSpPr>
        <p:sp>
          <p:nvSpPr>
            <p:cNvPr id="6" name="object 6"/>
            <p:cNvSpPr/>
            <p:nvPr/>
          </p:nvSpPr>
          <p:spPr>
            <a:xfrm>
              <a:off x="5304790" y="2073655"/>
              <a:ext cx="805180" cy="251460"/>
            </a:xfrm>
            <a:custGeom>
              <a:avLst/>
              <a:gdLst/>
              <a:ahLst/>
              <a:cxnLst/>
              <a:rect l="l" t="t" r="r" b="b"/>
              <a:pathLst>
                <a:path w="805179" h="251460">
                  <a:moveTo>
                    <a:pt x="804672" y="0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251460"/>
                  </a:lnTo>
                  <a:lnTo>
                    <a:pt x="402336" y="251460"/>
                  </a:lnTo>
                  <a:lnTo>
                    <a:pt x="804672" y="251460"/>
                  </a:lnTo>
                  <a:lnTo>
                    <a:pt x="804672" y="0"/>
                  </a:lnTo>
                  <a:close/>
                </a:path>
              </a:pathLst>
            </a:custGeom>
            <a:solidFill>
              <a:srgbClr val="67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511798" y="2073655"/>
              <a:ext cx="402590" cy="251460"/>
            </a:xfrm>
            <a:custGeom>
              <a:avLst/>
              <a:gdLst/>
              <a:ahLst/>
              <a:cxnLst/>
              <a:rect l="l" t="t" r="r" b="b"/>
              <a:pathLst>
                <a:path w="402590" h="251460">
                  <a:moveTo>
                    <a:pt x="402335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402335" y="251460"/>
                  </a:lnTo>
                  <a:lnTo>
                    <a:pt x="40233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304790" y="2325115"/>
              <a:ext cx="805180" cy="251460"/>
            </a:xfrm>
            <a:custGeom>
              <a:avLst/>
              <a:gdLst/>
              <a:ahLst/>
              <a:cxnLst/>
              <a:rect l="l" t="t" r="r" b="b"/>
              <a:pathLst>
                <a:path w="805179" h="251460">
                  <a:moveTo>
                    <a:pt x="804672" y="0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251460"/>
                  </a:lnTo>
                  <a:lnTo>
                    <a:pt x="402336" y="251460"/>
                  </a:lnTo>
                  <a:lnTo>
                    <a:pt x="804672" y="251460"/>
                  </a:lnTo>
                  <a:lnTo>
                    <a:pt x="804672" y="0"/>
                  </a:lnTo>
                  <a:close/>
                </a:path>
              </a:pathLst>
            </a:custGeom>
            <a:solidFill>
              <a:srgbClr val="67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511798" y="2325115"/>
              <a:ext cx="402590" cy="251460"/>
            </a:xfrm>
            <a:custGeom>
              <a:avLst/>
              <a:gdLst/>
              <a:ahLst/>
              <a:cxnLst/>
              <a:rect l="l" t="t" r="r" b="b"/>
              <a:pathLst>
                <a:path w="402590" h="251460">
                  <a:moveTo>
                    <a:pt x="402335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402335" y="251460"/>
                  </a:lnTo>
                  <a:lnTo>
                    <a:pt x="40233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04790" y="2576575"/>
              <a:ext cx="805180" cy="251460"/>
            </a:xfrm>
            <a:custGeom>
              <a:avLst/>
              <a:gdLst/>
              <a:ahLst/>
              <a:cxnLst/>
              <a:rect l="l" t="t" r="r" b="b"/>
              <a:pathLst>
                <a:path w="805179" h="251460">
                  <a:moveTo>
                    <a:pt x="804672" y="0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251460"/>
                  </a:lnTo>
                  <a:lnTo>
                    <a:pt x="402336" y="251460"/>
                  </a:lnTo>
                  <a:lnTo>
                    <a:pt x="804672" y="251460"/>
                  </a:lnTo>
                  <a:lnTo>
                    <a:pt x="804672" y="0"/>
                  </a:lnTo>
                  <a:close/>
                </a:path>
              </a:pathLst>
            </a:custGeom>
            <a:solidFill>
              <a:srgbClr val="67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6109462" y="2576575"/>
              <a:ext cx="805180" cy="251460"/>
            </a:xfrm>
            <a:custGeom>
              <a:avLst/>
              <a:gdLst/>
              <a:ahLst/>
              <a:cxnLst/>
              <a:rect l="l" t="t" r="r" b="b"/>
              <a:pathLst>
                <a:path w="805179" h="251460">
                  <a:moveTo>
                    <a:pt x="804672" y="0"/>
                  </a:moveTo>
                  <a:lnTo>
                    <a:pt x="402336" y="0"/>
                  </a:lnTo>
                  <a:lnTo>
                    <a:pt x="0" y="0"/>
                  </a:lnTo>
                  <a:lnTo>
                    <a:pt x="0" y="251460"/>
                  </a:lnTo>
                  <a:lnTo>
                    <a:pt x="402336" y="251460"/>
                  </a:lnTo>
                  <a:lnTo>
                    <a:pt x="804672" y="251460"/>
                  </a:lnTo>
                  <a:lnTo>
                    <a:pt x="804672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04790" y="2828035"/>
              <a:ext cx="402590" cy="251460"/>
            </a:xfrm>
            <a:custGeom>
              <a:avLst/>
              <a:gdLst/>
              <a:ahLst/>
              <a:cxnLst/>
              <a:rect l="l" t="t" r="r" b="b"/>
              <a:pathLst>
                <a:path w="402589" h="251460">
                  <a:moveTo>
                    <a:pt x="402336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402336" y="251460"/>
                  </a:lnTo>
                  <a:lnTo>
                    <a:pt x="402336" y="0"/>
                  </a:lnTo>
                  <a:close/>
                </a:path>
              </a:pathLst>
            </a:custGeom>
            <a:solidFill>
              <a:srgbClr val="67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511798" y="2828035"/>
              <a:ext cx="402590" cy="251460"/>
            </a:xfrm>
            <a:custGeom>
              <a:avLst/>
              <a:gdLst/>
              <a:ahLst/>
              <a:cxnLst/>
              <a:rect l="l" t="t" r="r" b="b"/>
              <a:pathLst>
                <a:path w="402590" h="251460">
                  <a:moveTo>
                    <a:pt x="402335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402335" y="251460"/>
                  </a:lnTo>
                  <a:lnTo>
                    <a:pt x="40233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04790" y="1837435"/>
              <a:ext cx="1609725" cy="1242060"/>
            </a:xfrm>
            <a:custGeom>
              <a:avLst/>
              <a:gdLst/>
              <a:ahLst/>
              <a:cxnLst/>
              <a:rect l="l" t="t" r="r" b="b"/>
              <a:pathLst>
                <a:path w="1609725" h="1242060">
                  <a:moveTo>
                    <a:pt x="0" y="0"/>
                  </a:moveTo>
                  <a:lnTo>
                    <a:pt x="0" y="1242060"/>
                  </a:lnTo>
                </a:path>
                <a:path w="1609725" h="1242060">
                  <a:moveTo>
                    <a:pt x="1609343" y="0"/>
                  </a:moveTo>
                  <a:lnTo>
                    <a:pt x="1609343" y="1242060"/>
                  </a:lnTo>
                </a:path>
              </a:pathLst>
            </a:custGeom>
            <a:ln w="12700">
              <a:solidFill>
                <a:srgbClr val="2121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" name="object 15"/>
          <p:cNvGrpSpPr/>
          <p:nvPr/>
        </p:nvGrpSpPr>
        <p:grpSpPr>
          <a:xfrm>
            <a:off x="8114792" y="1837435"/>
            <a:ext cx="811530" cy="1242060"/>
            <a:chOff x="8114792" y="1837435"/>
            <a:chExt cx="811530" cy="1242060"/>
          </a:xfrm>
        </p:grpSpPr>
        <p:sp>
          <p:nvSpPr>
            <p:cNvPr id="16" name="object 16"/>
            <p:cNvSpPr/>
            <p:nvPr/>
          </p:nvSpPr>
          <p:spPr>
            <a:xfrm>
              <a:off x="8121142" y="2073655"/>
              <a:ext cx="402590" cy="251460"/>
            </a:xfrm>
            <a:custGeom>
              <a:avLst/>
              <a:gdLst/>
              <a:ahLst/>
              <a:cxnLst/>
              <a:rect l="l" t="t" r="r" b="b"/>
              <a:pathLst>
                <a:path w="402590" h="251460">
                  <a:moveTo>
                    <a:pt x="402335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402335" y="251460"/>
                  </a:lnTo>
                  <a:lnTo>
                    <a:pt x="40233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523478" y="2073655"/>
              <a:ext cx="402590" cy="251460"/>
            </a:xfrm>
            <a:custGeom>
              <a:avLst/>
              <a:gdLst/>
              <a:ahLst/>
              <a:cxnLst/>
              <a:rect l="l" t="t" r="r" b="b"/>
              <a:pathLst>
                <a:path w="402590" h="251460">
                  <a:moveTo>
                    <a:pt x="402335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402335" y="251460"/>
                  </a:lnTo>
                  <a:lnTo>
                    <a:pt x="402335" y="0"/>
                  </a:lnTo>
                  <a:close/>
                </a:path>
              </a:pathLst>
            </a:custGeom>
            <a:solidFill>
              <a:srgbClr val="67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121142" y="2325115"/>
              <a:ext cx="402590" cy="251460"/>
            </a:xfrm>
            <a:custGeom>
              <a:avLst/>
              <a:gdLst/>
              <a:ahLst/>
              <a:cxnLst/>
              <a:rect l="l" t="t" r="r" b="b"/>
              <a:pathLst>
                <a:path w="402590" h="251460">
                  <a:moveTo>
                    <a:pt x="402335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402335" y="251460"/>
                  </a:lnTo>
                  <a:lnTo>
                    <a:pt x="40233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8523478" y="2325115"/>
              <a:ext cx="402590" cy="251460"/>
            </a:xfrm>
            <a:custGeom>
              <a:avLst/>
              <a:gdLst/>
              <a:ahLst/>
              <a:cxnLst/>
              <a:rect l="l" t="t" r="r" b="b"/>
              <a:pathLst>
                <a:path w="402590" h="251460">
                  <a:moveTo>
                    <a:pt x="402335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402335" y="251460"/>
                  </a:lnTo>
                  <a:lnTo>
                    <a:pt x="402335" y="0"/>
                  </a:lnTo>
                  <a:close/>
                </a:path>
              </a:pathLst>
            </a:custGeom>
            <a:solidFill>
              <a:srgbClr val="67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121142" y="2576575"/>
              <a:ext cx="402590" cy="251460"/>
            </a:xfrm>
            <a:custGeom>
              <a:avLst/>
              <a:gdLst/>
              <a:ahLst/>
              <a:cxnLst/>
              <a:rect l="l" t="t" r="r" b="b"/>
              <a:pathLst>
                <a:path w="402590" h="251460">
                  <a:moveTo>
                    <a:pt x="402335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402335" y="251460"/>
                  </a:lnTo>
                  <a:lnTo>
                    <a:pt x="40233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523478" y="2576575"/>
              <a:ext cx="402590" cy="251460"/>
            </a:xfrm>
            <a:custGeom>
              <a:avLst/>
              <a:gdLst/>
              <a:ahLst/>
              <a:cxnLst/>
              <a:rect l="l" t="t" r="r" b="b"/>
              <a:pathLst>
                <a:path w="402590" h="251460">
                  <a:moveTo>
                    <a:pt x="402335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402335" y="251460"/>
                  </a:lnTo>
                  <a:lnTo>
                    <a:pt x="402335" y="0"/>
                  </a:lnTo>
                  <a:close/>
                </a:path>
              </a:pathLst>
            </a:custGeom>
            <a:solidFill>
              <a:srgbClr val="67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121142" y="2828035"/>
              <a:ext cx="402590" cy="251460"/>
            </a:xfrm>
            <a:custGeom>
              <a:avLst/>
              <a:gdLst/>
              <a:ahLst/>
              <a:cxnLst/>
              <a:rect l="l" t="t" r="r" b="b"/>
              <a:pathLst>
                <a:path w="402590" h="251460">
                  <a:moveTo>
                    <a:pt x="402335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402335" y="251460"/>
                  </a:lnTo>
                  <a:lnTo>
                    <a:pt x="402335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523478" y="2828035"/>
              <a:ext cx="402590" cy="251460"/>
            </a:xfrm>
            <a:custGeom>
              <a:avLst/>
              <a:gdLst/>
              <a:ahLst/>
              <a:cxnLst/>
              <a:rect l="l" t="t" r="r" b="b"/>
              <a:pathLst>
                <a:path w="402590" h="251460">
                  <a:moveTo>
                    <a:pt x="402335" y="0"/>
                  </a:moveTo>
                  <a:lnTo>
                    <a:pt x="0" y="0"/>
                  </a:lnTo>
                  <a:lnTo>
                    <a:pt x="0" y="251460"/>
                  </a:lnTo>
                  <a:lnTo>
                    <a:pt x="402335" y="251460"/>
                  </a:lnTo>
                  <a:lnTo>
                    <a:pt x="402335" y="0"/>
                  </a:lnTo>
                  <a:close/>
                </a:path>
              </a:pathLst>
            </a:custGeom>
            <a:solidFill>
              <a:srgbClr val="67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121142" y="1837435"/>
              <a:ext cx="0" cy="1242060"/>
            </a:xfrm>
            <a:custGeom>
              <a:avLst/>
              <a:gdLst/>
              <a:ahLst/>
              <a:cxnLst/>
              <a:rect l="l" t="t" r="r" b="b"/>
              <a:pathLst>
                <a:path h="1242060">
                  <a:moveTo>
                    <a:pt x="0" y="0"/>
                  </a:moveTo>
                  <a:lnTo>
                    <a:pt x="0" y="1242060"/>
                  </a:lnTo>
                </a:path>
              </a:pathLst>
            </a:custGeom>
            <a:ln w="12700">
              <a:solidFill>
                <a:srgbClr val="21212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5" name="object 25"/>
          <p:cNvGrpSpPr/>
          <p:nvPr/>
        </p:nvGrpSpPr>
        <p:grpSpPr>
          <a:xfrm>
            <a:off x="6937247" y="3151631"/>
            <a:ext cx="1941830" cy="140335"/>
            <a:chOff x="6937247" y="3151631"/>
            <a:chExt cx="1941830" cy="140335"/>
          </a:xfrm>
        </p:grpSpPr>
        <p:sp>
          <p:nvSpPr>
            <p:cNvPr id="26" name="object 26"/>
            <p:cNvSpPr/>
            <p:nvPr/>
          </p:nvSpPr>
          <p:spPr>
            <a:xfrm>
              <a:off x="6937247" y="3151631"/>
              <a:ext cx="988060" cy="140335"/>
            </a:xfrm>
            <a:custGeom>
              <a:avLst/>
              <a:gdLst/>
              <a:ahLst/>
              <a:cxnLst/>
              <a:rect l="l" t="t" r="r" b="b"/>
              <a:pathLst>
                <a:path w="988059" h="140335">
                  <a:moveTo>
                    <a:pt x="987551" y="0"/>
                  </a:moveTo>
                  <a:lnTo>
                    <a:pt x="0" y="0"/>
                  </a:lnTo>
                  <a:lnTo>
                    <a:pt x="0" y="140207"/>
                  </a:lnTo>
                  <a:lnTo>
                    <a:pt x="987551" y="140207"/>
                  </a:lnTo>
                  <a:lnTo>
                    <a:pt x="987551" y="0"/>
                  </a:lnTo>
                  <a:close/>
                </a:path>
              </a:pathLst>
            </a:custGeom>
            <a:solidFill>
              <a:srgbClr val="67F1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924799" y="3151631"/>
              <a:ext cx="954405" cy="140335"/>
            </a:xfrm>
            <a:custGeom>
              <a:avLst/>
              <a:gdLst/>
              <a:ahLst/>
              <a:cxnLst/>
              <a:rect l="l" t="t" r="r" b="b"/>
              <a:pathLst>
                <a:path w="954404" h="140335">
                  <a:moveTo>
                    <a:pt x="954024" y="0"/>
                  </a:moveTo>
                  <a:lnTo>
                    <a:pt x="0" y="0"/>
                  </a:lnTo>
                  <a:lnTo>
                    <a:pt x="0" y="140207"/>
                  </a:lnTo>
                  <a:lnTo>
                    <a:pt x="954024" y="140207"/>
                  </a:lnTo>
                  <a:lnTo>
                    <a:pt x="954024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257251" y="1441653"/>
          <a:ext cx="8809990" cy="1848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2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7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78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512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19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936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9149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750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1147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0195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59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Region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Sex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Age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Education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Race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127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29845" indent="81915">
                        <a:lnSpc>
                          <a:spcPts val="860"/>
                        </a:lnSpc>
                        <a:spcBef>
                          <a:spcPts val="35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Van</a:t>
                      </a:r>
                      <a:r>
                        <a:rPr sz="90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Coastal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Fraser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Island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Interior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North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Male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Female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Gen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Z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147320" marR="103505" indent="-125095">
                        <a:lnSpc>
                          <a:spcPts val="860"/>
                        </a:lnSpc>
                        <a:spcBef>
                          <a:spcPts val="35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Millenn</a:t>
                      </a:r>
                      <a:r>
                        <a:rPr sz="90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ial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R="52069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Gen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Boomer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57150" indent="-27940">
                        <a:lnSpc>
                          <a:spcPts val="860"/>
                        </a:lnSpc>
                        <a:spcBef>
                          <a:spcPts val="35"/>
                        </a:spcBef>
                      </a:pP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HS</a:t>
                      </a:r>
                      <a:r>
                        <a:rPr sz="9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90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46355" marR="68580" indent="48260">
                        <a:lnSpc>
                          <a:spcPts val="860"/>
                        </a:lnSpc>
                        <a:spcBef>
                          <a:spcPts val="35"/>
                        </a:spcBef>
                      </a:pP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Some</a:t>
                      </a:r>
                      <a:r>
                        <a:rPr sz="90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PostSec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24130" marR="90170" indent="5715">
                        <a:lnSpc>
                          <a:spcPts val="860"/>
                        </a:lnSpc>
                        <a:spcBef>
                          <a:spcPts val="35"/>
                        </a:spcBef>
                      </a:pP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Univ</a:t>
                      </a:r>
                      <a:r>
                        <a:rPr sz="90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Grad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317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White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683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59690" marR="44450" indent="27305">
                        <a:lnSpc>
                          <a:spcPts val="860"/>
                        </a:lnSpc>
                        <a:spcBef>
                          <a:spcPts val="35"/>
                        </a:spcBef>
                      </a:pP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Non-</a:t>
                      </a:r>
                      <a:r>
                        <a:rPr sz="900" b="1" spc="50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White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solidFill>
                      <a:srgbClr val="006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Sample</a:t>
                      </a:r>
                      <a:r>
                        <a:rPr sz="900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1,202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270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211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569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618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156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116839" marR="1206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365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351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32384" marR="1206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236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2159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R="6667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6985" marR="317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714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382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Decriminalization</a:t>
                      </a:r>
                      <a:r>
                        <a:rPr sz="800" b="1" spc="6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800" b="1" spc="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reduce</a:t>
                      </a:r>
                      <a:r>
                        <a:rPr sz="8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stigma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22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associated</a:t>
                      </a:r>
                      <a:r>
                        <a:rPr sz="800" b="1" spc="6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drug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use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solidFill>
                      <a:srgbClr val="67F1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67F1FF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120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67F1FF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1206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67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490">
                <a:tc>
                  <a:txBody>
                    <a:bodyPr/>
                    <a:lstStyle/>
                    <a:p>
                      <a:pPr marL="7620">
                        <a:lnSpc>
                          <a:spcPts val="869"/>
                        </a:lnSpc>
                      </a:pP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Decriminalization</a:t>
                      </a:r>
                      <a:r>
                        <a:rPr sz="800" b="1" spc="7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800" b="1" spc="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decrease</a:t>
                      </a:r>
                      <a:r>
                        <a:rPr sz="800" b="1" spc="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drug-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2230">
                        <a:lnSpc>
                          <a:spcPts val="905"/>
                        </a:lnSpc>
                      </a:pP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related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crimes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800" b="1" spc="-3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my</a:t>
                      </a:r>
                      <a:r>
                        <a:rPr sz="8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community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212122"/>
                      </a:solidFill>
                      <a:prstDash val="solid"/>
                    </a:lnL>
                    <a:solidFill>
                      <a:srgbClr val="67F1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solidFill>
                      <a:srgbClr val="67F1FF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1206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solidFill>
                      <a:srgbClr val="67F1FF"/>
                    </a:solidFill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1206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3815" marB="0">
                    <a:solidFill>
                      <a:srgbClr val="67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Decriminalization</a:t>
                      </a:r>
                      <a:r>
                        <a:rPr sz="800" b="1" spc="5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will reduce</a:t>
                      </a:r>
                      <a:r>
                        <a:rPr sz="8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rates</a:t>
                      </a:r>
                      <a:r>
                        <a:rPr sz="800" b="1" spc="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drug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2230">
                        <a:lnSpc>
                          <a:spcPts val="900"/>
                        </a:lnSpc>
                      </a:pP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overdoses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67F1FF"/>
                    </a:solidFill>
                  </a:tcPr>
                </a:tc>
                <a:tc>
                  <a:txBody>
                    <a:bodyPr/>
                    <a:lstStyle/>
                    <a:p>
                      <a:pPr marL="104775" marR="120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0" marR="1206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R="6731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67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62230" marR="12700" indent="-55244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Decriminalization</a:t>
                      </a:r>
                      <a:r>
                        <a:rPr sz="800" b="1" spc="8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has</a:t>
                      </a:r>
                      <a:r>
                        <a:rPr sz="800" b="1" spc="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positively</a:t>
                      </a:r>
                      <a:r>
                        <a:rPr sz="800" b="1" spc="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influenced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my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views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people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use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drugs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381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104775" marR="120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104775" marR="120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17%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81280">
                        <a:lnSpc>
                          <a:spcPts val="1045"/>
                        </a:lnSpc>
                        <a:spcBef>
                          <a:spcPts val="969"/>
                        </a:spcBef>
                      </a:pP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Statist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15%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5715" algn="ctr">
                        <a:lnSpc>
                          <a:spcPts val="1045"/>
                        </a:lnSpc>
                        <a:spcBef>
                          <a:spcPts val="969"/>
                        </a:spcBef>
                      </a:pP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ically</a:t>
                      </a:r>
                      <a:r>
                        <a:rPr sz="9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high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41910" marR="1206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15%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ts val="1045"/>
                        </a:lnSpc>
                        <a:spcBef>
                          <a:spcPts val="969"/>
                        </a:spcBef>
                      </a:pP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900" b="1" spc="2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Sta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tc>
                  <a:txBody>
                    <a:bodyPr/>
                    <a:lstStyle/>
                    <a:p>
                      <a:pPr marL="6350" marR="317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12%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3335" algn="ctr">
                        <a:lnSpc>
                          <a:spcPts val="1045"/>
                        </a:lnSpc>
                        <a:spcBef>
                          <a:spcPts val="969"/>
                        </a:spcBef>
                      </a:pP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tistically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23%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34925">
                        <a:lnSpc>
                          <a:spcPts val="1045"/>
                        </a:lnSpc>
                        <a:spcBef>
                          <a:spcPts val="969"/>
                        </a:spcBef>
                      </a:pP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lower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5778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" name="object 29"/>
          <p:cNvSpPr txBox="1"/>
          <p:nvPr/>
        </p:nvSpPr>
        <p:spPr>
          <a:xfrm>
            <a:off x="560323" y="4173423"/>
            <a:ext cx="19177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Q2.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05052" y="4173423"/>
            <a:ext cx="7351395" cy="63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05"/>
              </a:lnSpc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Under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decriminalization,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adults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are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allowed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possess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up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cumulative</a:t>
            </a:r>
            <a:r>
              <a:rPr sz="900" i="1" spc="-6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total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2.5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grams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opioids,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cocaine/crack-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cocaine,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methamphetamine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MDMA</a:t>
            </a:r>
            <a:endParaRPr sz="900">
              <a:latin typeface="Calibri"/>
              <a:cs typeface="Calibri"/>
            </a:endParaRPr>
          </a:p>
          <a:p>
            <a:pPr marL="12700" marR="144780">
              <a:lnSpc>
                <a:spcPct val="90400"/>
              </a:lnSpc>
              <a:spcBef>
                <a:spcPts val="40"/>
              </a:spcBef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for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personal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possession.</a:t>
            </a:r>
            <a:r>
              <a:rPr sz="900" i="1" spc="-8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Amounts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carried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above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2.5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grams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will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still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criminalized.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BC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government’s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stated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goals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 decriminalization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are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reduce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harms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associated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with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substance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use,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including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stigma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criminalization,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as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well as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support</a:t>
            </a:r>
            <a:r>
              <a:rPr sz="900" i="1" spc="-6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people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who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use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access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health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social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services,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ultimately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redirecting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them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away from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justice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system.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Please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indicate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your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level of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agreement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or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disagreement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with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following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statements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regarding</a:t>
            </a:r>
            <a:r>
              <a:rPr sz="900" i="1" spc="-7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 potential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impact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decriminalization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illegal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BC.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55"/>
              </a:lnSpc>
            </a:pPr>
            <a:fld id="{81D60167-4931-47E6-BA6A-407CBD079E47}" type="slidenum">
              <a:rPr spc="-25" dirty="0"/>
              <a:t>12</a:t>
            </a:fld>
            <a:endParaRPr spc="-25" dirty="0"/>
          </a:p>
        </p:txBody>
      </p:sp>
      <p:sp>
        <p:nvSpPr>
          <p:cNvPr id="32" name="object 32"/>
          <p:cNvSpPr txBox="1"/>
          <p:nvPr/>
        </p:nvSpPr>
        <p:spPr>
          <a:xfrm>
            <a:off x="560323" y="4813579"/>
            <a:ext cx="1501775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Base:</a:t>
            </a: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All</a:t>
            </a:r>
            <a:r>
              <a:rPr sz="900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respondents</a:t>
            </a:r>
            <a:r>
              <a:rPr sz="900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444646"/>
                </a:solidFill>
                <a:latin typeface="Calibri"/>
                <a:cs typeface="Calibri"/>
              </a:rPr>
              <a:t>(n=1,202)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Main</a:t>
            </a:r>
            <a:r>
              <a:rPr spc="-50" dirty="0"/>
              <a:t> </a:t>
            </a:r>
            <a:r>
              <a:rPr dirty="0"/>
              <a:t>Benefits</a:t>
            </a:r>
            <a:r>
              <a:rPr spc="-4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Decriminalization</a:t>
            </a:r>
            <a:r>
              <a:rPr spc="-5" dirty="0"/>
              <a:t> </a:t>
            </a:r>
            <a:r>
              <a:rPr dirty="0"/>
              <a:t>(coded</a:t>
            </a:r>
            <a:r>
              <a:rPr spc="-45" dirty="0"/>
              <a:t> </a:t>
            </a:r>
            <a:r>
              <a:rPr spc="-10" dirty="0"/>
              <a:t>open-</a:t>
            </a:r>
            <a:r>
              <a:rPr dirty="0"/>
              <a:t>ended</a:t>
            </a:r>
            <a:r>
              <a:rPr spc="-70" dirty="0"/>
              <a:t> </a:t>
            </a:r>
            <a:r>
              <a:rPr spc="-10" dirty="0"/>
              <a:t>responses)</a:t>
            </a:r>
          </a:p>
        </p:txBody>
      </p:sp>
      <p:sp>
        <p:nvSpPr>
          <p:cNvPr id="3" name="object 3"/>
          <p:cNvSpPr/>
          <p:nvPr/>
        </p:nvSpPr>
        <p:spPr>
          <a:xfrm>
            <a:off x="257263" y="541146"/>
            <a:ext cx="0" cy="274320"/>
          </a:xfrm>
          <a:custGeom>
            <a:avLst/>
            <a:gdLst/>
            <a:ahLst/>
            <a:cxnLst/>
            <a:rect l="l" t="t" r="r" b="b"/>
            <a:pathLst>
              <a:path h="274319">
                <a:moveTo>
                  <a:pt x="0" y="0"/>
                </a:moveTo>
                <a:lnTo>
                  <a:pt x="0" y="274319"/>
                </a:lnTo>
              </a:path>
            </a:pathLst>
          </a:custGeom>
          <a:ln w="38100">
            <a:solidFill>
              <a:srgbClr val="0060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5991" y="504570"/>
            <a:ext cx="7856220" cy="31623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080"/>
              </a:lnSpc>
              <a:spcBef>
                <a:spcPts val="240"/>
              </a:spcBef>
            </a:pP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Six-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in-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ten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(60%)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British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Columbians</a:t>
            </a:r>
            <a:r>
              <a:rPr sz="1000" spc="-5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did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not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provide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an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open-ended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main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benefit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to</a:t>
            </a:r>
            <a:r>
              <a:rPr sz="1000" spc="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decriminalization</a:t>
            </a:r>
            <a:r>
              <a:rPr sz="1000" spc="-7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policy.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</a:t>
            </a:r>
            <a:r>
              <a:rPr sz="1000" spc="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top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benefits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mentioned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include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less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strain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on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court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resources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(7%),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less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strain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on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police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resources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(7%)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and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more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support/resources</a:t>
            </a:r>
            <a:r>
              <a:rPr sz="1000" spc="-6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for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treatment.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468623" y="1359407"/>
          <a:ext cx="396240" cy="10744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985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29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290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715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5715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7150">
                      <a:solidFill>
                        <a:srgbClr val="FFFFFF"/>
                      </a:solidFill>
                      <a:prstDash val="solid"/>
                    </a:lnT>
                    <a:lnB w="571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5715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9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57150">
                      <a:solidFill>
                        <a:srgbClr val="FFFFFF"/>
                      </a:solidFill>
                      <a:prstDash val="solid"/>
                    </a:lnT>
                    <a:solidFill>
                      <a:srgbClr val="006F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5715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3468623" y="3617976"/>
            <a:ext cx="1460500" cy="106680"/>
          </a:xfrm>
          <a:custGeom>
            <a:avLst/>
            <a:gdLst/>
            <a:ahLst/>
            <a:cxnLst/>
            <a:rect l="l" t="t" r="r" b="b"/>
            <a:pathLst>
              <a:path w="1460500" h="106679">
                <a:moveTo>
                  <a:pt x="1459991" y="0"/>
                </a:moveTo>
                <a:lnTo>
                  <a:pt x="0" y="0"/>
                </a:lnTo>
                <a:lnTo>
                  <a:pt x="0" y="106680"/>
                </a:lnTo>
                <a:lnTo>
                  <a:pt x="1459991" y="106680"/>
                </a:lnTo>
                <a:lnTo>
                  <a:pt x="145999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68623" y="3779520"/>
            <a:ext cx="1277620" cy="106680"/>
          </a:xfrm>
          <a:custGeom>
            <a:avLst/>
            <a:gdLst/>
            <a:ahLst/>
            <a:cxnLst/>
            <a:rect l="l" t="t" r="r" b="b"/>
            <a:pathLst>
              <a:path w="1277620" h="106679">
                <a:moveTo>
                  <a:pt x="1277112" y="0"/>
                </a:moveTo>
                <a:lnTo>
                  <a:pt x="0" y="0"/>
                </a:lnTo>
                <a:lnTo>
                  <a:pt x="0" y="106679"/>
                </a:lnTo>
                <a:lnTo>
                  <a:pt x="1277112" y="106679"/>
                </a:lnTo>
                <a:lnTo>
                  <a:pt x="1277112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68623" y="3941064"/>
            <a:ext cx="137160" cy="106680"/>
          </a:xfrm>
          <a:custGeom>
            <a:avLst/>
            <a:gdLst/>
            <a:ahLst/>
            <a:cxnLst/>
            <a:rect l="l" t="t" r="r" b="b"/>
            <a:pathLst>
              <a:path w="137160" h="106679">
                <a:moveTo>
                  <a:pt x="137160" y="0"/>
                </a:moveTo>
                <a:lnTo>
                  <a:pt x="0" y="0"/>
                </a:lnTo>
                <a:lnTo>
                  <a:pt x="0" y="106680"/>
                </a:lnTo>
                <a:lnTo>
                  <a:pt x="137160" y="106680"/>
                </a:lnTo>
                <a:lnTo>
                  <a:pt x="137160" y="0"/>
                </a:lnTo>
                <a:close/>
              </a:path>
            </a:pathLst>
          </a:custGeom>
          <a:solidFill>
            <a:srgbClr val="2121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68623" y="2490216"/>
            <a:ext cx="91440" cy="106680"/>
          </a:xfrm>
          <a:custGeom>
            <a:avLst/>
            <a:gdLst/>
            <a:ahLst/>
            <a:cxnLst/>
            <a:rect l="l" t="t" r="r" b="b"/>
            <a:pathLst>
              <a:path w="91439" h="106680">
                <a:moveTo>
                  <a:pt x="91439" y="0"/>
                </a:moveTo>
                <a:lnTo>
                  <a:pt x="0" y="0"/>
                </a:lnTo>
                <a:lnTo>
                  <a:pt x="0" y="106680"/>
                </a:lnTo>
                <a:lnTo>
                  <a:pt x="91439" y="106680"/>
                </a:lnTo>
                <a:lnTo>
                  <a:pt x="9143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68623" y="3456432"/>
            <a:ext cx="182880" cy="109855"/>
          </a:xfrm>
          <a:custGeom>
            <a:avLst/>
            <a:gdLst/>
            <a:ahLst/>
            <a:cxnLst/>
            <a:rect l="l" t="t" r="r" b="b"/>
            <a:pathLst>
              <a:path w="182879" h="109854">
                <a:moveTo>
                  <a:pt x="182879" y="0"/>
                </a:moveTo>
                <a:lnTo>
                  <a:pt x="0" y="0"/>
                </a:lnTo>
                <a:lnTo>
                  <a:pt x="0" y="109728"/>
                </a:lnTo>
                <a:lnTo>
                  <a:pt x="182879" y="109728"/>
                </a:lnTo>
                <a:lnTo>
                  <a:pt x="1828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807965" y="3564236"/>
            <a:ext cx="407670" cy="347980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284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32%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28%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0323" y="4667503"/>
            <a:ext cx="19177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Q3.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05052" y="4667503"/>
            <a:ext cx="3710304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Please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describe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what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you feel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main benefit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 the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decriminalization</a:t>
            </a:r>
            <a:r>
              <a:rPr sz="900" i="1" spc="-8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policy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is.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55"/>
              </a:lnSpc>
            </a:pPr>
            <a:fld id="{81D60167-4931-47E6-BA6A-407CBD079E47}" type="slidenum">
              <a:rPr spc="-25" dirty="0"/>
              <a:t>13</a:t>
            </a:fld>
            <a:endParaRPr spc="-25" dirty="0"/>
          </a:p>
        </p:txBody>
      </p:sp>
      <p:sp>
        <p:nvSpPr>
          <p:cNvPr id="16" name="object 16"/>
          <p:cNvSpPr txBox="1"/>
          <p:nvPr/>
        </p:nvSpPr>
        <p:spPr>
          <a:xfrm>
            <a:off x="560323" y="4813579"/>
            <a:ext cx="1501775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Base:</a:t>
            </a: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All</a:t>
            </a:r>
            <a:r>
              <a:rPr sz="900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respondents</a:t>
            </a:r>
            <a:r>
              <a:rPr sz="900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444646"/>
                </a:solidFill>
                <a:latin typeface="Calibri"/>
                <a:cs typeface="Calibri"/>
              </a:rPr>
              <a:t>(n=1,202)</a:t>
            </a:r>
            <a:endParaRPr sz="900">
              <a:latin typeface="Calibri"/>
              <a:cs typeface="Calibri"/>
            </a:endParaRPr>
          </a:p>
        </p:txBody>
      </p:sp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261772" y="1359407"/>
          <a:ext cx="3851910" cy="26955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6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985">
                <a:tc>
                  <a:txBody>
                    <a:bodyPr/>
                    <a:lstStyle/>
                    <a:p>
                      <a:pPr marR="68580" algn="r">
                        <a:lnSpc>
                          <a:spcPts val="875"/>
                        </a:lnSpc>
                      </a:pP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r>
                        <a:rPr sz="9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strain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court</a:t>
                      </a:r>
                      <a:r>
                        <a:rPr sz="9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resources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955"/>
                        </a:lnSpc>
                      </a:pP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strain</a:t>
                      </a:r>
                      <a:r>
                        <a:rPr sz="9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police</a:t>
                      </a:r>
                      <a:r>
                        <a:rPr sz="9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resources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762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5334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Support</a:t>
                      </a:r>
                      <a:r>
                        <a:rPr sz="9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9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addicts/</a:t>
                      </a:r>
                      <a:r>
                        <a:rPr sz="900" b="1" spc="-4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health</a:t>
                      </a:r>
                      <a:r>
                        <a:rPr sz="900" b="1" spc="-3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resources/</a:t>
                      </a:r>
                      <a:r>
                        <a:rPr sz="900" b="1" spc="-3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barriers</a:t>
                      </a:r>
                      <a:r>
                        <a:rPr sz="9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9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treatment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762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r>
                        <a:rPr sz="9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strain</a:t>
                      </a:r>
                      <a:r>
                        <a:rPr sz="9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prison</a:t>
                      </a:r>
                      <a:r>
                        <a:rPr sz="9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resources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762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Less 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criminal</a:t>
                      </a:r>
                      <a:r>
                        <a:rPr sz="9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records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98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r>
                        <a:rPr sz="9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stigma/</a:t>
                      </a:r>
                      <a:r>
                        <a:rPr sz="9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understanding/</a:t>
                      </a:r>
                      <a:r>
                        <a:rPr sz="9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framing</a:t>
                      </a: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it as</a:t>
                      </a: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9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health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issue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98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pPr marR="68580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Safer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1030"/>
                        </a:lnSpc>
                        <a:spcBef>
                          <a:spcPts val="55"/>
                        </a:spcBef>
                      </a:pP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98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390">
                <a:tc>
                  <a:txBody>
                    <a:bodyPr/>
                    <a:lstStyle/>
                    <a:p>
                      <a:pPr marR="70485" algn="r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Reduction</a:t>
                      </a:r>
                      <a:r>
                        <a:rPr sz="900" b="1" spc="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900" b="1" spc="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crime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4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841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240">
                <a:tc>
                  <a:txBody>
                    <a:bodyPr/>
                    <a:lstStyle/>
                    <a:p>
                      <a:pPr marR="69850" algn="r">
                        <a:lnSpc>
                          <a:spcPts val="869"/>
                        </a:lnSpc>
                      </a:pP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Good/</a:t>
                      </a: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like</a:t>
                      </a:r>
                      <a:r>
                        <a:rPr sz="9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it</a:t>
                      </a:r>
                      <a:r>
                        <a:rPr sz="900" b="1" spc="-4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(unspecified)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7150">
                      <a:solidFill>
                        <a:srgbClr val="006FC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919"/>
                        </a:lnSpc>
                      </a:pP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7150">
                      <a:solidFill>
                        <a:srgbClr val="006FC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67310" algn="r">
                        <a:lnSpc>
                          <a:spcPts val="1019"/>
                        </a:lnSpc>
                      </a:pP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Reduction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drug </a:t>
                      </a: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use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7150">
                      <a:solidFill>
                        <a:srgbClr val="006FC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70"/>
                        </a:lnSpc>
                      </a:pP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7150">
                      <a:solidFill>
                        <a:srgbClr val="006FC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69850" algn="r">
                        <a:lnSpc>
                          <a:spcPts val="1019"/>
                        </a:lnSpc>
                      </a:pP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r>
                        <a:rPr sz="9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overdoses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7150">
                      <a:solidFill>
                        <a:srgbClr val="006FC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70"/>
                        </a:lnSpc>
                      </a:pP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7150">
                      <a:solidFill>
                        <a:srgbClr val="006FC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655">
                <a:tc>
                  <a:txBody>
                    <a:bodyPr/>
                    <a:lstStyle/>
                    <a:p>
                      <a:pPr marR="64769" algn="r">
                        <a:lnSpc>
                          <a:spcPts val="1019"/>
                        </a:lnSpc>
                      </a:pP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freedom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7150">
                      <a:solidFill>
                        <a:srgbClr val="006FC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65"/>
                        </a:lnSpc>
                      </a:pP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7150">
                      <a:solidFill>
                        <a:srgbClr val="006FC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R="69215" algn="r">
                        <a:lnSpc>
                          <a:spcPts val="1019"/>
                        </a:lnSpc>
                      </a:pP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More</a:t>
                      </a:r>
                      <a:r>
                        <a:rPr sz="9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control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57150">
                      <a:solidFill>
                        <a:srgbClr val="006FC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ts val="1070"/>
                        </a:lnSpc>
                      </a:pP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57150">
                      <a:solidFill>
                        <a:srgbClr val="006FC0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35255">
                <a:tc>
                  <a:txBody>
                    <a:bodyPr/>
                    <a:lstStyle/>
                    <a:p>
                      <a:pPr marR="70485" algn="r">
                        <a:lnSpc>
                          <a:spcPts val="890"/>
                        </a:lnSpc>
                      </a:pP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Other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ts val="940"/>
                        </a:lnSpc>
                      </a:pP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385">
                <a:tc>
                  <a:txBody>
                    <a:bodyPr/>
                    <a:lstStyle/>
                    <a:p>
                      <a:pPr marR="69850" algn="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None/Nothing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290">
                <a:tc>
                  <a:txBody>
                    <a:bodyPr/>
                    <a:lstStyle/>
                    <a:p>
                      <a:pPr marR="69215" algn="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900" b="1" spc="-4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sure/Don't</a:t>
                      </a:r>
                      <a:r>
                        <a:rPr sz="9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know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17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E7E7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7E7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R="67310" algn="r">
                        <a:lnSpc>
                          <a:spcPts val="1030"/>
                        </a:lnSpc>
                        <a:spcBef>
                          <a:spcPts val="20"/>
                        </a:spcBef>
                      </a:pP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Prefer</a:t>
                      </a: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900" b="1" spc="-4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answer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212122"/>
                    </a:solidFill>
                  </a:tcPr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1045"/>
                        </a:lnSpc>
                        <a:spcBef>
                          <a:spcPts val="10"/>
                        </a:spcBef>
                      </a:pPr>
                      <a:r>
                        <a:rPr sz="9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Main</a:t>
            </a:r>
            <a:r>
              <a:rPr spc="-50" dirty="0"/>
              <a:t> </a:t>
            </a:r>
            <a:r>
              <a:rPr dirty="0"/>
              <a:t>Concerns</a:t>
            </a:r>
            <a:r>
              <a:rPr spc="-55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dirty="0"/>
              <a:t>Decriminalization</a:t>
            </a:r>
            <a:r>
              <a:rPr spc="5" dirty="0"/>
              <a:t> </a:t>
            </a:r>
            <a:r>
              <a:rPr dirty="0"/>
              <a:t>(coded</a:t>
            </a:r>
            <a:r>
              <a:rPr spc="-45" dirty="0"/>
              <a:t> </a:t>
            </a:r>
            <a:r>
              <a:rPr spc="-10" dirty="0"/>
              <a:t>open-</a:t>
            </a:r>
            <a:r>
              <a:rPr dirty="0"/>
              <a:t>ended</a:t>
            </a:r>
            <a:r>
              <a:rPr spc="-70" dirty="0"/>
              <a:t> </a:t>
            </a:r>
            <a:r>
              <a:rPr spc="-10" dirty="0"/>
              <a:t>responses)</a:t>
            </a:r>
          </a:p>
        </p:txBody>
      </p:sp>
      <p:sp>
        <p:nvSpPr>
          <p:cNvPr id="3" name="object 3"/>
          <p:cNvSpPr/>
          <p:nvPr/>
        </p:nvSpPr>
        <p:spPr>
          <a:xfrm>
            <a:off x="257263" y="541146"/>
            <a:ext cx="0" cy="411480"/>
          </a:xfrm>
          <a:custGeom>
            <a:avLst/>
            <a:gdLst/>
            <a:ahLst/>
            <a:cxnLst/>
            <a:rect l="l" t="t" r="r" b="b"/>
            <a:pathLst>
              <a:path h="411480">
                <a:moveTo>
                  <a:pt x="0" y="0"/>
                </a:moveTo>
                <a:lnTo>
                  <a:pt x="0" y="411479"/>
                </a:lnTo>
              </a:path>
            </a:pathLst>
          </a:custGeom>
          <a:ln w="38100">
            <a:solidFill>
              <a:srgbClr val="0060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5991" y="504570"/>
            <a:ext cx="7875905" cy="45402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080"/>
              </a:lnSpc>
              <a:spcBef>
                <a:spcPts val="240"/>
              </a:spcBef>
            </a:pP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More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than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one-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in-three</a:t>
            </a:r>
            <a:r>
              <a:rPr sz="1000" spc="-6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(36%)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British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Columbians</a:t>
            </a:r>
            <a:r>
              <a:rPr sz="1000" spc="-5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did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not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provide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an</a:t>
            </a:r>
            <a:r>
              <a:rPr sz="1000" spc="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open-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ended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main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concern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about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decriminalization</a:t>
            </a:r>
            <a:r>
              <a:rPr sz="1000" spc="-7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policy.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top</a:t>
            </a:r>
            <a:r>
              <a:rPr sz="1000" spc="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concerns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mentioned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include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increased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addiction/drug</a:t>
            </a:r>
            <a:r>
              <a:rPr sz="1000" spc="-6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use</a:t>
            </a:r>
            <a:r>
              <a:rPr sz="1000" spc="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(16%),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easy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access/exposure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for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young</a:t>
            </a:r>
            <a:r>
              <a:rPr sz="1000" spc="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people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(9%),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encouraging/normalizing</a:t>
            </a:r>
            <a:r>
              <a:rPr sz="1000" spc="-6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55" dirty="0">
                <a:solidFill>
                  <a:srgbClr val="57585B"/>
                </a:solidFill>
                <a:latin typeface="Calibri"/>
                <a:cs typeface="Calibri"/>
              </a:rPr>
              <a:t>drug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use</a:t>
            </a:r>
            <a:r>
              <a:rPr sz="1000" spc="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(7%),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open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drug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use in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public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(7%)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and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that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it doesn’t work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or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address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 root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problem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(7%).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68623" y="1359407"/>
            <a:ext cx="728980" cy="100965"/>
          </a:xfrm>
          <a:custGeom>
            <a:avLst/>
            <a:gdLst/>
            <a:ahLst/>
            <a:cxnLst/>
            <a:rect l="l" t="t" r="r" b="b"/>
            <a:pathLst>
              <a:path w="728979" h="100965">
                <a:moveTo>
                  <a:pt x="728472" y="0"/>
                </a:moveTo>
                <a:lnTo>
                  <a:pt x="0" y="0"/>
                </a:lnTo>
                <a:lnTo>
                  <a:pt x="0" y="100584"/>
                </a:lnTo>
                <a:lnTo>
                  <a:pt x="728472" y="100584"/>
                </a:lnTo>
                <a:lnTo>
                  <a:pt x="728472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468623" y="3645408"/>
            <a:ext cx="683260" cy="100965"/>
          </a:xfrm>
          <a:custGeom>
            <a:avLst/>
            <a:gdLst/>
            <a:ahLst/>
            <a:cxnLst/>
            <a:rect l="l" t="t" r="r" b="b"/>
            <a:pathLst>
              <a:path w="683260" h="100964">
                <a:moveTo>
                  <a:pt x="682751" y="0"/>
                </a:moveTo>
                <a:lnTo>
                  <a:pt x="0" y="0"/>
                </a:lnTo>
                <a:lnTo>
                  <a:pt x="0" y="100583"/>
                </a:lnTo>
                <a:lnTo>
                  <a:pt x="682751" y="100583"/>
                </a:lnTo>
                <a:lnTo>
                  <a:pt x="682751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68623" y="3797808"/>
            <a:ext cx="957580" cy="100965"/>
          </a:xfrm>
          <a:custGeom>
            <a:avLst/>
            <a:gdLst/>
            <a:ahLst/>
            <a:cxnLst/>
            <a:rect l="l" t="t" r="r" b="b"/>
            <a:pathLst>
              <a:path w="957579" h="100964">
                <a:moveTo>
                  <a:pt x="957072" y="0"/>
                </a:moveTo>
                <a:lnTo>
                  <a:pt x="0" y="0"/>
                </a:lnTo>
                <a:lnTo>
                  <a:pt x="0" y="100583"/>
                </a:lnTo>
                <a:lnTo>
                  <a:pt x="957072" y="100583"/>
                </a:lnTo>
                <a:lnTo>
                  <a:pt x="957072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68623" y="3950208"/>
            <a:ext cx="182880" cy="100965"/>
          </a:xfrm>
          <a:custGeom>
            <a:avLst/>
            <a:gdLst/>
            <a:ahLst/>
            <a:cxnLst/>
            <a:rect l="l" t="t" r="r" b="b"/>
            <a:pathLst>
              <a:path w="182879" h="100964">
                <a:moveTo>
                  <a:pt x="182879" y="0"/>
                </a:moveTo>
                <a:lnTo>
                  <a:pt x="0" y="0"/>
                </a:lnTo>
                <a:lnTo>
                  <a:pt x="0" y="100583"/>
                </a:lnTo>
                <a:lnTo>
                  <a:pt x="182879" y="100583"/>
                </a:lnTo>
                <a:lnTo>
                  <a:pt x="182879" y="0"/>
                </a:lnTo>
                <a:close/>
              </a:path>
            </a:pathLst>
          </a:custGeom>
          <a:solidFill>
            <a:srgbClr val="2121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68623" y="1511807"/>
            <a:ext cx="411480" cy="100965"/>
          </a:xfrm>
          <a:custGeom>
            <a:avLst/>
            <a:gdLst/>
            <a:ahLst/>
            <a:cxnLst/>
            <a:rect l="l" t="t" r="r" b="b"/>
            <a:pathLst>
              <a:path w="411479" h="100965">
                <a:moveTo>
                  <a:pt x="411479" y="0"/>
                </a:moveTo>
                <a:lnTo>
                  <a:pt x="0" y="0"/>
                </a:lnTo>
                <a:lnTo>
                  <a:pt x="0" y="100583"/>
                </a:lnTo>
                <a:lnTo>
                  <a:pt x="411479" y="100583"/>
                </a:lnTo>
                <a:lnTo>
                  <a:pt x="4114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468623" y="1664207"/>
            <a:ext cx="320040" cy="100965"/>
          </a:xfrm>
          <a:custGeom>
            <a:avLst/>
            <a:gdLst/>
            <a:ahLst/>
            <a:cxnLst/>
            <a:rect l="l" t="t" r="r" b="b"/>
            <a:pathLst>
              <a:path w="320039" h="100964">
                <a:moveTo>
                  <a:pt x="320039" y="0"/>
                </a:moveTo>
                <a:lnTo>
                  <a:pt x="0" y="0"/>
                </a:lnTo>
                <a:lnTo>
                  <a:pt x="0" y="100583"/>
                </a:lnTo>
                <a:lnTo>
                  <a:pt x="320039" y="100583"/>
                </a:lnTo>
                <a:lnTo>
                  <a:pt x="32003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468623" y="1816607"/>
            <a:ext cx="320040" cy="100965"/>
          </a:xfrm>
          <a:custGeom>
            <a:avLst/>
            <a:gdLst/>
            <a:ahLst/>
            <a:cxnLst/>
            <a:rect l="l" t="t" r="r" b="b"/>
            <a:pathLst>
              <a:path w="320039" h="100964">
                <a:moveTo>
                  <a:pt x="320039" y="0"/>
                </a:moveTo>
                <a:lnTo>
                  <a:pt x="0" y="0"/>
                </a:lnTo>
                <a:lnTo>
                  <a:pt x="0" y="100583"/>
                </a:lnTo>
                <a:lnTo>
                  <a:pt x="320039" y="100583"/>
                </a:lnTo>
                <a:lnTo>
                  <a:pt x="32003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468623" y="1969007"/>
            <a:ext cx="320040" cy="100965"/>
          </a:xfrm>
          <a:custGeom>
            <a:avLst/>
            <a:gdLst/>
            <a:ahLst/>
            <a:cxnLst/>
            <a:rect l="l" t="t" r="r" b="b"/>
            <a:pathLst>
              <a:path w="320039" h="100964">
                <a:moveTo>
                  <a:pt x="320039" y="0"/>
                </a:moveTo>
                <a:lnTo>
                  <a:pt x="0" y="0"/>
                </a:lnTo>
                <a:lnTo>
                  <a:pt x="0" y="100584"/>
                </a:lnTo>
                <a:lnTo>
                  <a:pt x="320039" y="100584"/>
                </a:lnTo>
                <a:lnTo>
                  <a:pt x="32003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68623" y="2121407"/>
            <a:ext cx="274320" cy="100965"/>
          </a:xfrm>
          <a:custGeom>
            <a:avLst/>
            <a:gdLst/>
            <a:ahLst/>
            <a:cxnLst/>
            <a:rect l="l" t="t" r="r" b="b"/>
            <a:pathLst>
              <a:path w="274320" h="100964">
                <a:moveTo>
                  <a:pt x="274320" y="0"/>
                </a:moveTo>
                <a:lnTo>
                  <a:pt x="0" y="0"/>
                </a:lnTo>
                <a:lnTo>
                  <a:pt x="0" y="100584"/>
                </a:lnTo>
                <a:lnTo>
                  <a:pt x="274320" y="100584"/>
                </a:lnTo>
                <a:lnTo>
                  <a:pt x="27432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468623" y="2273807"/>
            <a:ext cx="182880" cy="100965"/>
          </a:xfrm>
          <a:custGeom>
            <a:avLst/>
            <a:gdLst/>
            <a:ahLst/>
            <a:cxnLst/>
            <a:rect l="l" t="t" r="r" b="b"/>
            <a:pathLst>
              <a:path w="182879" h="100964">
                <a:moveTo>
                  <a:pt x="182879" y="0"/>
                </a:moveTo>
                <a:lnTo>
                  <a:pt x="0" y="0"/>
                </a:lnTo>
                <a:lnTo>
                  <a:pt x="0" y="100584"/>
                </a:lnTo>
                <a:lnTo>
                  <a:pt x="182879" y="100584"/>
                </a:lnTo>
                <a:lnTo>
                  <a:pt x="18287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468623" y="2426207"/>
            <a:ext cx="137160" cy="100965"/>
          </a:xfrm>
          <a:custGeom>
            <a:avLst/>
            <a:gdLst/>
            <a:ahLst/>
            <a:cxnLst/>
            <a:rect l="l" t="t" r="r" b="b"/>
            <a:pathLst>
              <a:path w="137160" h="100964">
                <a:moveTo>
                  <a:pt x="137160" y="0"/>
                </a:moveTo>
                <a:lnTo>
                  <a:pt x="0" y="0"/>
                </a:lnTo>
                <a:lnTo>
                  <a:pt x="0" y="100584"/>
                </a:lnTo>
                <a:lnTo>
                  <a:pt x="137160" y="100584"/>
                </a:lnTo>
                <a:lnTo>
                  <a:pt x="13716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468623" y="2578607"/>
            <a:ext cx="137160" cy="100965"/>
          </a:xfrm>
          <a:custGeom>
            <a:avLst/>
            <a:gdLst/>
            <a:ahLst/>
            <a:cxnLst/>
            <a:rect l="l" t="t" r="r" b="b"/>
            <a:pathLst>
              <a:path w="137160" h="100964">
                <a:moveTo>
                  <a:pt x="137160" y="0"/>
                </a:moveTo>
                <a:lnTo>
                  <a:pt x="0" y="0"/>
                </a:lnTo>
                <a:lnTo>
                  <a:pt x="0" y="100584"/>
                </a:lnTo>
                <a:lnTo>
                  <a:pt x="137160" y="100584"/>
                </a:lnTo>
                <a:lnTo>
                  <a:pt x="13716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68623" y="2731007"/>
            <a:ext cx="91440" cy="100965"/>
          </a:xfrm>
          <a:custGeom>
            <a:avLst/>
            <a:gdLst/>
            <a:ahLst/>
            <a:cxnLst/>
            <a:rect l="l" t="t" r="r" b="b"/>
            <a:pathLst>
              <a:path w="91439" h="100964">
                <a:moveTo>
                  <a:pt x="91439" y="0"/>
                </a:moveTo>
                <a:lnTo>
                  <a:pt x="0" y="0"/>
                </a:lnTo>
                <a:lnTo>
                  <a:pt x="0" y="100584"/>
                </a:lnTo>
                <a:lnTo>
                  <a:pt x="91439" y="100584"/>
                </a:lnTo>
                <a:lnTo>
                  <a:pt x="9143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468623" y="2883407"/>
            <a:ext cx="45720" cy="100965"/>
          </a:xfrm>
          <a:custGeom>
            <a:avLst/>
            <a:gdLst/>
            <a:ahLst/>
            <a:cxnLst/>
            <a:rect l="l" t="t" r="r" b="b"/>
            <a:pathLst>
              <a:path w="45720" h="100964">
                <a:moveTo>
                  <a:pt x="45720" y="0"/>
                </a:moveTo>
                <a:lnTo>
                  <a:pt x="0" y="0"/>
                </a:lnTo>
                <a:lnTo>
                  <a:pt x="0" y="100584"/>
                </a:lnTo>
                <a:lnTo>
                  <a:pt x="45720" y="100584"/>
                </a:lnTo>
                <a:lnTo>
                  <a:pt x="4572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468623" y="3035807"/>
            <a:ext cx="45720" cy="100965"/>
          </a:xfrm>
          <a:custGeom>
            <a:avLst/>
            <a:gdLst/>
            <a:ahLst/>
            <a:cxnLst/>
            <a:rect l="l" t="t" r="r" b="b"/>
            <a:pathLst>
              <a:path w="45720" h="100964">
                <a:moveTo>
                  <a:pt x="45720" y="0"/>
                </a:moveTo>
                <a:lnTo>
                  <a:pt x="0" y="0"/>
                </a:lnTo>
                <a:lnTo>
                  <a:pt x="0" y="100584"/>
                </a:lnTo>
                <a:lnTo>
                  <a:pt x="45720" y="100584"/>
                </a:lnTo>
                <a:lnTo>
                  <a:pt x="4572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468623" y="3188207"/>
            <a:ext cx="45720" cy="100965"/>
          </a:xfrm>
          <a:custGeom>
            <a:avLst/>
            <a:gdLst/>
            <a:ahLst/>
            <a:cxnLst/>
            <a:rect l="l" t="t" r="r" b="b"/>
            <a:pathLst>
              <a:path w="45720" h="100964">
                <a:moveTo>
                  <a:pt x="45720" y="0"/>
                </a:moveTo>
                <a:lnTo>
                  <a:pt x="0" y="0"/>
                </a:lnTo>
                <a:lnTo>
                  <a:pt x="0" y="100584"/>
                </a:lnTo>
                <a:lnTo>
                  <a:pt x="45720" y="100584"/>
                </a:lnTo>
                <a:lnTo>
                  <a:pt x="4572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468623" y="3340608"/>
            <a:ext cx="45720" cy="100965"/>
          </a:xfrm>
          <a:custGeom>
            <a:avLst/>
            <a:gdLst/>
            <a:ahLst/>
            <a:cxnLst/>
            <a:rect l="l" t="t" r="r" b="b"/>
            <a:pathLst>
              <a:path w="45720" h="100964">
                <a:moveTo>
                  <a:pt x="45720" y="0"/>
                </a:moveTo>
                <a:lnTo>
                  <a:pt x="0" y="0"/>
                </a:lnTo>
                <a:lnTo>
                  <a:pt x="0" y="100584"/>
                </a:lnTo>
                <a:lnTo>
                  <a:pt x="45720" y="100584"/>
                </a:lnTo>
                <a:lnTo>
                  <a:pt x="4572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68623" y="3493008"/>
            <a:ext cx="228600" cy="100965"/>
          </a:xfrm>
          <a:custGeom>
            <a:avLst/>
            <a:gdLst/>
            <a:ahLst/>
            <a:cxnLst/>
            <a:rect l="l" t="t" r="r" b="b"/>
            <a:pathLst>
              <a:path w="228600" h="100964">
                <a:moveTo>
                  <a:pt x="228600" y="0"/>
                </a:moveTo>
                <a:lnTo>
                  <a:pt x="0" y="0"/>
                </a:lnTo>
                <a:lnTo>
                  <a:pt x="0" y="100584"/>
                </a:lnTo>
                <a:lnTo>
                  <a:pt x="228600" y="100584"/>
                </a:lnTo>
                <a:lnTo>
                  <a:pt x="22860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260341" y="1333627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16%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60323" y="4667503"/>
            <a:ext cx="19177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Q4.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05052" y="4667503"/>
            <a:ext cx="353060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Please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describe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what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your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main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concern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with the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decriminalization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policy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is.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7177" y="4815179"/>
            <a:ext cx="129539" cy="1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55"/>
              </a:lnSpc>
            </a:pPr>
            <a:r>
              <a:rPr sz="800" spc="-25" dirty="0">
                <a:solidFill>
                  <a:srgbClr val="878A8D"/>
                </a:solidFill>
                <a:latin typeface="Calibri"/>
                <a:cs typeface="Calibri"/>
              </a:rPr>
              <a:t>14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0323" y="4813579"/>
            <a:ext cx="1501775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Base:</a:t>
            </a: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All</a:t>
            </a:r>
            <a:r>
              <a:rPr sz="900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respondents</a:t>
            </a:r>
            <a:r>
              <a:rPr sz="900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444646"/>
                </a:solidFill>
                <a:latin typeface="Calibri"/>
                <a:cs typeface="Calibri"/>
              </a:rPr>
              <a:t>(n=1,202)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42334" y="1473453"/>
            <a:ext cx="1670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9%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05554" y="1611781"/>
            <a:ext cx="212725" cy="63627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58419">
              <a:lnSpc>
                <a:spcPct val="100000"/>
              </a:lnSpc>
              <a:spcBef>
                <a:spcPts val="220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7%</a:t>
            </a:r>
            <a:endParaRPr sz="900">
              <a:latin typeface="Calibri"/>
              <a:cs typeface="Calibri"/>
            </a:endParaRPr>
          </a:p>
          <a:p>
            <a:pPr marL="58419">
              <a:lnSpc>
                <a:spcPct val="100000"/>
              </a:lnSpc>
              <a:spcBef>
                <a:spcPts val="125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7%</a:t>
            </a:r>
            <a:endParaRPr sz="900">
              <a:latin typeface="Calibri"/>
              <a:cs typeface="Calibri"/>
            </a:endParaRPr>
          </a:p>
          <a:p>
            <a:pPr marL="58419">
              <a:lnSpc>
                <a:spcPct val="100000"/>
              </a:lnSpc>
              <a:spcBef>
                <a:spcPts val="120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7%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68648" y="2222677"/>
            <a:ext cx="212725" cy="4826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58419">
              <a:lnSpc>
                <a:spcPct val="100000"/>
              </a:lnSpc>
              <a:spcBef>
                <a:spcPts val="215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4%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77590" y="2679216"/>
            <a:ext cx="212725" cy="78930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57785">
              <a:lnSpc>
                <a:spcPct val="100000"/>
              </a:lnSpc>
              <a:spcBef>
                <a:spcPts val="220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2%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1%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1%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1%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1%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60089" y="3455923"/>
            <a:ext cx="1670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14876" y="3608323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15%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88560" y="3760419"/>
            <a:ext cx="22542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21%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714369" y="3900322"/>
            <a:ext cx="16700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4%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72185" y="1301631"/>
            <a:ext cx="2740025" cy="276987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R="13335" algn="r">
              <a:lnSpc>
                <a:spcPct val="100000"/>
              </a:lnSpc>
              <a:spcBef>
                <a:spcPts val="215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Increase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in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addiction/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more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drug 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users</a:t>
            </a:r>
            <a:endParaRPr sz="900">
              <a:latin typeface="Calibri"/>
              <a:cs typeface="Calibri"/>
            </a:endParaRPr>
          </a:p>
          <a:p>
            <a:pPr marR="12700" algn="r">
              <a:lnSpc>
                <a:spcPct val="100000"/>
              </a:lnSpc>
              <a:spcBef>
                <a:spcPts val="120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Easy</a:t>
            </a:r>
            <a:r>
              <a:rPr sz="9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access/</a:t>
            </a:r>
            <a:r>
              <a:rPr sz="900" b="1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young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people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being</a:t>
            </a:r>
            <a:r>
              <a:rPr sz="9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exposed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to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drugs</a:t>
            </a:r>
            <a:endParaRPr sz="900">
              <a:latin typeface="Calibri"/>
              <a:cs typeface="Calibri"/>
            </a:endParaRPr>
          </a:p>
          <a:p>
            <a:pPr marR="12700" algn="r">
              <a:lnSpc>
                <a:spcPct val="100000"/>
              </a:lnSpc>
              <a:spcBef>
                <a:spcPts val="120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It</a:t>
            </a:r>
            <a:r>
              <a:rPr sz="900" b="1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encourages/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normalizes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drug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use/</a:t>
            </a:r>
            <a:r>
              <a:rPr sz="900" b="1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no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deterrent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to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stop</a:t>
            </a:r>
            <a:endParaRPr sz="900">
              <a:latin typeface="Calibri"/>
              <a:cs typeface="Calibri"/>
            </a:endParaRPr>
          </a:p>
          <a:p>
            <a:pPr marR="13335" algn="r">
              <a:lnSpc>
                <a:spcPct val="100000"/>
              </a:lnSpc>
              <a:spcBef>
                <a:spcPts val="120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Open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drug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use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in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public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spaces</a:t>
            </a:r>
            <a:endParaRPr sz="900">
              <a:latin typeface="Calibri"/>
              <a:cs typeface="Calibri"/>
            </a:endParaRPr>
          </a:p>
          <a:p>
            <a:pPr marR="12065" algn="r">
              <a:lnSpc>
                <a:spcPct val="100000"/>
              </a:lnSpc>
              <a:spcBef>
                <a:spcPts val="120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It</a:t>
            </a:r>
            <a:r>
              <a:rPr sz="900" b="1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doesn't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work/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address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root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the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problem</a:t>
            </a:r>
            <a:endParaRPr sz="900">
              <a:latin typeface="Calibri"/>
              <a:cs typeface="Calibri"/>
            </a:endParaRPr>
          </a:p>
          <a:p>
            <a:pPr marR="12700" algn="r">
              <a:lnSpc>
                <a:spcPct val="100000"/>
              </a:lnSpc>
              <a:spcBef>
                <a:spcPts val="125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Crime/</a:t>
            </a:r>
            <a:r>
              <a:rPr sz="9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violence</a:t>
            </a:r>
            <a:endParaRPr sz="900">
              <a:latin typeface="Calibri"/>
              <a:cs typeface="Calibri"/>
            </a:endParaRPr>
          </a:p>
          <a:p>
            <a:pPr marL="1749425" marR="11430" indent="467995" algn="r">
              <a:lnSpc>
                <a:spcPct val="111100"/>
              </a:lnSpc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Overdoses</a:t>
            </a:r>
            <a:r>
              <a:rPr sz="900" b="1" spc="50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Dangerous/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not</a:t>
            </a:r>
            <a:r>
              <a:rPr sz="900" b="1" spc="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safe</a:t>
            </a:r>
            <a:endParaRPr sz="900">
              <a:latin typeface="Calibri"/>
              <a:cs typeface="Calibri"/>
            </a:endParaRPr>
          </a:p>
          <a:p>
            <a:pPr marL="993140" marR="11430" indent="-40005" algn="r">
              <a:lnSpc>
                <a:spcPct val="111200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Not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enough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help/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resources/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funding</a:t>
            </a:r>
            <a:r>
              <a:rPr sz="900" b="1" spc="50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Bad/</a:t>
            </a:r>
            <a:r>
              <a:rPr sz="9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don't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like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it</a:t>
            </a:r>
            <a:r>
              <a:rPr sz="900" b="1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(unspecified)</a:t>
            </a:r>
            <a:r>
              <a:rPr sz="900" b="1" spc="50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Drugs/</a:t>
            </a:r>
            <a:r>
              <a:rPr sz="9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don't</a:t>
            </a:r>
            <a:r>
              <a:rPr sz="9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like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drugs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(unspecified)</a:t>
            </a:r>
            <a:endParaRPr sz="900">
              <a:latin typeface="Calibri"/>
              <a:cs typeface="Calibri"/>
            </a:endParaRPr>
          </a:p>
          <a:p>
            <a:pPr marR="12700" algn="r">
              <a:lnSpc>
                <a:spcPct val="100000"/>
              </a:lnSpc>
              <a:spcBef>
                <a:spcPts val="120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Decline</a:t>
            </a:r>
            <a:r>
              <a:rPr sz="900" b="1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in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communities</a:t>
            </a:r>
            <a:endParaRPr sz="900">
              <a:latin typeface="Calibri"/>
              <a:cs typeface="Calibri"/>
            </a:endParaRPr>
          </a:p>
          <a:p>
            <a:pPr marL="1189990" marR="5080" indent="261620" algn="r">
              <a:lnSpc>
                <a:spcPct val="111100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People</a:t>
            </a:r>
            <a:r>
              <a:rPr sz="900" b="1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abusing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system</a:t>
            </a:r>
            <a:r>
              <a:rPr sz="900" b="1" spc="50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It's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a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waste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taxpayers'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money</a:t>
            </a:r>
            <a:endParaRPr sz="900">
              <a:latin typeface="Calibri"/>
              <a:cs typeface="Calibri"/>
            </a:endParaRPr>
          </a:p>
          <a:p>
            <a:pPr marR="13335" algn="r">
              <a:lnSpc>
                <a:spcPct val="100000"/>
              </a:lnSpc>
              <a:spcBef>
                <a:spcPts val="120"/>
              </a:spcBef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Other</a:t>
            </a:r>
            <a:endParaRPr sz="900">
              <a:latin typeface="Calibri"/>
              <a:cs typeface="Calibri"/>
            </a:endParaRPr>
          </a:p>
          <a:p>
            <a:pPr marL="1712595" marR="11430" indent="320040" algn="just">
              <a:lnSpc>
                <a:spcPct val="111200"/>
              </a:lnSpc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None/Nothing</a:t>
            </a:r>
            <a:r>
              <a:rPr sz="900" b="1" spc="50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Not</a:t>
            </a:r>
            <a:r>
              <a:rPr sz="900" b="1" spc="-4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sure/Don't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know</a:t>
            </a:r>
            <a:r>
              <a:rPr sz="900" b="1" spc="50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Prefer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not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to</a:t>
            </a:r>
            <a:r>
              <a:rPr sz="900" b="1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answer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01890" y="32080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585858"/>
                </a:solidFill>
                <a:latin typeface="Arial MT"/>
                <a:cs typeface="Arial MT"/>
              </a:rPr>
              <a:t>1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3961" y="1283030"/>
            <a:ext cx="3330575" cy="7137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4500" spc="-125" dirty="0">
                <a:solidFill>
                  <a:srgbClr val="585858"/>
                </a:solidFill>
                <a:latin typeface="Arial Black"/>
                <a:cs typeface="Arial Black"/>
              </a:rPr>
              <a:t>WEIGHTED</a:t>
            </a:r>
            <a:endParaRPr sz="45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3961" y="1831924"/>
            <a:ext cx="2643505" cy="126301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1155"/>
              </a:spcBef>
            </a:pPr>
            <a:r>
              <a:rPr sz="4500" spc="-10" dirty="0">
                <a:solidFill>
                  <a:srgbClr val="585858"/>
                </a:solidFill>
                <a:latin typeface="Arial Black"/>
                <a:cs typeface="Arial Black"/>
              </a:rPr>
              <a:t>SAMPLE </a:t>
            </a:r>
            <a:r>
              <a:rPr sz="4500" spc="-140" dirty="0">
                <a:solidFill>
                  <a:srgbClr val="585858"/>
                </a:solidFill>
                <a:latin typeface="Arial Black"/>
                <a:cs typeface="Arial Black"/>
              </a:rPr>
              <a:t>PROFILE</a:t>
            </a:r>
            <a:endParaRPr sz="45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560972" y="4624781"/>
            <a:ext cx="339187" cy="32517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227177" y="4790033"/>
            <a:ext cx="129539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25" dirty="0">
                <a:solidFill>
                  <a:srgbClr val="878A8D"/>
                </a:solidFill>
                <a:latin typeface="Calibri"/>
                <a:cs typeface="Calibri"/>
              </a:rPr>
              <a:t>16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4551" y="174752"/>
            <a:ext cx="2359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212122"/>
                </a:solidFill>
                <a:latin typeface="Calibri"/>
                <a:cs typeface="Calibri"/>
              </a:rPr>
              <a:t>Weighted</a:t>
            </a:r>
            <a:r>
              <a:rPr sz="1800" b="1" spc="-6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212122"/>
                </a:solidFill>
                <a:latin typeface="Calibri"/>
                <a:cs typeface="Calibri"/>
              </a:rPr>
              <a:t>Sample</a:t>
            </a:r>
            <a:r>
              <a:rPr sz="1800" b="1" spc="-5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212122"/>
                </a:solidFill>
                <a:latin typeface="Calibri"/>
                <a:cs typeface="Calibri"/>
              </a:rPr>
              <a:t>Profile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57251" y="850468"/>
          <a:ext cx="2637155" cy="31718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825">
                <a:tc gridSpan="2">
                  <a:txBody>
                    <a:bodyPr/>
                    <a:lstStyle/>
                    <a:p>
                      <a:pPr marL="1943735" marR="105410" indent="112395">
                        <a:lnSpc>
                          <a:spcPct val="80000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 (n=1,202)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Gender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7620">
                        <a:lnSpc>
                          <a:spcPts val="1170"/>
                        </a:lnSpc>
                      </a:pPr>
                      <a:r>
                        <a:rPr sz="1000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Male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7620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Female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7620">
                        <a:lnSpc>
                          <a:spcPts val="1175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Other/Prefer</a:t>
                      </a:r>
                      <a:r>
                        <a:rPr sz="1000" spc="-7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000" spc="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answer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7620">
                        <a:lnSpc>
                          <a:spcPts val="1170"/>
                        </a:lnSpc>
                      </a:pPr>
                      <a:r>
                        <a:rPr sz="10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Age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7620">
                        <a:lnSpc>
                          <a:spcPts val="1175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Gen</a:t>
                      </a:r>
                      <a:r>
                        <a:rPr sz="1000" spc="-3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Z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7620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Millennial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7620">
                        <a:lnSpc>
                          <a:spcPts val="1170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Gen</a:t>
                      </a: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X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7620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Boomer+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7620">
                        <a:lnSpc>
                          <a:spcPts val="1175"/>
                        </a:lnSpc>
                      </a:pPr>
                      <a:r>
                        <a:rPr sz="10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Health</a:t>
                      </a:r>
                      <a:r>
                        <a:rPr sz="10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Authority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7620">
                        <a:lnSpc>
                          <a:spcPts val="1170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Vancouver</a:t>
                      </a:r>
                      <a:r>
                        <a:rPr sz="1000" spc="-4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Coastal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20%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7620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Fraser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37%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7620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Island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17%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7620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Interior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7620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Northern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marL="7620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Unknown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7%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181857" y="850468"/>
          <a:ext cx="2636520" cy="20764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825">
                <a:tc gridSpan="2">
                  <a:txBody>
                    <a:bodyPr/>
                    <a:lstStyle/>
                    <a:p>
                      <a:pPr marL="1945005" marR="104139" indent="112395">
                        <a:lnSpc>
                          <a:spcPct val="80000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 (n=1,202)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825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Education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8255">
                        <a:lnSpc>
                          <a:spcPts val="1170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High</a:t>
                      </a:r>
                      <a:r>
                        <a:rPr sz="1000" spc="-4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school</a:t>
                      </a:r>
                      <a:r>
                        <a:rPr sz="1000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000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less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42%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8255">
                        <a:lnSpc>
                          <a:spcPts val="1175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Some</a:t>
                      </a: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post</a:t>
                      </a: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secondary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35%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8255">
                        <a:lnSpc>
                          <a:spcPts val="1175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University</a:t>
                      </a:r>
                      <a:r>
                        <a:rPr sz="1000" spc="-4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graduates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34%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8255">
                        <a:lnSpc>
                          <a:spcPts val="1170"/>
                        </a:lnSpc>
                      </a:pPr>
                      <a:r>
                        <a:rPr sz="10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Household</a:t>
                      </a:r>
                      <a:r>
                        <a:rPr sz="1000" b="1" spc="-6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Income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8255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&lt;$40K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8255">
                        <a:lnSpc>
                          <a:spcPts val="1175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$40K</a:t>
                      </a:r>
                      <a:r>
                        <a:rPr sz="1000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&lt;$60K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8255">
                        <a:lnSpc>
                          <a:spcPts val="1170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$60K</a:t>
                      </a:r>
                      <a:r>
                        <a:rPr sz="1000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&lt;$100K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0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26%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8255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$100K+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22%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8255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Refused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8%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106540" y="837387"/>
          <a:ext cx="2636520" cy="319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0825">
                <a:tc gridSpan="2">
                  <a:txBody>
                    <a:bodyPr/>
                    <a:lstStyle/>
                    <a:p>
                      <a:pPr marL="1831975" algn="ctr">
                        <a:lnSpc>
                          <a:spcPts val="910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1834514" algn="ctr">
                        <a:lnSpc>
                          <a:spcPts val="969"/>
                        </a:lnSpc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(n=1,202)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485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0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Ethnicity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9525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White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70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9525">
                        <a:lnSpc>
                          <a:spcPts val="1170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Chinese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170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9525">
                        <a:lnSpc>
                          <a:spcPts val="1130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South</a:t>
                      </a:r>
                      <a:r>
                        <a:rPr sz="1000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Asian</a:t>
                      </a:r>
                      <a:r>
                        <a:rPr sz="1000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(e.g.,</a:t>
                      </a:r>
                      <a:r>
                        <a:rPr sz="1000" spc="-4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East</a:t>
                      </a: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Indian,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Pakistani,</a:t>
                      </a:r>
                      <a:r>
                        <a:rPr sz="1000" spc="-6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Sri</a:t>
                      </a:r>
                      <a:r>
                        <a:rPr sz="1000" spc="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Lankan,</a:t>
                      </a:r>
                      <a:r>
                        <a:rPr sz="1000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etc.)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7%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9525">
                        <a:lnSpc>
                          <a:spcPts val="1125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Black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12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9525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Filipino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9525">
                        <a:lnSpc>
                          <a:spcPts val="1130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Southeast Asian (e.g.,</a:t>
                      </a:r>
                      <a:r>
                        <a:rPr sz="1000" spc="-6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Vietnamese,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Cambodian,</a:t>
                      </a:r>
                      <a:r>
                        <a:rPr sz="1000" spc="-4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Laotian,</a:t>
                      </a:r>
                      <a:r>
                        <a:rPr sz="1000" spc="-4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Thai,</a:t>
                      </a:r>
                      <a:r>
                        <a:rPr sz="1000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etc.)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marL="9525">
                        <a:lnSpc>
                          <a:spcPts val="1125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Latin</a:t>
                      </a:r>
                      <a:r>
                        <a:rPr sz="1000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American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12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9525">
                        <a:lnSpc>
                          <a:spcPts val="1130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West</a:t>
                      </a:r>
                      <a:r>
                        <a:rPr sz="1000" spc="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Asian (e.g.,</a:t>
                      </a:r>
                      <a:r>
                        <a:rPr sz="1000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Iranian,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67310">
                        <a:lnSpc>
                          <a:spcPct val="100000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Afghan,</a:t>
                      </a: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etc.)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9525">
                        <a:lnSpc>
                          <a:spcPts val="1125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Korean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12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9525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Japanese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marL="9525">
                        <a:lnSpc>
                          <a:spcPts val="1170"/>
                        </a:lnSpc>
                      </a:pPr>
                      <a:r>
                        <a:rPr sz="1000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Arab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170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&lt;1%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9525">
                        <a:lnSpc>
                          <a:spcPts val="1175"/>
                        </a:lnSpc>
                      </a:pP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Other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5735">
                <a:tc>
                  <a:txBody>
                    <a:bodyPr/>
                    <a:lstStyle/>
                    <a:p>
                      <a:pPr marL="9525">
                        <a:lnSpc>
                          <a:spcPts val="1175"/>
                        </a:lnSpc>
                      </a:pP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Prefer</a:t>
                      </a:r>
                      <a:r>
                        <a:rPr sz="1000" spc="-4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not to</a:t>
                      </a:r>
                      <a:r>
                        <a:rPr sz="1000" spc="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answer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175"/>
                        </a:lnSpc>
                      </a:pPr>
                      <a:r>
                        <a:rPr sz="10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3%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440558" y="0"/>
            <a:ext cx="6703695" cy="5143500"/>
            <a:chOff x="2440558" y="0"/>
            <a:chExt cx="6703695" cy="5143500"/>
          </a:xfrm>
        </p:grpSpPr>
        <p:sp>
          <p:nvSpPr>
            <p:cNvPr id="3" name="object 3"/>
            <p:cNvSpPr/>
            <p:nvPr/>
          </p:nvSpPr>
          <p:spPr>
            <a:xfrm>
              <a:off x="2440558" y="0"/>
              <a:ext cx="6543040" cy="5143500"/>
            </a:xfrm>
            <a:custGeom>
              <a:avLst/>
              <a:gdLst/>
              <a:ahLst/>
              <a:cxnLst/>
              <a:rect l="l" t="t" r="r" b="b"/>
              <a:pathLst>
                <a:path w="6543040" h="5143500">
                  <a:moveTo>
                    <a:pt x="6543040" y="0"/>
                  </a:moveTo>
                  <a:lnTo>
                    <a:pt x="5241417" y="0"/>
                  </a:lnTo>
                  <a:lnTo>
                    <a:pt x="0" y="5143500"/>
                  </a:lnTo>
                  <a:lnTo>
                    <a:pt x="1301623" y="5143500"/>
                  </a:lnTo>
                  <a:lnTo>
                    <a:pt x="6543040" y="0"/>
                  </a:lnTo>
                  <a:close/>
                </a:path>
              </a:pathLst>
            </a:custGeom>
            <a:solidFill>
              <a:srgbClr val="009D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17288" y="308863"/>
              <a:ext cx="4926965" cy="4834890"/>
            </a:xfrm>
            <a:custGeom>
              <a:avLst/>
              <a:gdLst/>
              <a:ahLst/>
              <a:cxnLst/>
              <a:rect l="l" t="t" r="r" b="b"/>
              <a:pathLst>
                <a:path w="4926965" h="4834890">
                  <a:moveTo>
                    <a:pt x="4926711" y="0"/>
                  </a:moveTo>
                  <a:lnTo>
                    <a:pt x="0" y="4834636"/>
                  </a:lnTo>
                  <a:lnTo>
                    <a:pt x="1301623" y="4834636"/>
                  </a:lnTo>
                  <a:lnTo>
                    <a:pt x="4926711" y="1277239"/>
                  </a:lnTo>
                  <a:lnTo>
                    <a:pt x="4926711" y="0"/>
                  </a:lnTo>
                  <a:close/>
                </a:path>
              </a:pathLst>
            </a:custGeom>
            <a:solidFill>
              <a:srgbClr val="2E46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30032" y="4039552"/>
              <a:ext cx="681385" cy="620776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7847" y="3953255"/>
            <a:ext cx="1233437" cy="65451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Methodology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55"/>
              </a:lnSpc>
            </a:pPr>
            <a:fld id="{81D60167-4931-47E6-BA6A-407CBD079E47}" type="slidenum">
              <a:rPr spc="-50" dirty="0"/>
              <a:t>2</a:t>
            </a:fld>
            <a:endParaRPr spc="-50" dirty="0"/>
          </a:p>
        </p:txBody>
      </p:sp>
      <p:sp>
        <p:nvSpPr>
          <p:cNvPr id="3" name="object 3"/>
          <p:cNvSpPr txBox="1"/>
          <p:nvPr/>
        </p:nvSpPr>
        <p:spPr>
          <a:xfrm>
            <a:off x="242417" y="750569"/>
            <a:ext cx="8248015" cy="2845435"/>
          </a:xfrm>
          <a:prstGeom prst="rect">
            <a:avLst/>
          </a:prstGeom>
        </p:spPr>
        <p:txBody>
          <a:bodyPr vert="horz" wrap="square" lIns="0" tIns="36194" rIns="0" bIns="0" rtlCol="0">
            <a:spAutoFit/>
          </a:bodyPr>
          <a:lstStyle/>
          <a:p>
            <a:pPr marL="12700" marR="164465">
              <a:lnSpc>
                <a:spcPts val="1510"/>
              </a:lnSpc>
              <a:spcBef>
                <a:spcPts val="284"/>
              </a:spcBef>
            </a:pP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This</a:t>
            </a:r>
            <a:r>
              <a:rPr sz="1400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report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presents</a:t>
            </a:r>
            <a:r>
              <a:rPr sz="1400" spc="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the</a:t>
            </a:r>
            <a:r>
              <a:rPr sz="1400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results</a:t>
            </a:r>
            <a:r>
              <a:rPr sz="1400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1400" spc="-7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an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online</a:t>
            </a:r>
            <a:r>
              <a:rPr sz="1400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survey</a:t>
            </a:r>
            <a:r>
              <a:rPr sz="1400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conducted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on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behalf</a:t>
            </a:r>
            <a:r>
              <a:rPr sz="1400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1400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Centre</a:t>
            </a:r>
            <a:r>
              <a:rPr sz="1400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for</a:t>
            </a:r>
            <a:r>
              <a:rPr sz="1400" spc="-7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Addiction</a:t>
            </a:r>
            <a:r>
              <a:rPr sz="1400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and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Mental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Health</a:t>
            </a:r>
            <a:r>
              <a:rPr sz="1400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(CAMH).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The</a:t>
            </a:r>
            <a:r>
              <a:rPr sz="1400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survey</a:t>
            </a:r>
            <a:r>
              <a:rPr sz="1400" spc="-4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includes</a:t>
            </a:r>
            <a:r>
              <a:rPr sz="1400" spc="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1,202</a:t>
            </a:r>
            <a:r>
              <a:rPr sz="1400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adult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(18+)</a:t>
            </a:r>
            <a:r>
              <a:rPr sz="1400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British</a:t>
            </a:r>
            <a:r>
              <a:rPr sz="1400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Columbians</a:t>
            </a:r>
            <a:r>
              <a:rPr sz="1400" spc="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and</a:t>
            </a:r>
            <a:r>
              <a:rPr sz="1400" spc="-5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was</a:t>
            </a:r>
            <a:r>
              <a:rPr sz="1400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fielded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March</a:t>
            </a:r>
            <a:r>
              <a:rPr sz="1400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26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to</a:t>
            </a:r>
            <a:r>
              <a:rPr sz="1400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April</a:t>
            </a:r>
            <a:r>
              <a:rPr sz="1400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1,</a:t>
            </a:r>
            <a:r>
              <a:rPr sz="1400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2024.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595"/>
              </a:lnSpc>
              <a:spcBef>
                <a:spcPts val="1035"/>
              </a:spcBef>
            </a:pP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Data</a:t>
            </a:r>
            <a:r>
              <a:rPr sz="1400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has</a:t>
            </a:r>
            <a:r>
              <a:rPr sz="1400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been</a:t>
            </a:r>
            <a:r>
              <a:rPr sz="1400" spc="-5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weighted</a:t>
            </a:r>
            <a:r>
              <a:rPr sz="1400" spc="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to</a:t>
            </a:r>
            <a:r>
              <a:rPr sz="1400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reflect</a:t>
            </a:r>
            <a:r>
              <a:rPr sz="1400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the</a:t>
            </a:r>
            <a:r>
              <a:rPr sz="1400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British</a:t>
            </a:r>
            <a:r>
              <a:rPr sz="1400" spc="-4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Columbia</a:t>
            </a:r>
            <a:r>
              <a:rPr sz="1400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population</a:t>
            </a:r>
            <a:r>
              <a:rPr sz="1400" spc="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age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18+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based</a:t>
            </a:r>
            <a:r>
              <a:rPr sz="1400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on</a:t>
            </a:r>
            <a:r>
              <a:rPr sz="1400" spc="-7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Census</a:t>
            </a:r>
            <a:r>
              <a:rPr sz="1400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data</a:t>
            </a:r>
            <a:r>
              <a:rPr sz="1400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for</a:t>
            </a:r>
            <a:r>
              <a:rPr sz="1400" spc="-8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region,</a:t>
            </a:r>
            <a:r>
              <a:rPr sz="1400" spc="-20" dirty="0">
                <a:solidFill>
                  <a:srgbClr val="212122"/>
                </a:solidFill>
                <a:latin typeface="Calibri"/>
                <a:cs typeface="Calibri"/>
              </a:rPr>
              <a:t> age,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595"/>
              </a:lnSpc>
            </a:pP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gender</a:t>
            </a:r>
            <a:r>
              <a:rPr sz="1400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and</a:t>
            </a:r>
            <a:r>
              <a:rPr sz="1400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education.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00"/>
              </a:lnSpc>
              <a:spcBef>
                <a:spcPts val="1030"/>
              </a:spcBef>
            </a:pP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precision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1400" spc="-7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Ipsos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polls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 containing</a:t>
            </a:r>
            <a:r>
              <a:rPr sz="1400" spc="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online</a:t>
            </a:r>
            <a:r>
              <a:rPr sz="1400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data</a:t>
            </a:r>
            <a:r>
              <a:rPr sz="1400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is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measured</a:t>
            </a:r>
            <a:r>
              <a:rPr sz="1400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using</a:t>
            </a:r>
            <a:r>
              <a:rPr sz="1400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credibility</a:t>
            </a:r>
            <a:r>
              <a:rPr sz="1400" spc="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interval.</a:t>
            </a:r>
            <a:r>
              <a:rPr sz="1400" spc="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In</a:t>
            </a:r>
            <a:r>
              <a:rPr sz="1400" spc="-6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this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case,</a:t>
            </a:r>
            <a:r>
              <a:rPr sz="1400" spc="-6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overall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600"/>
              </a:lnSpc>
            </a:pP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poll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is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accurate</a:t>
            </a:r>
            <a:r>
              <a:rPr sz="1400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to</a:t>
            </a:r>
            <a:r>
              <a:rPr sz="1400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within</a:t>
            </a:r>
            <a:r>
              <a:rPr sz="1400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+/-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3.3</a:t>
            </a:r>
            <a:r>
              <a:rPr sz="1400" spc="-4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percentage</a:t>
            </a:r>
            <a:r>
              <a:rPr sz="1400" spc="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points, 19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times</a:t>
            </a:r>
            <a:r>
              <a:rPr sz="1400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out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1400" spc="-6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20,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had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all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British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Columbia adults</a:t>
            </a:r>
            <a:r>
              <a:rPr sz="1400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been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polled.</a:t>
            </a:r>
            <a:endParaRPr sz="1400">
              <a:latin typeface="Calibri"/>
              <a:cs typeface="Calibri"/>
            </a:endParaRPr>
          </a:p>
          <a:p>
            <a:pPr marL="128270">
              <a:lnSpc>
                <a:spcPts val="1595"/>
              </a:lnSpc>
              <a:spcBef>
                <a:spcPts val="430"/>
              </a:spcBef>
            </a:pPr>
            <a:r>
              <a:rPr sz="1400" dirty="0">
                <a:solidFill>
                  <a:srgbClr val="212122"/>
                </a:solidFill>
                <a:latin typeface="Arial MT"/>
                <a:cs typeface="Arial MT"/>
              </a:rPr>
              <a:t>–</a:t>
            </a:r>
            <a:r>
              <a:rPr sz="1400" spc="65" dirty="0">
                <a:solidFill>
                  <a:srgbClr val="212122"/>
                </a:solidFill>
                <a:latin typeface="Arial MT"/>
                <a:cs typeface="Arial MT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credibility</a:t>
            </a:r>
            <a:r>
              <a:rPr sz="1400" spc="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interval</a:t>
            </a:r>
            <a:r>
              <a:rPr sz="1400" spc="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will</a:t>
            </a:r>
            <a:r>
              <a:rPr sz="1400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be</a:t>
            </a:r>
            <a:r>
              <a:rPr sz="1400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wider among</a:t>
            </a:r>
            <a:r>
              <a:rPr sz="1400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subsets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1400" spc="-7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population.</a:t>
            </a:r>
            <a:r>
              <a:rPr sz="1400" spc="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All</a:t>
            </a:r>
            <a:r>
              <a:rPr sz="1400" spc="-4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sample</a:t>
            </a:r>
            <a:r>
              <a:rPr sz="1400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surveys</a:t>
            </a:r>
            <a:r>
              <a:rPr sz="1400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and</a:t>
            </a:r>
            <a:r>
              <a:rPr sz="1400" spc="-4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polls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may</a:t>
            </a:r>
            <a:r>
              <a:rPr sz="1400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212122"/>
                </a:solidFill>
                <a:latin typeface="Calibri"/>
                <a:cs typeface="Calibri"/>
              </a:rPr>
              <a:t>be</a:t>
            </a:r>
            <a:endParaRPr sz="1400">
              <a:latin typeface="Calibri"/>
              <a:cs typeface="Calibri"/>
            </a:endParaRPr>
          </a:p>
          <a:p>
            <a:pPr marL="295910">
              <a:lnSpc>
                <a:spcPts val="1595"/>
              </a:lnSpc>
            </a:pP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subject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to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other</a:t>
            </a:r>
            <a:r>
              <a:rPr sz="1400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sources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212122"/>
                </a:solidFill>
                <a:latin typeface="Calibri"/>
                <a:cs typeface="Calibri"/>
              </a:rPr>
              <a:t>error,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including,</a:t>
            </a:r>
            <a:r>
              <a:rPr sz="1400" spc="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but</a:t>
            </a:r>
            <a:r>
              <a:rPr sz="1400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not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limited</a:t>
            </a:r>
            <a:r>
              <a:rPr sz="1400" spc="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to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coverage</a:t>
            </a:r>
            <a:r>
              <a:rPr sz="1400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25" dirty="0">
                <a:solidFill>
                  <a:srgbClr val="212122"/>
                </a:solidFill>
                <a:latin typeface="Calibri"/>
                <a:cs typeface="Calibri"/>
              </a:rPr>
              <a:t>error,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and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measurement</a:t>
            </a:r>
            <a:r>
              <a:rPr sz="1400" spc="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error.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595"/>
              </a:lnSpc>
              <a:spcBef>
                <a:spcPts val="1035"/>
              </a:spcBef>
            </a:pP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Due</a:t>
            </a:r>
            <a:r>
              <a:rPr sz="1400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to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rounding,</a:t>
            </a:r>
            <a:r>
              <a:rPr sz="1400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not</a:t>
            </a:r>
            <a:r>
              <a:rPr sz="1400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all</a:t>
            </a:r>
            <a:r>
              <a:rPr sz="1400" spc="-4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charts</a:t>
            </a:r>
            <a:r>
              <a:rPr sz="1400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and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tables</a:t>
            </a:r>
            <a:r>
              <a:rPr sz="1400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in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this</a:t>
            </a:r>
            <a:r>
              <a:rPr sz="1400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report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will</a:t>
            </a:r>
            <a:r>
              <a:rPr sz="1400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add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to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exactly</a:t>
            </a:r>
            <a:r>
              <a:rPr sz="1400" spc="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100%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and</a:t>
            </a:r>
            <a:r>
              <a:rPr sz="1400" spc="-4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not</a:t>
            </a:r>
            <a:r>
              <a:rPr sz="1400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all</a:t>
            </a:r>
            <a:r>
              <a:rPr sz="1400" spc="-4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summary</a:t>
            </a:r>
            <a:r>
              <a:rPr sz="1400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statistics</a:t>
            </a:r>
            <a:r>
              <a:rPr sz="1400" spc="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20" dirty="0">
                <a:solidFill>
                  <a:srgbClr val="212122"/>
                </a:solidFill>
                <a:latin typeface="Calibri"/>
                <a:cs typeface="Calibri"/>
              </a:rPr>
              <a:t>will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ts val="1595"/>
              </a:lnSpc>
            </a:pP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be</a:t>
            </a:r>
            <a:r>
              <a:rPr sz="1400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exactly</a:t>
            </a:r>
            <a:r>
              <a:rPr sz="1400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equal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to</a:t>
            </a:r>
            <a:r>
              <a:rPr sz="1400" spc="-5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the</a:t>
            </a:r>
            <a:r>
              <a:rPr sz="1400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sum</a:t>
            </a:r>
            <a:r>
              <a:rPr sz="1400" spc="-4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1400" spc="-5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their</a:t>
            </a:r>
            <a:r>
              <a:rPr sz="1400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212122"/>
                </a:solidFill>
                <a:latin typeface="Calibri"/>
                <a:cs typeface="Calibri"/>
              </a:rPr>
              <a:t>component</a:t>
            </a:r>
            <a:r>
              <a:rPr sz="1400" spc="-10" dirty="0">
                <a:solidFill>
                  <a:srgbClr val="212122"/>
                </a:solidFill>
                <a:latin typeface="Calibri"/>
                <a:cs typeface="Calibri"/>
              </a:rPr>
              <a:t> parts.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160">
              <a:lnSpc>
                <a:spcPct val="100000"/>
              </a:lnSpc>
              <a:spcBef>
                <a:spcPts val="100"/>
              </a:spcBef>
            </a:pPr>
            <a:r>
              <a:rPr dirty="0"/>
              <a:t>Consent</a:t>
            </a:r>
            <a:r>
              <a:rPr spc="-40" dirty="0"/>
              <a:t> </a:t>
            </a:r>
            <a:r>
              <a:rPr spc="-35" dirty="0"/>
              <a:t>Text</a:t>
            </a:r>
            <a:r>
              <a:rPr spc="-60" dirty="0"/>
              <a:t> </a:t>
            </a:r>
            <a:r>
              <a:rPr dirty="0"/>
              <a:t>at</a:t>
            </a:r>
            <a:r>
              <a:rPr spc="-20" dirty="0"/>
              <a:t> </a:t>
            </a:r>
            <a:r>
              <a:rPr spc="-10" dirty="0"/>
              <a:t>Introduction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55"/>
              </a:lnSpc>
            </a:pPr>
            <a:fld id="{81D60167-4931-47E6-BA6A-407CBD079E47}" type="slidenum">
              <a:rPr spc="-50" dirty="0"/>
              <a:t>3</a:t>
            </a:fld>
            <a:endParaRPr spc="-5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/>
              <a:t>The</a:t>
            </a:r>
            <a:r>
              <a:rPr spc="-65" dirty="0"/>
              <a:t> </a:t>
            </a:r>
            <a:r>
              <a:rPr dirty="0"/>
              <a:t>next</a:t>
            </a:r>
            <a:r>
              <a:rPr spc="-30" dirty="0"/>
              <a:t> </a:t>
            </a:r>
            <a:r>
              <a:rPr dirty="0"/>
              <a:t>few</a:t>
            </a:r>
            <a:r>
              <a:rPr spc="-75" dirty="0"/>
              <a:t> </a:t>
            </a:r>
            <a:r>
              <a:rPr dirty="0"/>
              <a:t>questions</a:t>
            </a:r>
            <a:r>
              <a:rPr spc="-15" dirty="0"/>
              <a:t> </a:t>
            </a:r>
            <a:r>
              <a:rPr dirty="0"/>
              <a:t>are</a:t>
            </a:r>
            <a:r>
              <a:rPr spc="-70" dirty="0"/>
              <a:t> </a:t>
            </a:r>
            <a:r>
              <a:rPr dirty="0"/>
              <a:t>being</a:t>
            </a:r>
            <a:r>
              <a:rPr spc="-35" dirty="0"/>
              <a:t> </a:t>
            </a:r>
            <a:r>
              <a:rPr dirty="0"/>
              <a:t>asked</a:t>
            </a:r>
            <a:r>
              <a:rPr spc="-40" dirty="0"/>
              <a:t> </a:t>
            </a:r>
            <a:r>
              <a:rPr dirty="0"/>
              <a:t>on</a:t>
            </a:r>
            <a:r>
              <a:rPr spc="-55" dirty="0"/>
              <a:t> </a:t>
            </a:r>
            <a:r>
              <a:rPr dirty="0"/>
              <a:t>behalf</a:t>
            </a:r>
            <a:r>
              <a:rPr spc="-50" dirty="0"/>
              <a:t> </a:t>
            </a:r>
            <a:r>
              <a:rPr dirty="0"/>
              <a:t>of</a:t>
            </a:r>
            <a:r>
              <a:rPr spc="-50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dirty="0"/>
              <a:t>Centre</a:t>
            </a:r>
            <a:r>
              <a:rPr spc="-35" dirty="0"/>
              <a:t> </a:t>
            </a:r>
            <a:r>
              <a:rPr dirty="0"/>
              <a:t>for</a:t>
            </a:r>
            <a:r>
              <a:rPr spc="-55" dirty="0"/>
              <a:t> </a:t>
            </a:r>
            <a:r>
              <a:rPr dirty="0"/>
              <a:t>Addiction and</a:t>
            </a:r>
            <a:r>
              <a:rPr spc="-55" dirty="0"/>
              <a:t> </a:t>
            </a:r>
            <a:r>
              <a:rPr dirty="0"/>
              <a:t>Mental</a:t>
            </a:r>
            <a:r>
              <a:rPr spc="-25" dirty="0"/>
              <a:t> </a:t>
            </a:r>
            <a:r>
              <a:rPr dirty="0"/>
              <a:t>Health</a:t>
            </a:r>
            <a:r>
              <a:rPr spc="-20" dirty="0"/>
              <a:t> </a:t>
            </a:r>
            <a:r>
              <a:rPr spc="-10" dirty="0"/>
              <a:t>(CAMH).</a:t>
            </a:r>
          </a:p>
          <a:p>
            <a:pPr marL="12700" marR="5080">
              <a:lnSpc>
                <a:spcPct val="100000"/>
              </a:lnSpc>
            </a:pPr>
            <a:r>
              <a:rPr dirty="0"/>
              <a:t>These</a:t>
            </a:r>
            <a:r>
              <a:rPr spc="-35" dirty="0"/>
              <a:t> </a:t>
            </a:r>
            <a:r>
              <a:rPr spc="-10" dirty="0"/>
              <a:t>questions</a:t>
            </a:r>
            <a:r>
              <a:rPr spc="-15" dirty="0"/>
              <a:t> </a:t>
            </a:r>
            <a:r>
              <a:rPr spc="-10" dirty="0"/>
              <a:t>examine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general</a:t>
            </a:r>
            <a:r>
              <a:rPr spc="-40" dirty="0"/>
              <a:t> </a:t>
            </a:r>
            <a:r>
              <a:rPr spc="-20" dirty="0"/>
              <a:t>public’s</a:t>
            </a:r>
            <a:r>
              <a:rPr spc="10" dirty="0"/>
              <a:t> </a:t>
            </a:r>
            <a:r>
              <a:rPr spc="-10" dirty="0"/>
              <a:t>perceptions</a:t>
            </a:r>
            <a:r>
              <a:rPr spc="-15" dirty="0"/>
              <a:t> </a:t>
            </a:r>
            <a:r>
              <a:rPr dirty="0"/>
              <a:t>of</a:t>
            </a:r>
            <a:r>
              <a:rPr spc="-5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spc="-10" dirty="0"/>
              <a:t>decriminalization</a:t>
            </a:r>
            <a:r>
              <a:rPr spc="50" dirty="0"/>
              <a:t> </a:t>
            </a:r>
            <a:r>
              <a:rPr dirty="0"/>
              <a:t>of</a:t>
            </a:r>
            <a:r>
              <a:rPr spc="-60" dirty="0"/>
              <a:t> </a:t>
            </a:r>
            <a:r>
              <a:rPr dirty="0"/>
              <a:t>illicit</a:t>
            </a:r>
            <a:r>
              <a:rPr spc="35" dirty="0"/>
              <a:t> </a:t>
            </a:r>
            <a:r>
              <a:rPr dirty="0"/>
              <a:t>drugs</a:t>
            </a:r>
            <a:r>
              <a:rPr spc="-15" dirty="0"/>
              <a:t> </a:t>
            </a:r>
            <a:r>
              <a:rPr dirty="0"/>
              <a:t>in</a:t>
            </a:r>
            <a:r>
              <a:rPr spc="-15" dirty="0"/>
              <a:t> </a:t>
            </a:r>
            <a:r>
              <a:rPr spc="-10" dirty="0"/>
              <a:t>British </a:t>
            </a:r>
            <a:r>
              <a:rPr dirty="0"/>
              <a:t>Columbia.</a:t>
            </a:r>
            <a:r>
              <a:rPr spc="-5" dirty="0"/>
              <a:t> </a:t>
            </a:r>
            <a:r>
              <a:rPr dirty="0"/>
              <a:t>Questions</a:t>
            </a:r>
            <a:r>
              <a:rPr spc="-30" dirty="0"/>
              <a:t> </a:t>
            </a:r>
            <a:r>
              <a:rPr dirty="0"/>
              <a:t>will</a:t>
            </a:r>
            <a:r>
              <a:rPr spc="-15" dirty="0"/>
              <a:t> </a:t>
            </a:r>
            <a:r>
              <a:rPr dirty="0"/>
              <a:t>ask</a:t>
            </a:r>
            <a:r>
              <a:rPr spc="-40" dirty="0"/>
              <a:t> </a:t>
            </a:r>
            <a:r>
              <a:rPr dirty="0"/>
              <a:t>about</a:t>
            </a:r>
            <a:r>
              <a:rPr spc="-45" dirty="0"/>
              <a:t> </a:t>
            </a:r>
            <a:r>
              <a:rPr dirty="0"/>
              <a:t>your</a:t>
            </a:r>
            <a:r>
              <a:rPr spc="-50" dirty="0"/>
              <a:t> </a:t>
            </a:r>
            <a:r>
              <a:rPr dirty="0"/>
              <a:t>awareness</a:t>
            </a:r>
            <a:r>
              <a:rPr spc="-45" dirty="0"/>
              <a:t> </a:t>
            </a:r>
            <a:r>
              <a:rPr dirty="0"/>
              <a:t>of</a:t>
            </a:r>
            <a:r>
              <a:rPr spc="-65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spc="-10" dirty="0"/>
              <a:t>policy,</a:t>
            </a:r>
            <a:r>
              <a:rPr spc="-20" dirty="0"/>
              <a:t> </a:t>
            </a:r>
            <a:r>
              <a:rPr dirty="0"/>
              <a:t>your</a:t>
            </a:r>
            <a:r>
              <a:rPr spc="-70" dirty="0"/>
              <a:t> </a:t>
            </a:r>
            <a:r>
              <a:rPr dirty="0"/>
              <a:t>support</a:t>
            </a:r>
            <a:r>
              <a:rPr spc="-45" dirty="0"/>
              <a:t> </a:t>
            </a:r>
            <a:r>
              <a:rPr dirty="0"/>
              <a:t>or</a:t>
            </a:r>
            <a:r>
              <a:rPr spc="-50" dirty="0"/>
              <a:t> </a:t>
            </a:r>
            <a:r>
              <a:rPr spc="-10" dirty="0"/>
              <a:t>opposition</a:t>
            </a:r>
            <a:r>
              <a:rPr spc="-30" dirty="0"/>
              <a:t> </a:t>
            </a:r>
            <a:r>
              <a:rPr dirty="0"/>
              <a:t>to</a:t>
            </a:r>
            <a:r>
              <a:rPr spc="-3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spc="-10" dirty="0"/>
              <a:t>policy,</a:t>
            </a:r>
            <a:r>
              <a:rPr spc="-45" dirty="0"/>
              <a:t> </a:t>
            </a:r>
            <a:r>
              <a:rPr spc="-20" dirty="0"/>
              <a:t>your </a:t>
            </a:r>
            <a:r>
              <a:rPr spc="-10" dirty="0"/>
              <a:t>feelings</a:t>
            </a:r>
            <a:r>
              <a:rPr spc="-45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-10" dirty="0"/>
              <a:t>community</a:t>
            </a:r>
            <a:r>
              <a:rPr dirty="0"/>
              <a:t> </a:t>
            </a:r>
            <a:r>
              <a:rPr spc="-20" dirty="0"/>
              <a:t>safety,</a:t>
            </a:r>
            <a:r>
              <a:rPr spc="-50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dirty="0"/>
              <a:t>whether</a:t>
            </a:r>
            <a:r>
              <a:rPr spc="-15" dirty="0"/>
              <a:t> </a:t>
            </a:r>
            <a:r>
              <a:rPr dirty="0"/>
              <a:t>you</a:t>
            </a:r>
            <a:r>
              <a:rPr spc="-35" dirty="0"/>
              <a:t> </a:t>
            </a:r>
            <a:r>
              <a:rPr dirty="0"/>
              <a:t>think</a:t>
            </a:r>
            <a:r>
              <a:rPr spc="-10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dirty="0"/>
              <a:t>policy</a:t>
            </a:r>
            <a:r>
              <a:rPr spc="-5" dirty="0"/>
              <a:t> </a:t>
            </a:r>
            <a:r>
              <a:rPr dirty="0"/>
              <a:t>will impact</a:t>
            </a:r>
            <a:r>
              <a:rPr spc="5" dirty="0"/>
              <a:t> </a:t>
            </a:r>
            <a:r>
              <a:rPr dirty="0"/>
              <a:t>a</a:t>
            </a:r>
            <a:r>
              <a:rPr spc="-35" dirty="0"/>
              <a:t> </a:t>
            </a:r>
            <a:r>
              <a:rPr dirty="0"/>
              <a:t>number</a:t>
            </a:r>
            <a:r>
              <a:rPr spc="-20" dirty="0"/>
              <a:t> </a:t>
            </a:r>
            <a:r>
              <a:rPr dirty="0"/>
              <a:t>of</a:t>
            </a:r>
            <a:r>
              <a:rPr spc="-55" dirty="0"/>
              <a:t> </a:t>
            </a:r>
            <a:r>
              <a:rPr spc="-10" dirty="0"/>
              <a:t>different</a:t>
            </a:r>
            <a:r>
              <a:rPr spc="-30" dirty="0"/>
              <a:t> </a:t>
            </a:r>
            <a:r>
              <a:rPr spc="-10" dirty="0"/>
              <a:t>factors.</a:t>
            </a:r>
          </a:p>
          <a:p>
            <a:pPr marL="12700" marR="42545">
              <a:lnSpc>
                <a:spcPct val="100000"/>
              </a:lnSpc>
              <a:spcBef>
                <a:spcPts val="1685"/>
              </a:spcBef>
            </a:pPr>
            <a:r>
              <a:rPr dirty="0"/>
              <a:t>It</a:t>
            </a:r>
            <a:r>
              <a:rPr spc="-55" dirty="0"/>
              <a:t> </a:t>
            </a:r>
            <a:r>
              <a:rPr dirty="0"/>
              <a:t>is</a:t>
            </a:r>
            <a:r>
              <a:rPr spc="-15" dirty="0"/>
              <a:t> </a:t>
            </a:r>
            <a:r>
              <a:rPr dirty="0"/>
              <a:t>your</a:t>
            </a:r>
            <a:r>
              <a:rPr spc="-45" dirty="0"/>
              <a:t> </a:t>
            </a:r>
            <a:r>
              <a:rPr dirty="0"/>
              <a:t>choice</a:t>
            </a:r>
            <a:r>
              <a:rPr spc="-45" dirty="0"/>
              <a:t> </a:t>
            </a:r>
            <a:r>
              <a:rPr dirty="0"/>
              <a:t>whether</a:t>
            </a:r>
            <a:r>
              <a:rPr spc="-20" dirty="0"/>
              <a:t> </a:t>
            </a:r>
            <a:r>
              <a:rPr dirty="0"/>
              <a:t>you</a:t>
            </a:r>
            <a:r>
              <a:rPr spc="-40" dirty="0"/>
              <a:t> </a:t>
            </a:r>
            <a:r>
              <a:rPr dirty="0"/>
              <a:t>decide</a:t>
            </a:r>
            <a:r>
              <a:rPr spc="-4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answer</a:t>
            </a:r>
            <a:r>
              <a:rPr spc="-45" dirty="0"/>
              <a:t> </a:t>
            </a:r>
            <a:r>
              <a:rPr dirty="0"/>
              <a:t>these</a:t>
            </a:r>
            <a:r>
              <a:rPr spc="-20" dirty="0"/>
              <a:t> </a:t>
            </a:r>
            <a:r>
              <a:rPr spc="-10" dirty="0"/>
              <a:t>questions</a:t>
            </a:r>
            <a:r>
              <a:rPr spc="-20" dirty="0"/>
              <a:t> </a:t>
            </a:r>
            <a:r>
              <a:rPr dirty="0"/>
              <a:t>or</a:t>
            </a:r>
            <a:r>
              <a:rPr spc="-65" dirty="0"/>
              <a:t> </a:t>
            </a:r>
            <a:r>
              <a:rPr dirty="0"/>
              <a:t>not.</a:t>
            </a:r>
            <a:r>
              <a:rPr spc="-15" dirty="0"/>
              <a:t> </a:t>
            </a:r>
            <a:r>
              <a:rPr dirty="0"/>
              <a:t>While</a:t>
            </a:r>
            <a:r>
              <a:rPr spc="-20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dirty="0"/>
              <a:t>research</a:t>
            </a:r>
            <a:r>
              <a:rPr spc="-45" dirty="0"/>
              <a:t> </a:t>
            </a:r>
            <a:r>
              <a:rPr dirty="0"/>
              <a:t>team</a:t>
            </a:r>
            <a:r>
              <a:rPr spc="-20" dirty="0"/>
              <a:t> </a:t>
            </a:r>
            <a:r>
              <a:rPr dirty="0"/>
              <a:t>doesn’t</a:t>
            </a:r>
            <a:r>
              <a:rPr spc="-35" dirty="0"/>
              <a:t> </a:t>
            </a:r>
            <a:r>
              <a:rPr spc="-10" dirty="0"/>
              <a:t>expect significant</a:t>
            </a:r>
            <a:r>
              <a:rPr dirty="0"/>
              <a:t> </a:t>
            </a:r>
            <a:r>
              <a:rPr spc="-10" dirty="0"/>
              <a:t>physical</a:t>
            </a:r>
            <a:r>
              <a:rPr spc="-20" dirty="0"/>
              <a:t> </a:t>
            </a:r>
            <a:r>
              <a:rPr dirty="0"/>
              <a:t>or</a:t>
            </a:r>
            <a:r>
              <a:rPr spc="-45" dirty="0"/>
              <a:t> </a:t>
            </a:r>
            <a:r>
              <a:rPr spc="-10" dirty="0"/>
              <a:t>mental</a:t>
            </a:r>
            <a:r>
              <a:rPr spc="-15" dirty="0"/>
              <a:t> </a:t>
            </a:r>
            <a:r>
              <a:rPr dirty="0"/>
              <a:t>risks</a:t>
            </a:r>
            <a:r>
              <a:rPr spc="-20" dirty="0"/>
              <a:t> </a:t>
            </a:r>
            <a:r>
              <a:rPr spc="-10" dirty="0"/>
              <a:t>associated</a:t>
            </a:r>
            <a:r>
              <a:rPr spc="-5" dirty="0"/>
              <a:t> </a:t>
            </a:r>
            <a:r>
              <a:rPr dirty="0"/>
              <a:t>with</a:t>
            </a:r>
            <a:r>
              <a:rPr spc="-5" dirty="0"/>
              <a:t> </a:t>
            </a:r>
            <a:r>
              <a:rPr dirty="0"/>
              <a:t>study</a:t>
            </a:r>
            <a:r>
              <a:rPr spc="-5" dirty="0"/>
              <a:t> </a:t>
            </a:r>
            <a:r>
              <a:rPr spc="-10" dirty="0"/>
              <a:t>participation,</a:t>
            </a:r>
            <a:r>
              <a:rPr spc="45" dirty="0"/>
              <a:t> </a:t>
            </a:r>
            <a:r>
              <a:rPr dirty="0"/>
              <a:t>some</a:t>
            </a:r>
            <a:r>
              <a:rPr spc="-65" dirty="0"/>
              <a:t> </a:t>
            </a:r>
            <a:r>
              <a:rPr spc="-10" dirty="0"/>
              <a:t>participants</a:t>
            </a:r>
            <a:r>
              <a:rPr spc="60" dirty="0"/>
              <a:t> </a:t>
            </a:r>
            <a:r>
              <a:rPr dirty="0"/>
              <a:t>may</a:t>
            </a:r>
            <a:r>
              <a:rPr spc="-45" dirty="0"/>
              <a:t> </a:t>
            </a:r>
            <a:r>
              <a:rPr dirty="0"/>
              <a:t>be</a:t>
            </a:r>
            <a:r>
              <a:rPr spc="-45" dirty="0"/>
              <a:t> </a:t>
            </a:r>
            <a:r>
              <a:rPr spc="-10" dirty="0"/>
              <a:t>reluctant</a:t>
            </a:r>
            <a:r>
              <a:rPr dirty="0"/>
              <a:t> </a:t>
            </a:r>
            <a:r>
              <a:rPr spc="-25" dirty="0"/>
              <a:t>to </a:t>
            </a:r>
            <a:r>
              <a:rPr dirty="0"/>
              <a:t>describe</a:t>
            </a:r>
            <a:r>
              <a:rPr spc="-50" dirty="0"/>
              <a:t> </a:t>
            </a:r>
            <a:r>
              <a:rPr dirty="0"/>
              <a:t>their</a:t>
            </a:r>
            <a:r>
              <a:rPr spc="-25" dirty="0"/>
              <a:t> </a:t>
            </a:r>
            <a:r>
              <a:rPr dirty="0"/>
              <a:t>perspectives.</a:t>
            </a:r>
            <a:r>
              <a:rPr spc="-25" dirty="0"/>
              <a:t> </a:t>
            </a:r>
            <a:r>
              <a:rPr spc="-35" dirty="0"/>
              <a:t>You</a:t>
            </a:r>
            <a:r>
              <a:rPr spc="-45" dirty="0"/>
              <a:t> </a:t>
            </a:r>
            <a:r>
              <a:rPr dirty="0"/>
              <a:t>do</a:t>
            </a:r>
            <a:r>
              <a:rPr spc="-45" dirty="0"/>
              <a:t> </a:t>
            </a:r>
            <a:r>
              <a:rPr dirty="0"/>
              <a:t>not</a:t>
            </a:r>
            <a:r>
              <a:rPr spc="-40" dirty="0"/>
              <a:t> </a:t>
            </a:r>
            <a:r>
              <a:rPr dirty="0"/>
              <a:t>have</a:t>
            </a:r>
            <a:r>
              <a:rPr spc="-40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answer</a:t>
            </a:r>
            <a:r>
              <a:rPr spc="-50" dirty="0"/>
              <a:t> </a:t>
            </a:r>
            <a:r>
              <a:rPr dirty="0"/>
              <a:t>any</a:t>
            </a:r>
            <a:r>
              <a:rPr spc="-50" dirty="0"/>
              <a:t> </a:t>
            </a:r>
            <a:r>
              <a:rPr dirty="0"/>
              <a:t>questions you</a:t>
            </a:r>
            <a:r>
              <a:rPr spc="-45" dirty="0"/>
              <a:t> </a:t>
            </a:r>
            <a:r>
              <a:rPr dirty="0"/>
              <a:t>do</a:t>
            </a:r>
            <a:r>
              <a:rPr spc="-70" dirty="0"/>
              <a:t> </a:t>
            </a:r>
            <a:r>
              <a:rPr dirty="0"/>
              <a:t>not</a:t>
            </a:r>
            <a:r>
              <a:rPr spc="-40" dirty="0"/>
              <a:t> </a:t>
            </a:r>
            <a:r>
              <a:rPr dirty="0"/>
              <a:t>feel</a:t>
            </a:r>
            <a:r>
              <a:rPr spc="-50" dirty="0"/>
              <a:t> </a:t>
            </a:r>
            <a:r>
              <a:rPr spc="-10" dirty="0"/>
              <a:t>comfortable</a:t>
            </a:r>
            <a:r>
              <a:rPr spc="-30" dirty="0"/>
              <a:t> </a:t>
            </a:r>
            <a:r>
              <a:rPr dirty="0"/>
              <a:t>with. </a:t>
            </a:r>
            <a:r>
              <a:rPr spc="-25" dirty="0"/>
              <a:t>The </a:t>
            </a:r>
            <a:r>
              <a:rPr spc="-10" dirty="0"/>
              <a:t>information</a:t>
            </a:r>
            <a:r>
              <a:rPr spc="-15" dirty="0"/>
              <a:t> </a:t>
            </a:r>
            <a:r>
              <a:rPr dirty="0"/>
              <a:t>learned</a:t>
            </a:r>
            <a:r>
              <a:rPr spc="-55" dirty="0"/>
              <a:t> </a:t>
            </a:r>
            <a:r>
              <a:rPr dirty="0"/>
              <a:t>may</a:t>
            </a:r>
            <a:r>
              <a:rPr spc="-35" dirty="0"/>
              <a:t> </a:t>
            </a:r>
            <a:r>
              <a:rPr dirty="0"/>
              <a:t>help</a:t>
            </a:r>
            <a:r>
              <a:rPr spc="-50" dirty="0"/>
              <a:t> </a:t>
            </a:r>
            <a:r>
              <a:rPr dirty="0"/>
              <a:t>inform</a:t>
            </a:r>
            <a:r>
              <a:rPr spc="-40" dirty="0"/>
              <a:t> </a:t>
            </a:r>
            <a:r>
              <a:rPr dirty="0"/>
              <a:t>public</a:t>
            </a:r>
            <a:r>
              <a:rPr spc="-20" dirty="0"/>
              <a:t> </a:t>
            </a:r>
            <a:r>
              <a:rPr dirty="0"/>
              <a:t>health</a:t>
            </a:r>
            <a:r>
              <a:rPr spc="-15" dirty="0"/>
              <a:t> </a:t>
            </a:r>
            <a:r>
              <a:rPr dirty="0"/>
              <a:t>policy</a:t>
            </a:r>
            <a:r>
              <a:rPr spc="-40" dirty="0"/>
              <a:t> </a:t>
            </a:r>
            <a:r>
              <a:rPr dirty="0"/>
              <a:t>making</a:t>
            </a:r>
            <a:r>
              <a:rPr spc="-15" dirty="0"/>
              <a:t> </a:t>
            </a:r>
            <a:r>
              <a:rPr dirty="0"/>
              <a:t>regarding</a:t>
            </a:r>
            <a:r>
              <a:rPr spc="-35" dirty="0"/>
              <a:t> </a:t>
            </a:r>
            <a:r>
              <a:rPr dirty="0"/>
              <a:t>the</a:t>
            </a:r>
            <a:r>
              <a:rPr spc="-35" dirty="0"/>
              <a:t> </a:t>
            </a:r>
            <a:r>
              <a:rPr spc="-10" dirty="0"/>
              <a:t>decriminalization</a:t>
            </a:r>
            <a:r>
              <a:rPr spc="20" dirty="0"/>
              <a:t> </a:t>
            </a:r>
            <a:r>
              <a:rPr dirty="0"/>
              <a:t>of</a:t>
            </a:r>
            <a:r>
              <a:rPr spc="-50" dirty="0"/>
              <a:t> </a:t>
            </a:r>
            <a:r>
              <a:rPr spc="-10" dirty="0"/>
              <a:t>illicit substances.</a:t>
            </a:r>
          </a:p>
          <a:p>
            <a:pPr marL="12700" marR="62865">
              <a:lnSpc>
                <a:spcPct val="100000"/>
              </a:lnSpc>
              <a:spcBef>
                <a:spcPts val="1685"/>
              </a:spcBef>
            </a:pPr>
            <a:r>
              <a:rPr dirty="0"/>
              <a:t>If</a:t>
            </a:r>
            <a:r>
              <a:rPr spc="-60" dirty="0"/>
              <a:t> </a:t>
            </a:r>
            <a:r>
              <a:rPr dirty="0"/>
              <a:t>you</a:t>
            </a:r>
            <a:r>
              <a:rPr spc="-40" dirty="0"/>
              <a:t> </a:t>
            </a:r>
            <a:r>
              <a:rPr dirty="0"/>
              <a:t>have</a:t>
            </a:r>
            <a:r>
              <a:rPr spc="-40" dirty="0"/>
              <a:t> </a:t>
            </a:r>
            <a:r>
              <a:rPr dirty="0"/>
              <a:t>questions</a:t>
            </a:r>
            <a:r>
              <a:rPr spc="10" dirty="0"/>
              <a:t> </a:t>
            </a:r>
            <a:r>
              <a:rPr dirty="0"/>
              <a:t>about</a:t>
            </a:r>
            <a:r>
              <a:rPr spc="-35" dirty="0"/>
              <a:t> </a:t>
            </a:r>
            <a:r>
              <a:rPr dirty="0"/>
              <a:t>this</a:t>
            </a:r>
            <a:r>
              <a:rPr spc="-10" dirty="0"/>
              <a:t> </a:t>
            </a:r>
            <a:r>
              <a:rPr spc="-20" dirty="0"/>
              <a:t>study,</a:t>
            </a:r>
            <a:r>
              <a:rPr spc="-10" dirty="0"/>
              <a:t> </a:t>
            </a:r>
            <a:r>
              <a:rPr dirty="0"/>
              <a:t>you</a:t>
            </a:r>
            <a:r>
              <a:rPr spc="-45" dirty="0"/>
              <a:t> </a:t>
            </a:r>
            <a:r>
              <a:rPr dirty="0"/>
              <a:t>can</a:t>
            </a:r>
            <a:r>
              <a:rPr spc="-15" dirty="0"/>
              <a:t> </a:t>
            </a:r>
            <a:r>
              <a:rPr dirty="0"/>
              <a:t>talk</a:t>
            </a:r>
            <a:r>
              <a:rPr spc="-10" dirty="0"/>
              <a:t> </a:t>
            </a:r>
            <a:r>
              <a:rPr dirty="0"/>
              <a:t>to</a:t>
            </a:r>
            <a:r>
              <a:rPr spc="-2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spc="-10" dirty="0"/>
              <a:t>researcher</a:t>
            </a:r>
            <a:r>
              <a:rPr spc="-65" dirty="0"/>
              <a:t> </a:t>
            </a:r>
            <a:r>
              <a:rPr dirty="0"/>
              <a:t>who</a:t>
            </a:r>
            <a:r>
              <a:rPr spc="-20" dirty="0"/>
              <a:t> </a:t>
            </a:r>
            <a:r>
              <a:rPr dirty="0"/>
              <a:t>is</a:t>
            </a:r>
            <a:r>
              <a:rPr spc="-30" dirty="0"/>
              <a:t> </a:t>
            </a:r>
            <a:r>
              <a:rPr dirty="0"/>
              <a:t>in</a:t>
            </a:r>
            <a:r>
              <a:rPr spc="-20" dirty="0"/>
              <a:t> </a:t>
            </a:r>
            <a:r>
              <a:rPr dirty="0"/>
              <a:t>charge</a:t>
            </a:r>
            <a:r>
              <a:rPr spc="-15" dirty="0"/>
              <a:t> </a:t>
            </a:r>
            <a:r>
              <a:rPr dirty="0"/>
              <a:t>of</a:t>
            </a:r>
            <a:r>
              <a:rPr spc="-55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dirty="0"/>
              <a:t>study</a:t>
            </a:r>
            <a:r>
              <a:rPr spc="-25" dirty="0"/>
              <a:t> </a:t>
            </a:r>
            <a:r>
              <a:rPr dirty="0"/>
              <a:t>at</a:t>
            </a:r>
            <a:r>
              <a:rPr spc="-30" dirty="0"/>
              <a:t> </a:t>
            </a:r>
            <a:r>
              <a:rPr spc="-10" dirty="0"/>
              <a:t>CAMH: </a:t>
            </a:r>
            <a:r>
              <a:rPr dirty="0"/>
              <a:t>Cayley</a:t>
            </a:r>
            <a:r>
              <a:rPr spc="-25" dirty="0"/>
              <a:t> </a:t>
            </a:r>
            <a:r>
              <a:rPr dirty="0"/>
              <a:t>Russell</a:t>
            </a:r>
            <a:r>
              <a:rPr spc="-45" dirty="0"/>
              <a:t> </a:t>
            </a:r>
            <a:r>
              <a:rPr dirty="0"/>
              <a:t>(Email:</a:t>
            </a:r>
            <a:r>
              <a:rPr spc="5" dirty="0"/>
              <a:t> </a:t>
            </a:r>
            <a:r>
              <a:rPr spc="-10" dirty="0">
                <a:hlinkClick r:id="rId2"/>
              </a:rPr>
              <a:t>OCRINTProject@camh.ca).</a:t>
            </a:r>
            <a:r>
              <a:rPr spc="5" dirty="0"/>
              <a:t> </a:t>
            </a:r>
            <a:r>
              <a:rPr dirty="0"/>
              <a:t>If</a:t>
            </a:r>
            <a:r>
              <a:rPr spc="-60" dirty="0"/>
              <a:t> </a:t>
            </a:r>
            <a:r>
              <a:rPr dirty="0"/>
              <a:t>you</a:t>
            </a:r>
            <a:r>
              <a:rPr spc="-40" dirty="0"/>
              <a:t> </a:t>
            </a:r>
            <a:r>
              <a:rPr dirty="0"/>
              <a:t>have</a:t>
            </a:r>
            <a:r>
              <a:rPr spc="-35" dirty="0"/>
              <a:t> </a:t>
            </a:r>
            <a:r>
              <a:rPr spc="-10" dirty="0"/>
              <a:t>questions</a:t>
            </a:r>
            <a:r>
              <a:rPr spc="-15" dirty="0"/>
              <a:t> </a:t>
            </a:r>
            <a:r>
              <a:rPr dirty="0"/>
              <a:t>about</a:t>
            </a:r>
            <a:r>
              <a:rPr spc="-35" dirty="0"/>
              <a:t> </a:t>
            </a:r>
            <a:r>
              <a:rPr dirty="0"/>
              <a:t>your</a:t>
            </a:r>
            <a:r>
              <a:rPr spc="-40" dirty="0"/>
              <a:t> </a:t>
            </a:r>
            <a:r>
              <a:rPr dirty="0"/>
              <a:t>rights</a:t>
            </a:r>
            <a:r>
              <a:rPr spc="5" dirty="0"/>
              <a:t> </a:t>
            </a:r>
            <a:r>
              <a:rPr dirty="0"/>
              <a:t>as</a:t>
            </a:r>
            <a:r>
              <a:rPr spc="-35" dirty="0"/>
              <a:t> </a:t>
            </a:r>
            <a:r>
              <a:rPr dirty="0"/>
              <a:t>a</a:t>
            </a:r>
            <a:r>
              <a:rPr spc="-20" dirty="0"/>
              <a:t> </a:t>
            </a:r>
            <a:r>
              <a:rPr spc="-10" dirty="0"/>
              <a:t>participant</a:t>
            </a:r>
            <a:r>
              <a:rPr spc="30" dirty="0"/>
              <a:t> </a:t>
            </a:r>
            <a:r>
              <a:rPr spc="-25" dirty="0"/>
              <a:t>or </a:t>
            </a:r>
            <a:r>
              <a:rPr dirty="0"/>
              <a:t>about</a:t>
            </a:r>
            <a:r>
              <a:rPr spc="-40" dirty="0"/>
              <a:t> </a:t>
            </a:r>
            <a:r>
              <a:rPr dirty="0"/>
              <a:t>ethical</a:t>
            </a:r>
            <a:r>
              <a:rPr spc="-20" dirty="0"/>
              <a:t> </a:t>
            </a:r>
            <a:r>
              <a:rPr dirty="0"/>
              <a:t>aspects</a:t>
            </a:r>
            <a:r>
              <a:rPr spc="-20" dirty="0"/>
              <a:t> </a:t>
            </a:r>
            <a:r>
              <a:rPr dirty="0"/>
              <a:t>of</a:t>
            </a:r>
            <a:r>
              <a:rPr spc="-70" dirty="0"/>
              <a:t> </a:t>
            </a:r>
            <a:r>
              <a:rPr dirty="0"/>
              <a:t>this </a:t>
            </a:r>
            <a:r>
              <a:rPr spc="-20" dirty="0"/>
              <a:t>study,</a:t>
            </a:r>
            <a:r>
              <a:rPr spc="-15" dirty="0"/>
              <a:t> </a:t>
            </a:r>
            <a:r>
              <a:rPr dirty="0"/>
              <a:t>you</a:t>
            </a:r>
            <a:r>
              <a:rPr spc="-50" dirty="0"/>
              <a:t> </a:t>
            </a:r>
            <a:r>
              <a:rPr dirty="0"/>
              <a:t>can</a:t>
            </a:r>
            <a:r>
              <a:rPr spc="-50" dirty="0"/>
              <a:t> </a:t>
            </a:r>
            <a:r>
              <a:rPr dirty="0"/>
              <a:t>talk</a:t>
            </a:r>
            <a:r>
              <a:rPr spc="-15" dirty="0"/>
              <a:t> </a:t>
            </a:r>
            <a:r>
              <a:rPr dirty="0"/>
              <a:t>to</a:t>
            </a:r>
            <a:r>
              <a:rPr spc="-2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dirty="0"/>
              <a:t>CAMH</a:t>
            </a:r>
            <a:r>
              <a:rPr spc="-35" dirty="0"/>
              <a:t> </a:t>
            </a:r>
            <a:r>
              <a:rPr dirty="0"/>
              <a:t>Chair</a:t>
            </a:r>
            <a:r>
              <a:rPr spc="-30" dirty="0"/>
              <a:t> </a:t>
            </a:r>
            <a:r>
              <a:rPr dirty="0"/>
              <a:t>of</a:t>
            </a:r>
            <a:r>
              <a:rPr spc="-45" dirty="0"/>
              <a:t> </a:t>
            </a:r>
            <a:r>
              <a:rPr dirty="0"/>
              <a:t>the</a:t>
            </a:r>
            <a:r>
              <a:rPr spc="-40" dirty="0"/>
              <a:t> </a:t>
            </a:r>
            <a:r>
              <a:rPr spc="-10" dirty="0"/>
              <a:t>Research</a:t>
            </a:r>
            <a:r>
              <a:rPr spc="-45" dirty="0"/>
              <a:t> </a:t>
            </a:r>
            <a:r>
              <a:rPr dirty="0"/>
              <a:t>Ethics</a:t>
            </a:r>
            <a:r>
              <a:rPr spc="10" dirty="0"/>
              <a:t> </a:t>
            </a:r>
            <a:r>
              <a:rPr dirty="0"/>
              <a:t>Board</a:t>
            </a:r>
            <a:r>
              <a:rPr spc="-50" dirty="0"/>
              <a:t> </a:t>
            </a:r>
            <a:r>
              <a:rPr dirty="0"/>
              <a:t>(REB)</a:t>
            </a:r>
            <a:r>
              <a:rPr spc="-60" dirty="0"/>
              <a:t> </a:t>
            </a:r>
            <a:r>
              <a:rPr dirty="0"/>
              <a:t>at</a:t>
            </a:r>
            <a:r>
              <a:rPr spc="-40" dirty="0"/>
              <a:t> </a:t>
            </a:r>
            <a:r>
              <a:rPr spc="-20" dirty="0"/>
              <a:t>416- 535-</a:t>
            </a:r>
            <a:r>
              <a:rPr dirty="0"/>
              <a:t>8501</a:t>
            </a:r>
            <a:r>
              <a:rPr spc="50" dirty="0"/>
              <a:t> </a:t>
            </a:r>
            <a:r>
              <a:rPr dirty="0"/>
              <a:t>ext.</a:t>
            </a:r>
            <a:r>
              <a:rPr spc="-30" dirty="0"/>
              <a:t> </a:t>
            </a:r>
            <a:r>
              <a:rPr spc="-10" dirty="0"/>
              <a:t>36798.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501890" y="32080"/>
            <a:ext cx="11048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0" dirty="0">
                <a:solidFill>
                  <a:srgbClr val="585858"/>
                </a:solidFill>
                <a:latin typeface="Arial MT"/>
                <a:cs typeface="Arial MT"/>
              </a:rPr>
              <a:t>1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3961" y="1283030"/>
            <a:ext cx="3037840" cy="7137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4500" b="0" spc="-160" dirty="0">
                <a:solidFill>
                  <a:srgbClr val="585858"/>
                </a:solidFill>
                <a:latin typeface="Arial Black"/>
                <a:cs typeface="Arial Black"/>
              </a:rPr>
              <a:t>DETAILED</a:t>
            </a:r>
            <a:endParaRPr sz="45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3961" y="1831924"/>
            <a:ext cx="2844165" cy="7137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4500" spc="-150" dirty="0">
                <a:solidFill>
                  <a:srgbClr val="585858"/>
                </a:solidFill>
                <a:latin typeface="Arial Black"/>
                <a:cs typeface="Arial Black"/>
              </a:rPr>
              <a:t>RESULTS</a:t>
            </a:r>
            <a:endParaRPr sz="45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True/False</a:t>
            </a:r>
            <a:r>
              <a:rPr spc="-55" dirty="0"/>
              <a:t> </a:t>
            </a:r>
            <a:r>
              <a:rPr spc="-10" dirty="0"/>
              <a:t>Statements</a:t>
            </a:r>
            <a:r>
              <a:rPr spc="-60" dirty="0"/>
              <a:t> </a:t>
            </a:r>
            <a:r>
              <a:rPr dirty="0"/>
              <a:t>About</a:t>
            </a:r>
            <a:r>
              <a:rPr spc="-40" dirty="0"/>
              <a:t> </a:t>
            </a:r>
            <a:r>
              <a:rPr spc="-10" dirty="0"/>
              <a:t>Decriminalization</a:t>
            </a:r>
          </a:p>
        </p:txBody>
      </p:sp>
      <p:sp>
        <p:nvSpPr>
          <p:cNvPr id="3" name="object 3"/>
          <p:cNvSpPr/>
          <p:nvPr/>
        </p:nvSpPr>
        <p:spPr>
          <a:xfrm>
            <a:off x="7985759" y="1484375"/>
            <a:ext cx="43180" cy="253365"/>
          </a:xfrm>
          <a:custGeom>
            <a:avLst/>
            <a:gdLst/>
            <a:ahLst/>
            <a:cxnLst/>
            <a:rect l="l" t="t" r="r" b="b"/>
            <a:pathLst>
              <a:path w="43179" h="253364">
                <a:moveTo>
                  <a:pt x="42672" y="0"/>
                </a:moveTo>
                <a:lnTo>
                  <a:pt x="0" y="0"/>
                </a:lnTo>
                <a:lnTo>
                  <a:pt x="0" y="252984"/>
                </a:lnTo>
                <a:lnTo>
                  <a:pt x="42672" y="252984"/>
                </a:lnTo>
                <a:lnTo>
                  <a:pt x="42672" y="0"/>
                </a:lnTo>
                <a:close/>
              </a:path>
            </a:pathLst>
          </a:custGeom>
          <a:solidFill>
            <a:srgbClr val="2121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85759" y="1990344"/>
            <a:ext cx="43180" cy="250190"/>
          </a:xfrm>
          <a:custGeom>
            <a:avLst/>
            <a:gdLst/>
            <a:ahLst/>
            <a:cxnLst/>
            <a:rect l="l" t="t" r="r" b="b"/>
            <a:pathLst>
              <a:path w="43179" h="250189">
                <a:moveTo>
                  <a:pt x="42672" y="0"/>
                </a:moveTo>
                <a:lnTo>
                  <a:pt x="0" y="0"/>
                </a:lnTo>
                <a:lnTo>
                  <a:pt x="0" y="249936"/>
                </a:lnTo>
                <a:lnTo>
                  <a:pt x="42672" y="249936"/>
                </a:lnTo>
                <a:lnTo>
                  <a:pt x="42672" y="0"/>
                </a:lnTo>
                <a:close/>
              </a:path>
            </a:pathLst>
          </a:custGeom>
          <a:solidFill>
            <a:srgbClr val="2121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985759" y="2493263"/>
            <a:ext cx="43180" cy="253365"/>
          </a:xfrm>
          <a:custGeom>
            <a:avLst/>
            <a:gdLst/>
            <a:ahLst/>
            <a:cxnLst/>
            <a:rect l="l" t="t" r="r" b="b"/>
            <a:pathLst>
              <a:path w="43179" h="253364">
                <a:moveTo>
                  <a:pt x="42672" y="0"/>
                </a:moveTo>
                <a:lnTo>
                  <a:pt x="0" y="0"/>
                </a:lnTo>
                <a:lnTo>
                  <a:pt x="0" y="252984"/>
                </a:lnTo>
                <a:lnTo>
                  <a:pt x="42672" y="252984"/>
                </a:lnTo>
                <a:lnTo>
                  <a:pt x="42672" y="0"/>
                </a:lnTo>
                <a:close/>
              </a:path>
            </a:pathLst>
          </a:custGeom>
          <a:solidFill>
            <a:srgbClr val="2121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85759" y="2996183"/>
            <a:ext cx="43180" cy="253365"/>
          </a:xfrm>
          <a:custGeom>
            <a:avLst/>
            <a:gdLst/>
            <a:ahLst/>
            <a:cxnLst/>
            <a:rect l="l" t="t" r="r" b="b"/>
            <a:pathLst>
              <a:path w="43179" h="253364">
                <a:moveTo>
                  <a:pt x="42672" y="0"/>
                </a:moveTo>
                <a:lnTo>
                  <a:pt x="0" y="0"/>
                </a:lnTo>
                <a:lnTo>
                  <a:pt x="0" y="252983"/>
                </a:lnTo>
                <a:lnTo>
                  <a:pt x="42672" y="252983"/>
                </a:lnTo>
                <a:lnTo>
                  <a:pt x="42672" y="0"/>
                </a:lnTo>
                <a:close/>
              </a:path>
            </a:pathLst>
          </a:custGeom>
          <a:solidFill>
            <a:srgbClr val="2121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985759" y="3502152"/>
            <a:ext cx="43180" cy="253365"/>
          </a:xfrm>
          <a:custGeom>
            <a:avLst/>
            <a:gdLst/>
            <a:ahLst/>
            <a:cxnLst/>
            <a:rect l="l" t="t" r="r" b="b"/>
            <a:pathLst>
              <a:path w="43179" h="253364">
                <a:moveTo>
                  <a:pt x="42672" y="0"/>
                </a:moveTo>
                <a:lnTo>
                  <a:pt x="0" y="0"/>
                </a:lnTo>
                <a:lnTo>
                  <a:pt x="0" y="252984"/>
                </a:lnTo>
                <a:lnTo>
                  <a:pt x="42672" y="252984"/>
                </a:lnTo>
                <a:lnTo>
                  <a:pt x="42672" y="0"/>
                </a:lnTo>
                <a:close/>
              </a:path>
            </a:pathLst>
          </a:custGeom>
          <a:solidFill>
            <a:srgbClr val="2121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621023" y="1484375"/>
            <a:ext cx="2837815" cy="253365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527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1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65%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21023" y="1990344"/>
            <a:ext cx="2338070" cy="250190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514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53%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21023" y="2493263"/>
            <a:ext cx="2204085" cy="253365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533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50%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21023" y="2996183"/>
            <a:ext cx="1938655" cy="253365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5461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43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44%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21023" y="3502152"/>
            <a:ext cx="749935" cy="253365"/>
          </a:xfrm>
          <a:prstGeom prst="rect">
            <a:avLst/>
          </a:prstGeom>
          <a:solidFill>
            <a:srgbClr val="006FC0"/>
          </a:solidFill>
        </p:spPr>
        <p:txBody>
          <a:bodyPr vert="horz" wrap="square" lIns="0" tIns="533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17%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58711" y="1484375"/>
            <a:ext cx="347980" cy="25336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2705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41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958840" y="1990344"/>
            <a:ext cx="881380" cy="250190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14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0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24728" y="2493263"/>
            <a:ext cx="311150" cy="25336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3340" rIns="0" bIns="0" rtlCol="0">
            <a:spAutoFit/>
          </a:bodyPr>
          <a:lstStyle/>
          <a:p>
            <a:pPr marL="85090">
              <a:lnSpc>
                <a:spcPct val="100000"/>
              </a:lnSpc>
              <a:spcBef>
                <a:spcPts val="42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7%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559552" y="2996183"/>
            <a:ext cx="838200" cy="25336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461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43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19%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370832" y="3502152"/>
            <a:ext cx="2910840" cy="253365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0" tIns="533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66%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806183" y="1484375"/>
            <a:ext cx="1179830" cy="253365"/>
          </a:xfrm>
          <a:prstGeom prst="rect">
            <a:avLst/>
          </a:prstGeom>
          <a:solidFill>
            <a:srgbClr val="7E7E7E"/>
          </a:solidFill>
        </p:spPr>
        <p:txBody>
          <a:bodyPr vert="horz" wrap="square" lIns="0" tIns="5270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41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27%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39711" y="1990344"/>
            <a:ext cx="1146175" cy="250190"/>
          </a:xfrm>
          <a:prstGeom prst="rect">
            <a:avLst/>
          </a:prstGeom>
          <a:solidFill>
            <a:srgbClr val="7E7E7E"/>
          </a:solidFill>
        </p:spPr>
        <p:txBody>
          <a:bodyPr vert="horz" wrap="square" lIns="0" tIns="514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40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35623" y="2493263"/>
            <a:ext cx="1850389" cy="253365"/>
          </a:xfrm>
          <a:prstGeom prst="rect">
            <a:avLst/>
          </a:prstGeom>
          <a:solidFill>
            <a:srgbClr val="7E7E7E"/>
          </a:solidFill>
        </p:spPr>
        <p:txBody>
          <a:bodyPr vert="horz" wrap="square" lIns="0" tIns="533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42%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97752" y="2996183"/>
            <a:ext cx="1588135" cy="253365"/>
          </a:xfrm>
          <a:prstGeom prst="rect">
            <a:avLst/>
          </a:prstGeom>
          <a:solidFill>
            <a:srgbClr val="7E7E7E"/>
          </a:solidFill>
        </p:spPr>
        <p:txBody>
          <a:bodyPr vert="horz" wrap="square" lIns="0" tIns="5461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43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36%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281671" y="3502152"/>
            <a:ext cx="704215" cy="253365"/>
          </a:xfrm>
          <a:prstGeom prst="rect">
            <a:avLst/>
          </a:prstGeom>
          <a:solidFill>
            <a:srgbClr val="7E7E7E"/>
          </a:solidFill>
        </p:spPr>
        <p:txBody>
          <a:bodyPr vert="horz" wrap="square" lIns="0" tIns="5334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9849" y="1377187"/>
            <a:ext cx="3263265" cy="4438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6350" indent="342900" algn="r">
              <a:lnSpc>
                <a:spcPct val="101800"/>
              </a:lnSpc>
              <a:spcBef>
                <a:spcPts val="90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Under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decriminalization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policy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in BC,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individuals</a:t>
            </a:r>
            <a:r>
              <a:rPr sz="900" b="1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found</a:t>
            </a:r>
            <a:r>
              <a:rPr sz="900" b="1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in</a:t>
            </a:r>
            <a:r>
              <a:rPr sz="900" b="1" spc="50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possession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900" b="1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a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total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2.5</a:t>
            </a:r>
            <a:r>
              <a:rPr sz="900" b="1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grams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illicit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drugs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for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personal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use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will</a:t>
            </a:r>
            <a:endParaRPr sz="9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20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not</a:t>
            </a:r>
            <a:r>
              <a:rPr sz="900" b="1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be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criminally</a:t>
            </a:r>
            <a:r>
              <a:rPr sz="900" b="1" spc="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charged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5815" y="1951177"/>
            <a:ext cx="3226435" cy="3048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5"/>
              </a:spcBef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Possession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drugs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for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personal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use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is now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legal,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but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using</a:t>
            </a:r>
            <a:r>
              <a:rPr sz="900" b="1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drugs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in</a:t>
            </a:r>
            <a:endParaRPr sz="900">
              <a:latin typeface="Calibri"/>
              <a:cs typeface="Calibri"/>
            </a:endParaRPr>
          </a:p>
          <a:p>
            <a:pPr marR="6350" algn="r">
              <a:lnSpc>
                <a:spcPct val="100000"/>
              </a:lnSpc>
              <a:spcBef>
                <a:spcPts val="15"/>
              </a:spcBef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public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is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still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illegal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6062" y="2386329"/>
            <a:ext cx="3261360" cy="4438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6985" indent="8890" algn="r">
              <a:lnSpc>
                <a:spcPct val="101899"/>
              </a:lnSpc>
              <a:spcBef>
                <a:spcPts val="90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Police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officers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are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required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to</a:t>
            </a:r>
            <a:r>
              <a:rPr sz="900" b="1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provide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information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and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resources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on</a:t>
            </a:r>
            <a:r>
              <a:rPr sz="900" b="1" spc="50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community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 health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and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social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services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to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people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who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use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drugs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upon</a:t>
            </a:r>
            <a:endParaRPr sz="9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20"/>
              </a:spcBef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request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5213" y="2960319"/>
            <a:ext cx="3017520" cy="30226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15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Police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officers</a:t>
            </a:r>
            <a:r>
              <a:rPr sz="9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can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still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confiscate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any</a:t>
            </a:r>
            <a:r>
              <a:rPr sz="9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amount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900" b="1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drugs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found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in</a:t>
            </a:r>
            <a:endParaRPr sz="9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someone’s</a:t>
            </a:r>
            <a:r>
              <a:rPr sz="900" b="1" spc="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possession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7172" y="3465321"/>
            <a:ext cx="3072765" cy="304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8255" algn="r">
              <a:lnSpc>
                <a:spcPct val="100000"/>
              </a:lnSpc>
              <a:spcBef>
                <a:spcPts val="110"/>
              </a:spcBef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Decriminalization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 means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that</a:t>
            </a:r>
            <a:r>
              <a:rPr sz="900" b="1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selling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and/or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distributing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drugs</a:t>
            </a:r>
            <a:r>
              <a:rPr sz="900" b="1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is</a:t>
            </a:r>
            <a:endParaRPr sz="9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20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now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legal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in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BC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017264" y="3974591"/>
            <a:ext cx="67310" cy="70485"/>
          </a:xfrm>
          <a:custGeom>
            <a:avLst/>
            <a:gdLst/>
            <a:ahLst/>
            <a:cxnLst/>
            <a:rect l="l" t="t" r="r" b="b"/>
            <a:pathLst>
              <a:path w="67310" h="70485">
                <a:moveTo>
                  <a:pt x="67055" y="0"/>
                </a:moveTo>
                <a:lnTo>
                  <a:pt x="0" y="0"/>
                </a:lnTo>
                <a:lnTo>
                  <a:pt x="0" y="70103"/>
                </a:lnTo>
                <a:lnTo>
                  <a:pt x="67055" y="70103"/>
                </a:lnTo>
                <a:lnTo>
                  <a:pt x="67055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104513" y="3907637"/>
            <a:ext cx="26670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20" dirty="0">
                <a:solidFill>
                  <a:srgbClr val="212122"/>
                </a:solidFill>
                <a:latin typeface="Calibri"/>
                <a:cs typeface="Calibri"/>
              </a:rPr>
              <a:t>True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757928" y="3974591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5" h="70485">
                <a:moveTo>
                  <a:pt x="70103" y="0"/>
                </a:moveTo>
                <a:lnTo>
                  <a:pt x="0" y="0"/>
                </a:lnTo>
                <a:lnTo>
                  <a:pt x="0" y="70103"/>
                </a:lnTo>
                <a:lnTo>
                  <a:pt x="70103" y="70103"/>
                </a:lnTo>
                <a:lnTo>
                  <a:pt x="70103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526023" y="3974591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5" h="70485">
                <a:moveTo>
                  <a:pt x="70103" y="0"/>
                </a:moveTo>
                <a:lnTo>
                  <a:pt x="0" y="0"/>
                </a:lnTo>
                <a:lnTo>
                  <a:pt x="0" y="70103"/>
                </a:lnTo>
                <a:lnTo>
                  <a:pt x="70103" y="70103"/>
                </a:lnTo>
                <a:lnTo>
                  <a:pt x="70103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847082" y="3907637"/>
            <a:ext cx="124587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81685" algn="l"/>
              </a:tabLst>
            </a:pPr>
            <a:r>
              <a:rPr sz="1000" b="1" spc="-10" dirty="0">
                <a:solidFill>
                  <a:srgbClr val="212122"/>
                </a:solidFill>
                <a:latin typeface="Calibri"/>
                <a:cs typeface="Calibri"/>
              </a:rPr>
              <a:t>False</a:t>
            </a:r>
            <a:r>
              <a:rPr sz="1000" b="1" dirty="0">
                <a:solidFill>
                  <a:srgbClr val="212122"/>
                </a:solidFill>
                <a:latin typeface="Calibri"/>
                <a:cs typeface="Calibri"/>
              </a:rPr>
              <a:t>	Not</a:t>
            </a:r>
            <a:r>
              <a:rPr sz="10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000" b="1" spc="-20" dirty="0">
                <a:solidFill>
                  <a:srgbClr val="212122"/>
                </a:solidFill>
                <a:latin typeface="Calibri"/>
                <a:cs typeface="Calibri"/>
              </a:rPr>
              <a:t>sure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6483096" y="3974591"/>
            <a:ext cx="70485" cy="70485"/>
          </a:xfrm>
          <a:custGeom>
            <a:avLst/>
            <a:gdLst/>
            <a:ahLst/>
            <a:cxnLst/>
            <a:rect l="l" t="t" r="r" b="b"/>
            <a:pathLst>
              <a:path w="70484" h="70485">
                <a:moveTo>
                  <a:pt x="70103" y="0"/>
                </a:moveTo>
                <a:lnTo>
                  <a:pt x="0" y="0"/>
                </a:lnTo>
                <a:lnTo>
                  <a:pt x="0" y="70103"/>
                </a:lnTo>
                <a:lnTo>
                  <a:pt x="70103" y="70103"/>
                </a:lnTo>
                <a:lnTo>
                  <a:pt x="70103" y="0"/>
                </a:lnTo>
                <a:close/>
              </a:path>
            </a:pathLst>
          </a:custGeom>
          <a:solidFill>
            <a:srgbClr val="2121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6571233" y="3907637"/>
            <a:ext cx="111633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dirty="0">
                <a:solidFill>
                  <a:srgbClr val="212122"/>
                </a:solidFill>
                <a:latin typeface="Calibri"/>
                <a:cs typeface="Calibri"/>
              </a:rPr>
              <a:t>Prefer</a:t>
            </a:r>
            <a:r>
              <a:rPr sz="10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212122"/>
                </a:solidFill>
                <a:latin typeface="Calibri"/>
                <a:cs typeface="Calibri"/>
              </a:rPr>
              <a:t>not</a:t>
            </a:r>
            <a:r>
              <a:rPr sz="10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212122"/>
                </a:solidFill>
                <a:latin typeface="Calibri"/>
                <a:cs typeface="Calibri"/>
              </a:rPr>
              <a:t>to</a:t>
            </a:r>
            <a:r>
              <a:rPr sz="10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212122"/>
                </a:solidFill>
                <a:latin typeface="Calibri"/>
                <a:cs typeface="Calibri"/>
              </a:rPr>
              <a:t>answer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57263" y="561974"/>
            <a:ext cx="0" cy="586740"/>
          </a:xfrm>
          <a:custGeom>
            <a:avLst/>
            <a:gdLst/>
            <a:ahLst/>
            <a:cxnLst/>
            <a:rect l="l" t="t" r="r" b="b"/>
            <a:pathLst>
              <a:path h="586740">
                <a:moveTo>
                  <a:pt x="0" y="0"/>
                </a:moveTo>
                <a:lnTo>
                  <a:pt x="0" y="586739"/>
                </a:lnTo>
              </a:path>
            </a:pathLst>
          </a:custGeom>
          <a:ln w="38100">
            <a:solidFill>
              <a:srgbClr val="0060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35991" y="525272"/>
            <a:ext cx="8041005" cy="63055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080"/>
              </a:lnSpc>
              <a:spcBef>
                <a:spcPts val="240"/>
              </a:spcBef>
            </a:pP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Two-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thirds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(65%)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of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British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Columbians</a:t>
            </a:r>
            <a:r>
              <a:rPr sz="1000" spc="-6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believe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it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is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true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that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possession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of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2.5</a:t>
            </a:r>
            <a:r>
              <a:rPr sz="1000" spc="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grams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of illicit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drugs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for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personal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use</a:t>
            </a:r>
            <a:r>
              <a:rPr sz="1000" spc="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will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not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result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 criminal</a:t>
            </a:r>
            <a:r>
              <a:rPr sz="1000" spc="-7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charge.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Two-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thirds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(66%)</a:t>
            </a:r>
            <a:r>
              <a:rPr sz="1000" spc="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also think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is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false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that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selling/distributing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drugs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is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now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legal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BC.</a:t>
            </a:r>
            <a:endParaRPr sz="1000">
              <a:latin typeface="Calibri"/>
              <a:cs typeface="Calibri"/>
            </a:endParaRPr>
          </a:p>
          <a:p>
            <a:pPr marL="12700" marR="141605">
              <a:lnSpc>
                <a:spcPts val="1080"/>
              </a:lnSpc>
              <a:spcBef>
                <a:spcPts val="315"/>
              </a:spcBef>
            </a:pP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There is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some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confusion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about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whether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police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can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still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confiscate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any amount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of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drugs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found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someone’s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possession.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Slightly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more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than four-in-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ten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 (44%) say this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is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true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,</a:t>
            </a:r>
            <a:r>
              <a:rPr sz="1000" spc="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while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two-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in-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ten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(19%)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say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it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is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false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and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36%</a:t>
            </a:r>
            <a:r>
              <a:rPr sz="1000" spc="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are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unsure.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60323" y="4420615"/>
            <a:ext cx="19177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Q1.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05052" y="4420615"/>
            <a:ext cx="7343775" cy="38862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ts val="960"/>
              </a:lnSpc>
              <a:spcBef>
                <a:spcPts val="15"/>
              </a:spcBef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On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January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31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2022, the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province</a:t>
            </a:r>
            <a:r>
              <a:rPr sz="900" i="1" spc="-7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British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Columbia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was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granted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three-year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exemption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from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Controlled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Substances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Act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(CDSA) which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allows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adults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aged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18+ in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province</a:t>
            </a:r>
            <a:r>
              <a:rPr sz="900" i="1" spc="-7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legally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possess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a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small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amount</a:t>
            </a:r>
            <a:r>
              <a:rPr sz="900" i="1" spc="-9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illegal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for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personal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possession.</a:t>
            </a:r>
            <a:r>
              <a:rPr sz="900" i="1" spc="-6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Based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on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your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knowledge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decriminalization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969"/>
              </a:lnSpc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illegal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policy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BC, are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following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statements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true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or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false?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55"/>
              </a:lnSpc>
            </a:pPr>
            <a:fld id="{81D60167-4931-47E6-BA6A-407CBD079E47}" type="slidenum">
              <a:rPr spc="-50" dirty="0"/>
              <a:t>5</a:t>
            </a:fld>
            <a:endParaRPr spc="-50" dirty="0"/>
          </a:p>
        </p:txBody>
      </p:sp>
      <p:sp>
        <p:nvSpPr>
          <p:cNvPr id="40" name="object 40"/>
          <p:cNvSpPr txBox="1"/>
          <p:nvPr/>
        </p:nvSpPr>
        <p:spPr>
          <a:xfrm>
            <a:off x="560323" y="4813579"/>
            <a:ext cx="1501775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Base:</a:t>
            </a: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All</a:t>
            </a:r>
            <a:r>
              <a:rPr sz="900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respondents</a:t>
            </a:r>
            <a:r>
              <a:rPr sz="900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444646"/>
                </a:solidFill>
                <a:latin typeface="Calibri"/>
                <a:cs typeface="Calibri"/>
              </a:rPr>
              <a:t>(n=1,202)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True/False</a:t>
            </a:r>
            <a:r>
              <a:rPr spc="-30" dirty="0"/>
              <a:t> </a:t>
            </a:r>
            <a:r>
              <a:rPr spc="-10" dirty="0"/>
              <a:t>Statements</a:t>
            </a:r>
            <a:r>
              <a:rPr spc="-30" dirty="0"/>
              <a:t> </a:t>
            </a:r>
            <a:r>
              <a:rPr dirty="0"/>
              <a:t>About</a:t>
            </a:r>
            <a:r>
              <a:rPr spc="-15" dirty="0"/>
              <a:t> </a:t>
            </a:r>
            <a:r>
              <a:rPr spc="-10" dirty="0"/>
              <a:t>Decriminalization</a:t>
            </a:r>
            <a:r>
              <a:rPr spc="-15" dirty="0"/>
              <a:t> </a:t>
            </a:r>
            <a:r>
              <a:rPr dirty="0"/>
              <a:t>by</a:t>
            </a:r>
            <a:r>
              <a:rPr spc="-45" dirty="0"/>
              <a:t> </a:t>
            </a:r>
            <a:r>
              <a:rPr spc="-10" dirty="0"/>
              <a:t>Demos</a:t>
            </a:r>
          </a:p>
        </p:txBody>
      </p:sp>
      <p:sp>
        <p:nvSpPr>
          <p:cNvPr id="3" name="object 3"/>
          <p:cNvSpPr/>
          <p:nvPr/>
        </p:nvSpPr>
        <p:spPr>
          <a:xfrm>
            <a:off x="257263" y="541146"/>
            <a:ext cx="0" cy="274320"/>
          </a:xfrm>
          <a:custGeom>
            <a:avLst/>
            <a:gdLst/>
            <a:ahLst/>
            <a:cxnLst/>
            <a:rect l="l" t="t" r="r" b="b"/>
            <a:pathLst>
              <a:path h="274319">
                <a:moveTo>
                  <a:pt x="0" y="0"/>
                </a:moveTo>
                <a:lnTo>
                  <a:pt x="0" y="274319"/>
                </a:lnTo>
              </a:path>
            </a:pathLst>
          </a:custGeom>
          <a:ln w="38100">
            <a:solidFill>
              <a:srgbClr val="0060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5991" y="504570"/>
            <a:ext cx="7808595" cy="67500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080"/>
              </a:lnSpc>
              <a:spcBef>
                <a:spcPts val="240"/>
              </a:spcBef>
            </a:pP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Younger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residents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are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much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less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likely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to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say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it is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true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that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possession of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2.5</a:t>
            </a:r>
            <a:r>
              <a:rPr sz="1000" spc="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grams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of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illicit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drugs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for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personal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use</a:t>
            </a:r>
            <a:r>
              <a:rPr sz="1000" spc="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willnot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result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 a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criminal</a:t>
            </a:r>
            <a:r>
              <a:rPr sz="1000" spc="-6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charge.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Younger</a:t>
            </a:r>
            <a:r>
              <a:rPr sz="1000" spc="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residents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are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also much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more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likely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to say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is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true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that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police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officers</a:t>
            </a:r>
            <a:r>
              <a:rPr sz="1000" spc="-6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can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still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confiscate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any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amount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of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drugs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found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 in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someone’s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possession.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0"/>
              </a:spcBef>
            </a:pPr>
            <a:endParaRPr sz="1000">
              <a:latin typeface="Calibri"/>
              <a:cs typeface="Calibri"/>
            </a:endParaRPr>
          </a:p>
          <a:p>
            <a:pPr marL="709295" algn="ctr">
              <a:lnSpc>
                <a:spcPct val="100000"/>
              </a:lnSpc>
            </a:pPr>
            <a:r>
              <a:rPr sz="1200" b="1" spc="-20" dirty="0">
                <a:solidFill>
                  <a:srgbClr val="212122"/>
                </a:solidFill>
                <a:latin typeface="Calibri"/>
                <a:cs typeface="Calibri"/>
              </a:rPr>
              <a:t>True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11797" y="1874392"/>
            <a:ext cx="402590" cy="495300"/>
          </a:xfrm>
          <a:custGeom>
            <a:avLst/>
            <a:gdLst/>
            <a:ahLst/>
            <a:cxnLst/>
            <a:rect l="l" t="t" r="r" b="b"/>
            <a:pathLst>
              <a:path w="402590" h="495300">
                <a:moveTo>
                  <a:pt x="402335" y="0"/>
                </a:moveTo>
                <a:lnTo>
                  <a:pt x="0" y="0"/>
                </a:lnTo>
                <a:lnTo>
                  <a:pt x="0" y="495299"/>
                </a:lnTo>
                <a:lnTo>
                  <a:pt x="402335" y="495299"/>
                </a:lnTo>
                <a:lnTo>
                  <a:pt x="402335" y="0"/>
                </a:lnTo>
                <a:close/>
              </a:path>
            </a:pathLst>
          </a:custGeom>
          <a:solidFill>
            <a:srgbClr val="67F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90774" y="2743072"/>
            <a:ext cx="402590" cy="868680"/>
          </a:xfrm>
          <a:custGeom>
            <a:avLst/>
            <a:gdLst/>
            <a:ahLst/>
            <a:cxnLst/>
            <a:rect l="l" t="t" r="r" b="b"/>
            <a:pathLst>
              <a:path w="402589" h="868679">
                <a:moveTo>
                  <a:pt x="402336" y="0"/>
                </a:moveTo>
                <a:lnTo>
                  <a:pt x="0" y="0"/>
                </a:lnTo>
                <a:lnTo>
                  <a:pt x="0" y="495300"/>
                </a:lnTo>
                <a:lnTo>
                  <a:pt x="0" y="868680"/>
                </a:lnTo>
                <a:lnTo>
                  <a:pt x="402336" y="868680"/>
                </a:lnTo>
                <a:lnTo>
                  <a:pt x="402336" y="495300"/>
                </a:lnTo>
                <a:lnTo>
                  <a:pt x="402336" y="0"/>
                </a:lnTo>
                <a:close/>
              </a:path>
            </a:pathLst>
          </a:custGeom>
          <a:solidFill>
            <a:srgbClr val="67F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07126" y="2743072"/>
            <a:ext cx="402590" cy="495300"/>
          </a:xfrm>
          <a:custGeom>
            <a:avLst/>
            <a:gdLst/>
            <a:ahLst/>
            <a:cxnLst/>
            <a:rect l="l" t="t" r="r" b="b"/>
            <a:pathLst>
              <a:path w="402589" h="495300">
                <a:moveTo>
                  <a:pt x="402336" y="0"/>
                </a:moveTo>
                <a:lnTo>
                  <a:pt x="0" y="0"/>
                </a:lnTo>
                <a:lnTo>
                  <a:pt x="0" y="495300"/>
                </a:lnTo>
                <a:lnTo>
                  <a:pt x="402336" y="495300"/>
                </a:lnTo>
                <a:lnTo>
                  <a:pt x="402336" y="0"/>
                </a:lnTo>
                <a:close/>
              </a:path>
            </a:pathLst>
          </a:custGeom>
          <a:solidFill>
            <a:srgbClr val="67F1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11798" y="2743072"/>
            <a:ext cx="402590" cy="868680"/>
          </a:xfrm>
          <a:custGeom>
            <a:avLst/>
            <a:gdLst/>
            <a:ahLst/>
            <a:cxnLst/>
            <a:rect l="l" t="t" r="r" b="b"/>
            <a:pathLst>
              <a:path w="402590" h="868679">
                <a:moveTo>
                  <a:pt x="402336" y="0"/>
                </a:moveTo>
                <a:lnTo>
                  <a:pt x="0" y="0"/>
                </a:lnTo>
                <a:lnTo>
                  <a:pt x="0" y="495300"/>
                </a:lnTo>
                <a:lnTo>
                  <a:pt x="0" y="868680"/>
                </a:lnTo>
                <a:lnTo>
                  <a:pt x="402336" y="868680"/>
                </a:lnTo>
                <a:lnTo>
                  <a:pt x="402336" y="495300"/>
                </a:lnTo>
                <a:lnTo>
                  <a:pt x="40233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95446" y="3238372"/>
            <a:ext cx="402590" cy="746760"/>
          </a:xfrm>
          <a:custGeom>
            <a:avLst/>
            <a:gdLst/>
            <a:ahLst/>
            <a:cxnLst/>
            <a:rect l="l" t="t" r="r" b="b"/>
            <a:pathLst>
              <a:path w="402589" h="746760">
                <a:moveTo>
                  <a:pt x="402336" y="0"/>
                </a:moveTo>
                <a:lnTo>
                  <a:pt x="0" y="0"/>
                </a:lnTo>
                <a:lnTo>
                  <a:pt x="0" y="373341"/>
                </a:lnTo>
                <a:lnTo>
                  <a:pt x="0" y="746721"/>
                </a:lnTo>
                <a:lnTo>
                  <a:pt x="402336" y="746721"/>
                </a:lnTo>
                <a:lnTo>
                  <a:pt x="402336" y="373380"/>
                </a:lnTo>
                <a:lnTo>
                  <a:pt x="402336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57251" y="1242390"/>
          <a:ext cx="8745220" cy="29527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51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2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994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74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95605">
                <a:tc gridSpan="14">
                  <a:txBody>
                    <a:bodyPr/>
                    <a:lstStyle/>
                    <a:p>
                      <a:pPr marL="3075305">
                        <a:lnSpc>
                          <a:spcPct val="100000"/>
                        </a:lnSpc>
                        <a:spcBef>
                          <a:spcPts val="50"/>
                        </a:spcBef>
                        <a:tabLst>
                          <a:tab pos="4562475" algn="l"/>
                          <a:tab pos="5760720" algn="l"/>
                          <a:tab pos="7023734" algn="l"/>
                          <a:tab pos="8154670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Region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Sex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Age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Education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Race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 marL="1906905">
                        <a:lnSpc>
                          <a:spcPts val="740"/>
                        </a:lnSpc>
                        <a:spcBef>
                          <a:spcPts val="455"/>
                        </a:spcBef>
                        <a:tabLst>
                          <a:tab pos="2340610" algn="l"/>
                          <a:tab pos="2685415" algn="l"/>
                          <a:tab pos="4322445" algn="l"/>
                          <a:tab pos="7127875" algn="l"/>
                          <a:tab pos="7554595" algn="l"/>
                          <a:tab pos="7922895" algn="l"/>
                          <a:tab pos="8353425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350" b="1" spc="-37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Van</a:t>
                      </a:r>
                      <a:r>
                        <a:rPr sz="1350" b="1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Fraser</a:t>
                      </a:r>
                      <a:r>
                        <a:rPr sz="1350" b="1" spc="337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Island</a:t>
                      </a:r>
                      <a:r>
                        <a:rPr sz="1350" b="1" spc="569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Interior</a:t>
                      </a:r>
                      <a:r>
                        <a:rPr sz="1350" b="1" spc="607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spc="-30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North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Male</a:t>
                      </a:r>
                      <a:r>
                        <a:rPr sz="1350" b="1" spc="300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Female</a:t>
                      </a:r>
                      <a:r>
                        <a:rPr sz="1350" b="1" spc="240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Gen</a:t>
                      </a:r>
                      <a:r>
                        <a:rPr sz="1350" b="1" spc="-37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Z</a:t>
                      </a:r>
                      <a:r>
                        <a:rPr sz="1350" b="1" spc="667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Millenn</a:t>
                      </a:r>
                      <a:r>
                        <a:rPr sz="1350" b="1" spc="592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Gen</a:t>
                      </a:r>
                      <a:r>
                        <a:rPr sz="1350" b="1" spc="-44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sz="1350" b="1" spc="540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Boomer</a:t>
                      </a:r>
                      <a:r>
                        <a:rPr sz="1350" b="1" spc="690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HS</a:t>
                      </a:r>
                      <a:r>
                        <a:rPr sz="1350" b="1" spc="-67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50" b="1" spc="-37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sz="1350" b="1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350" b="1" spc="-30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Some</a:t>
                      </a:r>
                      <a:r>
                        <a:rPr sz="1350" b="1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350" b="1" spc="-30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Univ</a:t>
                      </a:r>
                      <a:r>
                        <a:rPr sz="1350" b="1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350" b="1" spc="-15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White</a:t>
                      </a:r>
                      <a:r>
                        <a:rPr sz="1350" b="1" baseline="3086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1350" b="1" spc="-30" baseline="27777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Non-</a:t>
                      </a:r>
                      <a:endParaRPr sz="1350" baseline="27777">
                        <a:latin typeface="Calibri"/>
                        <a:cs typeface="Calibri"/>
                      </a:endParaRPr>
                    </a:p>
                    <a:p>
                      <a:pPr marL="2258060">
                        <a:lnSpc>
                          <a:spcPts val="690"/>
                        </a:lnSpc>
                        <a:tabLst>
                          <a:tab pos="5596890" algn="l"/>
                          <a:tab pos="6761480" algn="l"/>
                          <a:tab pos="8325484" algn="l"/>
                        </a:tabLst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Coastal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ial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Less</a:t>
                      </a:r>
                      <a:r>
                        <a:rPr sz="900" b="1" spc="2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PostSec</a:t>
                      </a:r>
                      <a:r>
                        <a:rPr sz="900" b="1" spc="18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9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Grad</a:t>
                      </a:r>
                      <a:r>
                        <a:rPr sz="9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White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solidFill>
                      <a:srgbClr val="006F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20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Sample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1,202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518159" algn="l"/>
                          <a:tab pos="920115" algn="l"/>
                          <a:tab pos="1322705" algn="l"/>
                          <a:tab pos="175260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270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452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211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130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30"/>
                        </a:spcBef>
                        <a:tabLst>
                          <a:tab pos="518795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569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618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156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365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330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351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236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457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tc gridSpan="2">
                  <a:txBody>
                    <a:bodyPr/>
                    <a:lstStyle/>
                    <a:p>
                      <a:pPr marL="113664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509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714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382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81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 rowSpan="4">
                  <a:txBody>
                    <a:bodyPr/>
                    <a:lstStyle/>
                    <a:p>
                      <a:pPr marL="62230" marR="52705" indent="-55244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Under</a:t>
                      </a:r>
                      <a:r>
                        <a:rPr sz="800" b="1" spc="-3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decriminalization</a:t>
                      </a:r>
                      <a:r>
                        <a:rPr sz="800" b="1" spc="6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policy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BC,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individuals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found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possession</a:t>
                      </a:r>
                      <a:r>
                        <a:rPr sz="800" b="1" spc="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2.5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grams of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illicit</a:t>
                      </a:r>
                      <a:r>
                        <a:rPr sz="800" b="1" spc="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drugs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personal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use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will</a:t>
                      </a:r>
                      <a:r>
                        <a:rPr sz="800" b="1" spc="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sz="8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be</a:t>
                      </a:r>
                      <a:r>
                        <a:rPr sz="8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criminally</a:t>
                      </a:r>
                      <a:r>
                        <a:rPr sz="800" b="1" spc="3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charged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2230" marR="25400" indent="-55244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Possession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drugs</a:t>
                      </a:r>
                      <a:r>
                        <a:rPr sz="800" b="1" spc="-4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8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personal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use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now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legal,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but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using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drugs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public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is 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still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illegal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2230" marR="16510" indent="-5524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Police</a:t>
                      </a:r>
                      <a:r>
                        <a:rPr sz="800" b="1" spc="-4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officers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sz="8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required</a:t>
                      </a:r>
                      <a:r>
                        <a:rPr sz="800" b="1" spc="-4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provide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information</a:t>
                      </a:r>
                      <a:r>
                        <a:rPr sz="800" b="1" spc="3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800" b="1" spc="4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resources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on</a:t>
                      </a:r>
                      <a:r>
                        <a:rPr sz="800" b="1" spc="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community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health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800" b="1" spc="-3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social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services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800" b="1" spc="-3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people</a:t>
                      </a:r>
                      <a:r>
                        <a:rPr sz="800" b="1" spc="-4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who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use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drugs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upon</a:t>
                      </a:r>
                      <a:r>
                        <a:rPr sz="800" b="1" spc="-3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request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2230" marR="215900" indent="-55244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Police</a:t>
                      </a:r>
                      <a:r>
                        <a:rPr sz="800" b="1" spc="-3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officers</a:t>
                      </a:r>
                      <a:r>
                        <a:rPr sz="800" b="1" spc="-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can</a:t>
                      </a:r>
                      <a:r>
                        <a:rPr sz="800" b="1" spc="-3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still</a:t>
                      </a:r>
                      <a:r>
                        <a:rPr sz="800" b="1" spc="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confiscate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amount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-3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drugs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found</a:t>
                      </a:r>
                      <a:r>
                        <a:rPr sz="800" b="1" spc="-4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800" b="1" spc="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someone’s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possession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62230" marR="85725" indent="-55244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Decriminalization</a:t>
                      </a:r>
                      <a:r>
                        <a:rPr sz="800" b="1" spc="6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means</a:t>
                      </a:r>
                      <a:r>
                        <a:rPr sz="800" b="1" spc="-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sz="800" b="1" spc="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selling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and/or</a:t>
                      </a:r>
                      <a:r>
                        <a:rPr sz="800" b="1" spc="1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distributing</a:t>
                      </a:r>
                      <a:r>
                        <a:rPr sz="800" b="1" spc="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drugs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is</a:t>
                      </a:r>
                      <a:r>
                        <a:rPr sz="800" b="1" spc="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now </a:t>
                      </a:r>
                      <a:r>
                        <a:rPr sz="8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legal</a:t>
                      </a:r>
                      <a:r>
                        <a:rPr sz="800" b="1" spc="-2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800" b="1" spc="5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BC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65%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53%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44%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tabLst>
                          <a:tab pos="506095" algn="l"/>
                          <a:tab pos="908050" algn="l"/>
                          <a:tab pos="1310640" algn="l"/>
                          <a:tab pos="171323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64%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68%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64%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68%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54%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tabLst>
                          <a:tab pos="506095" algn="l"/>
                          <a:tab pos="908050" algn="l"/>
                          <a:tab pos="1310640" algn="l"/>
                          <a:tab pos="171323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54%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55%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60%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tabLst>
                          <a:tab pos="506095" algn="l"/>
                          <a:tab pos="908050" algn="l"/>
                          <a:tab pos="1310640" algn="l"/>
                          <a:tab pos="171323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47%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54%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51%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49%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506095" algn="l"/>
                          <a:tab pos="908050" algn="l"/>
                          <a:tab pos="1310640" algn="l"/>
                          <a:tab pos="171323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40%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49%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46%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34%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39%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3505">
                        <a:lnSpc>
                          <a:spcPct val="100000"/>
                        </a:lnSpc>
                        <a:tabLst>
                          <a:tab pos="506095" algn="l"/>
                          <a:tab pos="908050" algn="l"/>
                          <a:tab pos="1310640" algn="l"/>
                          <a:tab pos="171323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17%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20%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14%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11%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tabLst>
                          <a:tab pos="50673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66%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63%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tabLst>
                          <a:tab pos="50673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53%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53%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tabLst>
                          <a:tab pos="50673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51%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50673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46%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41%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  <a:tabLst>
                          <a:tab pos="506730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15%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tabLst>
                          <a:tab pos="506730" algn="l"/>
                          <a:tab pos="909319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65%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68%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70%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60%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44%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67%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55%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41%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4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67%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52%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51%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46%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68%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solidFill>
                      <a:srgbClr val="67F1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48260" marB="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0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4139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53%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139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55%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4775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53%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52%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212122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54%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7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212122"/>
                      </a:solidFill>
                      <a:prstDash val="solid"/>
                    </a:lnL>
                    <a:solidFill>
                      <a:srgbClr val="67F1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935"/>
                        </a:spcBef>
                        <a:tabLst>
                          <a:tab pos="506730" algn="l"/>
                          <a:tab pos="909319" algn="l"/>
                        </a:tabLst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46%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42%</a:t>
                      </a:r>
                      <a:r>
                        <a:rPr sz="90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	</a:t>
                      </a: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37%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R w="12700">
                      <a:solidFill>
                        <a:srgbClr val="212122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42%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L w="12700">
                      <a:solidFill>
                        <a:srgbClr val="212122"/>
                      </a:solidFill>
                      <a:prstDash val="solid"/>
                    </a:lnL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50%</a:t>
                      </a:r>
                      <a:endParaRPr sz="9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26%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8745" marB="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67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94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270" marB="0"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9380" marB="0">
                    <a:lnL w="12700">
                      <a:solidFill>
                        <a:srgbClr val="212122"/>
                      </a:solidFill>
                      <a:prstDash val="solid"/>
                    </a:lnL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9380" marB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9380" marB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900" spc="-25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14%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19380" marB="0"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2700">
                      <a:solidFill>
                        <a:srgbClr val="212122"/>
                      </a:solidFill>
                      <a:prstDash val="solid"/>
                    </a:lnL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R w="12700">
                      <a:solidFill>
                        <a:srgbClr val="212122"/>
                      </a:solidFill>
                      <a:prstDash val="solid"/>
                    </a:lnR>
                    <a:lnB w="762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8745" marB="0">
                    <a:lnL w="12700">
                      <a:solidFill>
                        <a:srgbClr val="212122"/>
                      </a:solidFill>
                      <a:prstDash val="solid"/>
                    </a:lnL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8745" marB="0">
                    <a:lnB w="76200">
                      <a:solidFill>
                        <a:srgbClr val="FFFFFF"/>
                      </a:solidFill>
                      <a:prstDash val="solid"/>
                    </a:lnB>
                    <a:solidFill>
                      <a:srgbClr val="67F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5895"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762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81280">
                        <a:lnSpc>
                          <a:spcPts val="1040"/>
                        </a:lnSpc>
                        <a:spcBef>
                          <a:spcPts val="245"/>
                        </a:spcBef>
                      </a:pP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Statistically</a:t>
                      </a:r>
                      <a:r>
                        <a:rPr sz="900" b="1" spc="-4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higher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67F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57785">
                        <a:lnSpc>
                          <a:spcPts val="1040"/>
                        </a:lnSpc>
                        <a:spcBef>
                          <a:spcPts val="245"/>
                        </a:spcBef>
                      </a:pPr>
                      <a:r>
                        <a:rPr sz="900" b="1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Statistically</a:t>
                      </a:r>
                      <a:r>
                        <a:rPr sz="900" b="1" spc="-4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900" b="1" spc="-10" dirty="0">
                          <a:solidFill>
                            <a:srgbClr val="212122"/>
                          </a:solidFill>
                          <a:latin typeface="Calibri"/>
                          <a:cs typeface="Calibri"/>
                        </a:rPr>
                        <a:t>lower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T w="76200">
                      <a:solidFill>
                        <a:srgbClr val="FFFFFF"/>
                      </a:solidFill>
                      <a:prstDash val="solid"/>
                    </a:lnT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560323" y="4420615"/>
            <a:ext cx="19177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Q1.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5052" y="4420615"/>
            <a:ext cx="7343775" cy="388620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12700" marR="5080">
              <a:lnSpc>
                <a:spcPts val="960"/>
              </a:lnSpc>
              <a:spcBef>
                <a:spcPts val="15"/>
              </a:spcBef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On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January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31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2022, the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province</a:t>
            </a:r>
            <a:r>
              <a:rPr sz="900" i="1" spc="-7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British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Columbia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was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granted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three-year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exemption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from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Controlled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Substances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Act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(CDSA) which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allows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adults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aged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18+ in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province</a:t>
            </a:r>
            <a:r>
              <a:rPr sz="900" i="1" spc="-7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legally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possess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a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small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amount</a:t>
            </a:r>
            <a:r>
              <a:rPr sz="900" i="1" spc="-9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illegal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for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personal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possession.</a:t>
            </a:r>
            <a:r>
              <a:rPr sz="900" i="1" spc="-6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Based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on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your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knowledge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decriminalization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ts val="969"/>
              </a:lnSpc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illegal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policy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BC, are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following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statements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true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or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false?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55"/>
              </a:lnSpc>
            </a:pPr>
            <a:fld id="{81D60167-4931-47E6-BA6A-407CBD079E47}" type="slidenum">
              <a:rPr spc="-50" dirty="0"/>
              <a:t>6</a:t>
            </a:fld>
            <a:endParaRPr spc="-50" dirty="0"/>
          </a:p>
        </p:txBody>
      </p:sp>
      <p:sp>
        <p:nvSpPr>
          <p:cNvPr id="14" name="object 14"/>
          <p:cNvSpPr txBox="1"/>
          <p:nvPr/>
        </p:nvSpPr>
        <p:spPr>
          <a:xfrm>
            <a:off x="560323" y="4813579"/>
            <a:ext cx="1501775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Base:</a:t>
            </a: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All</a:t>
            </a:r>
            <a:r>
              <a:rPr sz="900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respondents</a:t>
            </a:r>
            <a:r>
              <a:rPr sz="900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444646"/>
                </a:solidFill>
                <a:latin typeface="Calibri"/>
                <a:cs typeface="Calibri"/>
              </a:rPr>
              <a:t>(n=1,202)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Agree/Disagree</a:t>
            </a:r>
            <a:r>
              <a:rPr spc="-95" dirty="0"/>
              <a:t> </a:t>
            </a:r>
            <a:r>
              <a:rPr spc="-10" dirty="0"/>
              <a:t>Statements</a:t>
            </a:r>
            <a:r>
              <a:rPr spc="-5" dirty="0"/>
              <a:t> </a:t>
            </a:r>
            <a:r>
              <a:rPr dirty="0"/>
              <a:t>About</a:t>
            </a:r>
            <a:r>
              <a:rPr spc="-10" dirty="0"/>
              <a:t> </a:t>
            </a:r>
            <a:r>
              <a:rPr dirty="0"/>
              <a:t>Impact</a:t>
            </a:r>
            <a:r>
              <a:rPr spc="-3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Decriminalization</a:t>
            </a:r>
            <a:r>
              <a:rPr spc="5" dirty="0"/>
              <a:t> </a:t>
            </a:r>
            <a:r>
              <a:rPr dirty="0"/>
              <a:t>(slide</a:t>
            </a:r>
            <a:r>
              <a:rPr spc="-25" dirty="0"/>
              <a:t> </a:t>
            </a:r>
            <a:r>
              <a:rPr dirty="0"/>
              <a:t>1</a:t>
            </a:r>
            <a:r>
              <a:rPr spc="-3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-25" dirty="0"/>
              <a:t>3)</a:t>
            </a:r>
          </a:p>
        </p:txBody>
      </p:sp>
      <p:sp>
        <p:nvSpPr>
          <p:cNvPr id="3" name="object 3"/>
          <p:cNvSpPr/>
          <p:nvPr/>
        </p:nvSpPr>
        <p:spPr>
          <a:xfrm>
            <a:off x="257263" y="541146"/>
            <a:ext cx="0" cy="411480"/>
          </a:xfrm>
          <a:custGeom>
            <a:avLst/>
            <a:gdLst/>
            <a:ahLst/>
            <a:cxnLst/>
            <a:rect l="l" t="t" r="r" b="b"/>
            <a:pathLst>
              <a:path h="411480">
                <a:moveTo>
                  <a:pt x="0" y="0"/>
                </a:moveTo>
                <a:lnTo>
                  <a:pt x="0" y="411479"/>
                </a:lnTo>
              </a:path>
            </a:pathLst>
          </a:custGeom>
          <a:ln w="38100">
            <a:solidFill>
              <a:srgbClr val="0060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5991" y="504570"/>
            <a:ext cx="8151495" cy="70231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130810">
              <a:lnSpc>
                <a:spcPts val="1080"/>
              </a:lnSpc>
              <a:spcBef>
                <a:spcPts val="240"/>
              </a:spcBef>
            </a:pP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British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Columbians</a:t>
            </a:r>
            <a:r>
              <a:rPr sz="1000" spc="-5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are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more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likely</a:t>
            </a:r>
            <a:r>
              <a:rPr sz="1000" spc="-7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to</a:t>
            </a:r>
            <a:r>
              <a:rPr sz="1000" spc="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agree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than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disagree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that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decriminalization</a:t>
            </a:r>
            <a:r>
              <a:rPr sz="1000" spc="-7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will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encourage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drug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use</a:t>
            </a:r>
            <a:r>
              <a:rPr sz="1000" spc="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experimentation</a:t>
            </a:r>
            <a:r>
              <a:rPr sz="1000" spc="-7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(53%agree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vs.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20%</a:t>
            </a:r>
            <a:r>
              <a:rPr sz="1000" spc="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disagree)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and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 that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it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will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reduce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</a:t>
            </a:r>
            <a:r>
              <a:rPr sz="1000" spc="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criminalization</a:t>
            </a:r>
            <a:r>
              <a:rPr sz="1000" spc="-7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of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people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who</a:t>
            </a:r>
            <a:r>
              <a:rPr sz="1000" spc="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use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drugs in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BC</a:t>
            </a:r>
            <a:r>
              <a:rPr sz="1000" spc="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(50%</a:t>
            </a:r>
            <a:r>
              <a:rPr sz="1000" spc="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agree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vs.</a:t>
            </a:r>
            <a:r>
              <a:rPr sz="1000" spc="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28%</a:t>
            </a:r>
            <a:r>
              <a:rPr sz="1000" spc="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disagree).</a:t>
            </a:r>
            <a:r>
              <a:rPr sz="1000" spc="-6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Roughly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four-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in-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ten</a:t>
            </a:r>
            <a:r>
              <a:rPr sz="1000" spc="-7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(43%)</a:t>
            </a:r>
            <a:r>
              <a:rPr sz="1000" spc="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agree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decriminalization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has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 made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them</a:t>
            </a:r>
            <a:r>
              <a:rPr sz="1000" spc="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feel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less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safe</a:t>
            </a:r>
            <a:r>
              <a:rPr sz="1000" spc="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their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community,</a:t>
            </a:r>
            <a:r>
              <a:rPr sz="1000" spc="-5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compared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to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three-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in-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ten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(28%)</a:t>
            </a:r>
            <a:r>
              <a:rPr sz="1000" spc="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who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disagree.</a:t>
            </a:r>
            <a:endParaRPr sz="1000">
              <a:latin typeface="Calibri"/>
              <a:cs typeface="Calibri"/>
            </a:endParaRPr>
          </a:p>
          <a:p>
            <a:pPr marL="7832725">
              <a:lnSpc>
                <a:spcPts val="860"/>
              </a:lnSpc>
              <a:spcBef>
                <a:spcPts val="5"/>
              </a:spcBef>
            </a:pPr>
            <a:r>
              <a:rPr sz="1000" b="1" spc="-10" dirty="0">
                <a:solidFill>
                  <a:srgbClr val="212122"/>
                </a:solidFill>
                <a:latin typeface="Calibri"/>
                <a:cs typeface="Calibri"/>
              </a:rPr>
              <a:t>Total</a:t>
            </a:r>
            <a:endParaRPr sz="1000">
              <a:latin typeface="Calibri"/>
              <a:cs typeface="Calibri"/>
            </a:endParaRPr>
          </a:p>
          <a:p>
            <a:pPr marL="7827009">
              <a:lnSpc>
                <a:spcPts val="1080"/>
              </a:lnSpc>
            </a:pPr>
            <a:r>
              <a:rPr sz="1000" b="1" spc="-10" dirty="0">
                <a:solidFill>
                  <a:srgbClr val="212122"/>
                </a:solidFill>
                <a:latin typeface="Calibri"/>
                <a:cs typeface="Calibri"/>
              </a:rPr>
              <a:t>Agree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462528" y="1481327"/>
          <a:ext cx="4617720" cy="362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0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86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5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950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950" marB="0">
                    <a:solidFill>
                      <a:srgbClr val="85A9D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17%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950" marB="0"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95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95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10%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950" marB="0">
                    <a:lnR w="57150">
                      <a:solidFill>
                        <a:srgbClr val="212122"/>
                      </a:solidFill>
                      <a:prstDash val="solid"/>
                    </a:lnR>
                    <a:solidFill>
                      <a:srgbClr val="7E7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462528" y="2322575"/>
          <a:ext cx="4617720" cy="35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2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4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59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9410">
                <a:tc>
                  <a:txBody>
                    <a:bodyPr/>
                    <a:lstStyle/>
                    <a:p>
                      <a:pPr marL="14986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11%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314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38%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314" marB="0">
                    <a:solidFill>
                      <a:srgbClr val="85A9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314" marB="0"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19685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314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14%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314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314" marB="0">
                    <a:lnR w="57150">
                      <a:solidFill>
                        <a:srgbClr val="212122"/>
                      </a:solidFill>
                      <a:prstDash val="solid"/>
                    </a:lnR>
                    <a:solidFill>
                      <a:srgbClr val="7E7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462528" y="3163823"/>
          <a:ext cx="4617720" cy="3594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84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9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02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6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94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315" marB="0"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22%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315" marB="0">
                    <a:solidFill>
                      <a:srgbClr val="85A9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23%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315" marB="0">
                    <a:solidFill>
                      <a:srgbClr val="00AF5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19%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315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9%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315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9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5%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T="107315" marB="0">
                    <a:lnR w="57150">
                      <a:solidFill>
                        <a:srgbClr val="212122"/>
                      </a:solidFill>
                      <a:prstDash val="solid"/>
                    </a:lnR>
                    <a:solidFill>
                      <a:srgbClr val="7E7E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585012" y="1568958"/>
            <a:ext cx="283210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Decriminalization</a:t>
            </a:r>
            <a:r>
              <a:rPr sz="900" b="1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will</a:t>
            </a:r>
            <a:r>
              <a:rPr sz="900" b="1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encourage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drug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use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experimentation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8111" y="2340101"/>
            <a:ext cx="3032125" cy="304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10"/>
              </a:spcBef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Decriminalization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 will</a:t>
            </a:r>
            <a:r>
              <a:rPr sz="900" b="1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reduce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the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criminalization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people</a:t>
            </a:r>
            <a:r>
              <a:rPr sz="900" b="1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who</a:t>
            </a:r>
            <a:endParaRPr sz="9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20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use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drugs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in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BC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1159" y="3250819"/>
            <a:ext cx="300228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Decriminalization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has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made me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feel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less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safe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in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my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community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56816" y="386181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60960" y="0"/>
                </a:moveTo>
                <a:lnTo>
                  <a:pt x="0" y="0"/>
                </a:lnTo>
                <a:lnTo>
                  <a:pt x="0" y="60959"/>
                </a:lnTo>
                <a:lnTo>
                  <a:pt x="60960" y="60959"/>
                </a:lnTo>
                <a:lnTo>
                  <a:pt x="60960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798064" y="3861815"/>
            <a:ext cx="64135" cy="60960"/>
          </a:xfrm>
          <a:custGeom>
            <a:avLst/>
            <a:gdLst/>
            <a:ahLst/>
            <a:cxnLst/>
            <a:rect l="l" t="t" r="r" b="b"/>
            <a:pathLst>
              <a:path w="64135" h="60960">
                <a:moveTo>
                  <a:pt x="64007" y="0"/>
                </a:moveTo>
                <a:lnTo>
                  <a:pt x="0" y="0"/>
                </a:lnTo>
                <a:lnTo>
                  <a:pt x="0" y="60959"/>
                </a:lnTo>
                <a:lnTo>
                  <a:pt x="64007" y="60959"/>
                </a:lnTo>
                <a:lnTo>
                  <a:pt x="64007" y="0"/>
                </a:lnTo>
                <a:close/>
              </a:path>
            </a:pathLst>
          </a:custGeom>
          <a:solidFill>
            <a:srgbClr val="85A9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758184" y="386181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60960" y="0"/>
                </a:moveTo>
                <a:lnTo>
                  <a:pt x="0" y="0"/>
                </a:lnTo>
                <a:lnTo>
                  <a:pt x="0" y="60959"/>
                </a:lnTo>
                <a:lnTo>
                  <a:pt x="60960" y="60959"/>
                </a:lnTo>
                <a:lnTo>
                  <a:pt x="60960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73296" y="386181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60960" y="0"/>
                </a:moveTo>
                <a:lnTo>
                  <a:pt x="0" y="0"/>
                </a:lnTo>
                <a:lnTo>
                  <a:pt x="0" y="60959"/>
                </a:lnTo>
                <a:lnTo>
                  <a:pt x="60960" y="60959"/>
                </a:lnTo>
                <a:lnTo>
                  <a:pt x="609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64479" y="3861815"/>
            <a:ext cx="64135" cy="60960"/>
          </a:xfrm>
          <a:custGeom>
            <a:avLst/>
            <a:gdLst/>
            <a:ahLst/>
            <a:cxnLst/>
            <a:rect l="l" t="t" r="r" b="b"/>
            <a:pathLst>
              <a:path w="64135" h="60960">
                <a:moveTo>
                  <a:pt x="64008" y="0"/>
                </a:moveTo>
                <a:lnTo>
                  <a:pt x="0" y="0"/>
                </a:lnTo>
                <a:lnTo>
                  <a:pt x="0" y="60959"/>
                </a:lnTo>
                <a:lnTo>
                  <a:pt x="64008" y="60959"/>
                </a:lnTo>
                <a:lnTo>
                  <a:pt x="64008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342888" y="3861815"/>
            <a:ext cx="64135" cy="60960"/>
          </a:xfrm>
          <a:custGeom>
            <a:avLst/>
            <a:gdLst/>
            <a:ahLst/>
            <a:cxnLst/>
            <a:rect l="l" t="t" r="r" b="b"/>
            <a:pathLst>
              <a:path w="64135" h="60960">
                <a:moveTo>
                  <a:pt x="64008" y="0"/>
                </a:moveTo>
                <a:lnTo>
                  <a:pt x="0" y="0"/>
                </a:lnTo>
                <a:lnTo>
                  <a:pt x="0" y="60959"/>
                </a:lnTo>
                <a:lnTo>
                  <a:pt x="64008" y="60959"/>
                </a:lnTo>
                <a:lnTo>
                  <a:pt x="64008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09816" y="386181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59" h="60960">
                <a:moveTo>
                  <a:pt x="60959" y="0"/>
                </a:moveTo>
                <a:lnTo>
                  <a:pt x="0" y="0"/>
                </a:lnTo>
                <a:lnTo>
                  <a:pt x="0" y="60959"/>
                </a:lnTo>
                <a:lnTo>
                  <a:pt x="60959" y="60959"/>
                </a:lnTo>
                <a:lnTo>
                  <a:pt x="60959" y="0"/>
                </a:lnTo>
                <a:close/>
              </a:path>
            </a:pathLst>
          </a:custGeom>
          <a:solidFill>
            <a:srgbClr val="21212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4735" y="1514855"/>
            <a:ext cx="274320" cy="274319"/>
          </a:xfrm>
          <a:prstGeom prst="rect">
            <a:avLst/>
          </a:prstGeom>
        </p:spPr>
      </p:pic>
      <p:sp>
        <p:nvSpPr>
          <p:cNvPr id="19" name="object 19"/>
          <p:cNvSpPr txBox="1"/>
          <p:nvPr/>
        </p:nvSpPr>
        <p:spPr>
          <a:xfrm>
            <a:off x="8202294" y="1561846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53%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0" name="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174735" y="2371344"/>
            <a:ext cx="274320" cy="274319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8202294" y="2420188"/>
            <a:ext cx="226060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50%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2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174735" y="3206495"/>
            <a:ext cx="274320" cy="274319"/>
          </a:xfrm>
          <a:prstGeom prst="rect">
            <a:avLst/>
          </a:prstGeom>
        </p:spPr>
      </p:pic>
      <p:sp>
        <p:nvSpPr>
          <p:cNvPr id="23" name="object 23"/>
          <p:cNvSpPr txBox="1"/>
          <p:nvPr/>
        </p:nvSpPr>
        <p:spPr>
          <a:xfrm>
            <a:off x="8202294" y="3256533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43%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89644" y="908430"/>
            <a:ext cx="485775" cy="30099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78740">
              <a:lnSpc>
                <a:spcPts val="960"/>
              </a:lnSpc>
              <a:spcBef>
                <a:spcPts val="340"/>
              </a:spcBef>
            </a:pPr>
            <a:r>
              <a:rPr sz="1000" b="1" spc="-10" dirty="0">
                <a:solidFill>
                  <a:srgbClr val="212122"/>
                </a:solidFill>
                <a:latin typeface="Calibri"/>
                <a:cs typeface="Calibri"/>
              </a:rPr>
              <a:t>Total Disagree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25" name="object 2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689847" y="1517903"/>
            <a:ext cx="274320" cy="274320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8716518" y="1564640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20%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7" name="object 2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689847" y="2374391"/>
            <a:ext cx="274320" cy="274319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8716518" y="2423541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28%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689847" y="3209544"/>
            <a:ext cx="274320" cy="274319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8716518" y="3259023"/>
            <a:ext cx="22542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33142" y="3828694"/>
            <a:ext cx="71501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Strongly</a:t>
            </a:r>
            <a:r>
              <a:rPr sz="900" b="1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agree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76550" y="3828694"/>
            <a:ext cx="827405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Somewhat</a:t>
            </a:r>
            <a:r>
              <a:rPr sz="900" b="1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agree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34765" y="3828694"/>
            <a:ext cx="38608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Neutral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351146" y="3828694"/>
            <a:ext cx="96139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Somewhat</a:t>
            </a:r>
            <a:r>
              <a:rPr sz="900" b="1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disagree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44490" y="3828694"/>
            <a:ext cx="845819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Strongly</a:t>
            </a:r>
            <a:r>
              <a:rPr sz="9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disagree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422897" y="3828694"/>
            <a:ext cx="43434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Not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sure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987285" y="3828694"/>
            <a:ext cx="101346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Prefer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not to</a:t>
            </a:r>
            <a:r>
              <a:rPr sz="900" b="1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answer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0323" y="4173423"/>
            <a:ext cx="19177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Q2.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05052" y="4173423"/>
            <a:ext cx="7351395" cy="63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05"/>
              </a:lnSpc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Under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decriminalization,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adults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are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allowed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possess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up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cumulative</a:t>
            </a:r>
            <a:r>
              <a:rPr sz="900" i="1" spc="-6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total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2.5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grams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opioids,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cocaine/crack-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cocaine,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methamphetamine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MDMA</a:t>
            </a:r>
            <a:endParaRPr sz="900">
              <a:latin typeface="Calibri"/>
              <a:cs typeface="Calibri"/>
            </a:endParaRPr>
          </a:p>
          <a:p>
            <a:pPr marL="12700" marR="144780">
              <a:lnSpc>
                <a:spcPct val="90400"/>
              </a:lnSpc>
              <a:spcBef>
                <a:spcPts val="40"/>
              </a:spcBef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for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personal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possession.</a:t>
            </a:r>
            <a:r>
              <a:rPr sz="900" i="1" spc="-8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Amounts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carried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above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2.5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grams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will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still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criminalized.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BC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government’s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stated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goals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 decriminalization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are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reduce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harms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associated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with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substance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use,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including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stigma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criminalization,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as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well as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support</a:t>
            </a:r>
            <a:r>
              <a:rPr sz="900" i="1" spc="-6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people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who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use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access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health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social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services,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ultimately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redirecting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them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away from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justice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system.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Please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indicate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your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level of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agreement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or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disagreement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with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following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statements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regarding</a:t>
            </a:r>
            <a:r>
              <a:rPr sz="900" i="1" spc="-7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 potential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impact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decriminalization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illegal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BC.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55"/>
              </a:lnSpc>
            </a:pPr>
            <a:fld id="{81D60167-4931-47E6-BA6A-407CBD079E47}" type="slidenum">
              <a:rPr spc="-50" dirty="0"/>
              <a:t>7</a:t>
            </a:fld>
            <a:endParaRPr spc="-50" dirty="0"/>
          </a:p>
        </p:txBody>
      </p:sp>
      <p:sp>
        <p:nvSpPr>
          <p:cNvPr id="41" name="object 41"/>
          <p:cNvSpPr txBox="1"/>
          <p:nvPr/>
        </p:nvSpPr>
        <p:spPr>
          <a:xfrm>
            <a:off x="560323" y="4813579"/>
            <a:ext cx="1501775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Base:</a:t>
            </a: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All</a:t>
            </a:r>
            <a:r>
              <a:rPr sz="900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respondents</a:t>
            </a:r>
            <a:r>
              <a:rPr sz="900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444646"/>
                </a:solidFill>
                <a:latin typeface="Calibri"/>
                <a:cs typeface="Calibri"/>
              </a:rPr>
              <a:t>(n=1,202)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Agree/Disagree</a:t>
            </a:r>
            <a:r>
              <a:rPr spc="-95" dirty="0"/>
              <a:t> </a:t>
            </a:r>
            <a:r>
              <a:rPr spc="-10" dirty="0"/>
              <a:t>Statements</a:t>
            </a:r>
            <a:r>
              <a:rPr spc="-5" dirty="0"/>
              <a:t> </a:t>
            </a:r>
            <a:r>
              <a:rPr dirty="0"/>
              <a:t>About</a:t>
            </a:r>
            <a:r>
              <a:rPr spc="-10" dirty="0"/>
              <a:t> </a:t>
            </a:r>
            <a:r>
              <a:rPr dirty="0"/>
              <a:t>Impact</a:t>
            </a:r>
            <a:r>
              <a:rPr spc="-3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Decriminalization</a:t>
            </a:r>
            <a:r>
              <a:rPr spc="5" dirty="0"/>
              <a:t> </a:t>
            </a:r>
            <a:r>
              <a:rPr dirty="0"/>
              <a:t>(slide</a:t>
            </a:r>
            <a:r>
              <a:rPr spc="-25" dirty="0"/>
              <a:t> </a:t>
            </a:r>
            <a:r>
              <a:rPr dirty="0"/>
              <a:t>2</a:t>
            </a:r>
            <a:r>
              <a:rPr spc="-3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-25" dirty="0"/>
              <a:t>3)</a:t>
            </a:r>
          </a:p>
        </p:txBody>
      </p:sp>
      <p:sp>
        <p:nvSpPr>
          <p:cNvPr id="3" name="object 3"/>
          <p:cNvSpPr/>
          <p:nvPr/>
        </p:nvSpPr>
        <p:spPr>
          <a:xfrm>
            <a:off x="257263" y="541146"/>
            <a:ext cx="0" cy="274320"/>
          </a:xfrm>
          <a:custGeom>
            <a:avLst/>
            <a:gdLst/>
            <a:ahLst/>
            <a:cxnLst/>
            <a:rect l="l" t="t" r="r" b="b"/>
            <a:pathLst>
              <a:path h="274319">
                <a:moveTo>
                  <a:pt x="0" y="0"/>
                </a:moveTo>
                <a:lnTo>
                  <a:pt x="0" y="274319"/>
                </a:lnTo>
              </a:path>
            </a:pathLst>
          </a:custGeom>
          <a:ln w="38100">
            <a:solidFill>
              <a:srgbClr val="0060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5991" y="504570"/>
            <a:ext cx="7948930" cy="31623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080"/>
              </a:lnSpc>
              <a:spcBef>
                <a:spcPts val="240"/>
              </a:spcBef>
            </a:pP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British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Columbians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are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split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on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all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</a:t>
            </a:r>
            <a:r>
              <a:rPr sz="1000" spc="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impacts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of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decriminalization</a:t>
            </a:r>
            <a:r>
              <a:rPr sz="1000" spc="-7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listed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</a:t>
            </a:r>
            <a:r>
              <a:rPr sz="1000" spc="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chart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below.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They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are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especially</a:t>
            </a:r>
            <a:r>
              <a:rPr sz="1000" spc="-4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split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onwhether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will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reduce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policing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and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 law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enforcement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costs/resources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(37%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agree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vs.</a:t>
            </a:r>
            <a:r>
              <a:rPr sz="1000" spc="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36%</a:t>
            </a:r>
            <a:r>
              <a:rPr sz="1000" spc="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disagree)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and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whether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will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improve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access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to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treatment/supports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(34%</a:t>
            </a:r>
            <a:r>
              <a:rPr sz="1000" spc="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agree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vs.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36%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disagree).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483864" y="1399031"/>
            <a:ext cx="4520565" cy="317500"/>
            <a:chOff x="3483864" y="1399031"/>
            <a:chExt cx="4520565" cy="317500"/>
          </a:xfrm>
        </p:grpSpPr>
        <p:sp>
          <p:nvSpPr>
            <p:cNvPr id="6" name="object 6"/>
            <p:cNvSpPr/>
            <p:nvPr/>
          </p:nvSpPr>
          <p:spPr>
            <a:xfrm>
              <a:off x="3483864" y="1399031"/>
              <a:ext cx="490855" cy="317500"/>
            </a:xfrm>
            <a:custGeom>
              <a:avLst/>
              <a:gdLst/>
              <a:ahLst/>
              <a:cxnLst/>
              <a:rect l="l" t="t" r="r" b="b"/>
              <a:pathLst>
                <a:path w="490854" h="317500">
                  <a:moveTo>
                    <a:pt x="490727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490727" y="316991"/>
                  </a:lnTo>
                  <a:lnTo>
                    <a:pt x="490727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74592" y="1399031"/>
              <a:ext cx="1298575" cy="317500"/>
            </a:xfrm>
            <a:custGeom>
              <a:avLst/>
              <a:gdLst/>
              <a:ahLst/>
              <a:cxnLst/>
              <a:rect l="l" t="t" r="r" b="b"/>
              <a:pathLst>
                <a:path w="1298575" h="317500">
                  <a:moveTo>
                    <a:pt x="1298448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1298448" y="316991"/>
                  </a:lnTo>
                  <a:lnTo>
                    <a:pt x="1298448" y="0"/>
                  </a:lnTo>
                  <a:close/>
                </a:path>
              </a:pathLst>
            </a:custGeom>
            <a:solidFill>
              <a:srgbClr val="85A9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273040" y="1399031"/>
              <a:ext cx="896619" cy="317500"/>
            </a:xfrm>
            <a:custGeom>
              <a:avLst/>
              <a:gdLst/>
              <a:ahLst/>
              <a:cxnLst/>
              <a:rect l="l" t="t" r="r" b="b"/>
              <a:pathLst>
                <a:path w="896620" h="317500">
                  <a:moveTo>
                    <a:pt x="896112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896112" y="316991"/>
                  </a:lnTo>
                  <a:lnTo>
                    <a:pt x="89611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169152" y="1399031"/>
              <a:ext cx="673735" cy="317500"/>
            </a:xfrm>
            <a:custGeom>
              <a:avLst/>
              <a:gdLst/>
              <a:ahLst/>
              <a:cxnLst/>
              <a:rect l="l" t="t" r="r" b="b"/>
              <a:pathLst>
                <a:path w="673734" h="317500">
                  <a:moveTo>
                    <a:pt x="673607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673607" y="316991"/>
                  </a:lnTo>
                  <a:lnTo>
                    <a:pt x="673607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842760" y="1399031"/>
              <a:ext cx="805180" cy="317500"/>
            </a:xfrm>
            <a:custGeom>
              <a:avLst/>
              <a:gdLst/>
              <a:ahLst/>
              <a:cxnLst/>
              <a:rect l="l" t="t" r="r" b="b"/>
              <a:pathLst>
                <a:path w="805179" h="317500">
                  <a:moveTo>
                    <a:pt x="804672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804672" y="316991"/>
                  </a:lnTo>
                  <a:lnTo>
                    <a:pt x="804672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647432" y="1399031"/>
              <a:ext cx="314325" cy="317500"/>
            </a:xfrm>
            <a:custGeom>
              <a:avLst/>
              <a:gdLst/>
              <a:ahLst/>
              <a:cxnLst/>
              <a:rect l="l" t="t" r="r" b="b"/>
              <a:pathLst>
                <a:path w="314325" h="317500">
                  <a:moveTo>
                    <a:pt x="313944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313944" y="316991"/>
                  </a:lnTo>
                  <a:lnTo>
                    <a:pt x="313944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961376" y="1399031"/>
              <a:ext cx="43180" cy="317500"/>
            </a:xfrm>
            <a:custGeom>
              <a:avLst/>
              <a:gdLst/>
              <a:ahLst/>
              <a:cxnLst/>
              <a:rect l="l" t="t" r="r" b="b"/>
              <a:pathLst>
                <a:path w="43179" h="317500">
                  <a:moveTo>
                    <a:pt x="42672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42672" y="316991"/>
                  </a:lnTo>
                  <a:lnTo>
                    <a:pt x="42672" y="0"/>
                  </a:lnTo>
                  <a:close/>
                </a:path>
              </a:pathLst>
            </a:custGeom>
            <a:solidFill>
              <a:srgbClr val="2121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3483864" y="2029967"/>
            <a:ext cx="4520565" cy="317500"/>
            <a:chOff x="3483864" y="2029967"/>
            <a:chExt cx="4520565" cy="317500"/>
          </a:xfrm>
        </p:grpSpPr>
        <p:sp>
          <p:nvSpPr>
            <p:cNvPr id="14" name="object 14"/>
            <p:cNvSpPr/>
            <p:nvPr/>
          </p:nvSpPr>
          <p:spPr>
            <a:xfrm>
              <a:off x="3483864" y="2029967"/>
              <a:ext cx="497205" cy="317500"/>
            </a:xfrm>
            <a:custGeom>
              <a:avLst/>
              <a:gdLst/>
              <a:ahLst/>
              <a:cxnLst/>
              <a:rect l="l" t="t" r="r" b="b"/>
              <a:pathLst>
                <a:path w="497204" h="317500">
                  <a:moveTo>
                    <a:pt x="496824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496824" y="316992"/>
                  </a:lnTo>
                  <a:lnTo>
                    <a:pt x="49682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980688" y="2029967"/>
              <a:ext cx="1176655" cy="317500"/>
            </a:xfrm>
            <a:custGeom>
              <a:avLst/>
              <a:gdLst/>
              <a:ahLst/>
              <a:cxnLst/>
              <a:rect l="l" t="t" r="r" b="b"/>
              <a:pathLst>
                <a:path w="1176654" h="317500">
                  <a:moveTo>
                    <a:pt x="1176527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1176527" y="316992"/>
                  </a:lnTo>
                  <a:lnTo>
                    <a:pt x="1176527" y="0"/>
                  </a:lnTo>
                  <a:close/>
                </a:path>
              </a:pathLst>
            </a:custGeom>
            <a:solidFill>
              <a:srgbClr val="85A9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157216" y="2029967"/>
              <a:ext cx="814069" cy="317500"/>
            </a:xfrm>
            <a:custGeom>
              <a:avLst/>
              <a:gdLst/>
              <a:ahLst/>
              <a:cxnLst/>
              <a:rect l="l" t="t" r="r" b="b"/>
              <a:pathLst>
                <a:path w="814070" h="317500">
                  <a:moveTo>
                    <a:pt x="813816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813816" y="316992"/>
                  </a:lnTo>
                  <a:lnTo>
                    <a:pt x="813816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971032" y="2029967"/>
              <a:ext cx="905510" cy="317500"/>
            </a:xfrm>
            <a:custGeom>
              <a:avLst/>
              <a:gdLst/>
              <a:ahLst/>
              <a:cxnLst/>
              <a:rect l="l" t="t" r="r" b="b"/>
              <a:pathLst>
                <a:path w="905509" h="317500">
                  <a:moveTo>
                    <a:pt x="905256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905256" y="316992"/>
                  </a:lnTo>
                  <a:lnTo>
                    <a:pt x="90525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876288" y="2029967"/>
              <a:ext cx="722630" cy="317500"/>
            </a:xfrm>
            <a:custGeom>
              <a:avLst/>
              <a:gdLst/>
              <a:ahLst/>
              <a:cxnLst/>
              <a:rect l="l" t="t" r="r" b="b"/>
              <a:pathLst>
                <a:path w="722629" h="317500">
                  <a:moveTo>
                    <a:pt x="722376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722376" y="316992"/>
                  </a:lnTo>
                  <a:lnTo>
                    <a:pt x="722376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598664" y="2029967"/>
              <a:ext cx="363220" cy="317500"/>
            </a:xfrm>
            <a:custGeom>
              <a:avLst/>
              <a:gdLst/>
              <a:ahLst/>
              <a:cxnLst/>
              <a:rect l="l" t="t" r="r" b="b"/>
              <a:pathLst>
                <a:path w="363220" h="317500">
                  <a:moveTo>
                    <a:pt x="362711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362711" y="316992"/>
                  </a:lnTo>
                  <a:lnTo>
                    <a:pt x="362711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961376" y="2029967"/>
              <a:ext cx="43180" cy="317500"/>
            </a:xfrm>
            <a:custGeom>
              <a:avLst/>
              <a:gdLst/>
              <a:ahLst/>
              <a:cxnLst/>
              <a:rect l="l" t="t" r="r" b="b"/>
              <a:pathLst>
                <a:path w="43179" h="317500">
                  <a:moveTo>
                    <a:pt x="42672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42672" y="316992"/>
                  </a:lnTo>
                  <a:lnTo>
                    <a:pt x="42672" y="0"/>
                  </a:lnTo>
                  <a:close/>
                </a:path>
              </a:pathLst>
            </a:custGeom>
            <a:solidFill>
              <a:srgbClr val="2121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3483864" y="2660903"/>
            <a:ext cx="4520565" cy="314325"/>
            <a:chOff x="3483864" y="2660903"/>
            <a:chExt cx="4520565" cy="314325"/>
          </a:xfrm>
        </p:grpSpPr>
        <p:sp>
          <p:nvSpPr>
            <p:cNvPr id="22" name="object 22"/>
            <p:cNvSpPr/>
            <p:nvPr/>
          </p:nvSpPr>
          <p:spPr>
            <a:xfrm>
              <a:off x="3483864" y="2660903"/>
              <a:ext cx="320040" cy="314325"/>
            </a:xfrm>
            <a:custGeom>
              <a:avLst/>
              <a:gdLst/>
              <a:ahLst/>
              <a:cxnLst/>
              <a:rect l="l" t="t" r="r" b="b"/>
              <a:pathLst>
                <a:path w="320039" h="314325">
                  <a:moveTo>
                    <a:pt x="320039" y="0"/>
                  </a:moveTo>
                  <a:lnTo>
                    <a:pt x="0" y="0"/>
                  </a:lnTo>
                  <a:lnTo>
                    <a:pt x="0" y="313944"/>
                  </a:lnTo>
                  <a:lnTo>
                    <a:pt x="320039" y="313944"/>
                  </a:lnTo>
                  <a:lnTo>
                    <a:pt x="320039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803904" y="2660903"/>
              <a:ext cx="1186180" cy="314325"/>
            </a:xfrm>
            <a:custGeom>
              <a:avLst/>
              <a:gdLst/>
              <a:ahLst/>
              <a:cxnLst/>
              <a:rect l="l" t="t" r="r" b="b"/>
              <a:pathLst>
                <a:path w="1186179" h="314325">
                  <a:moveTo>
                    <a:pt x="1185672" y="0"/>
                  </a:moveTo>
                  <a:lnTo>
                    <a:pt x="0" y="0"/>
                  </a:lnTo>
                  <a:lnTo>
                    <a:pt x="0" y="313944"/>
                  </a:lnTo>
                  <a:lnTo>
                    <a:pt x="1185672" y="313944"/>
                  </a:lnTo>
                  <a:lnTo>
                    <a:pt x="1185672" y="0"/>
                  </a:lnTo>
                  <a:close/>
                </a:path>
              </a:pathLst>
            </a:custGeom>
            <a:solidFill>
              <a:srgbClr val="85A9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989576" y="2660903"/>
              <a:ext cx="960119" cy="314325"/>
            </a:xfrm>
            <a:custGeom>
              <a:avLst/>
              <a:gdLst/>
              <a:ahLst/>
              <a:cxnLst/>
              <a:rect l="l" t="t" r="r" b="b"/>
              <a:pathLst>
                <a:path w="960120" h="314325">
                  <a:moveTo>
                    <a:pt x="960120" y="0"/>
                  </a:moveTo>
                  <a:lnTo>
                    <a:pt x="0" y="0"/>
                  </a:lnTo>
                  <a:lnTo>
                    <a:pt x="0" y="313944"/>
                  </a:lnTo>
                  <a:lnTo>
                    <a:pt x="960120" y="313944"/>
                  </a:lnTo>
                  <a:lnTo>
                    <a:pt x="96012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949696" y="2660903"/>
              <a:ext cx="777240" cy="314325"/>
            </a:xfrm>
            <a:custGeom>
              <a:avLst/>
              <a:gdLst/>
              <a:ahLst/>
              <a:cxnLst/>
              <a:rect l="l" t="t" r="r" b="b"/>
              <a:pathLst>
                <a:path w="777240" h="314325">
                  <a:moveTo>
                    <a:pt x="777239" y="0"/>
                  </a:moveTo>
                  <a:lnTo>
                    <a:pt x="0" y="0"/>
                  </a:lnTo>
                  <a:lnTo>
                    <a:pt x="0" y="313944"/>
                  </a:lnTo>
                  <a:lnTo>
                    <a:pt x="777239" y="313944"/>
                  </a:lnTo>
                  <a:lnTo>
                    <a:pt x="77723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726936" y="2660903"/>
              <a:ext cx="822960" cy="314325"/>
            </a:xfrm>
            <a:custGeom>
              <a:avLst/>
              <a:gdLst/>
              <a:ahLst/>
              <a:cxnLst/>
              <a:rect l="l" t="t" r="r" b="b"/>
              <a:pathLst>
                <a:path w="822959" h="314325">
                  <a:moveTo>
                    <a:pt x="822960" y="0"/>
                  </a:moveTo>
                  <a:lnTo>
                    <a:pt x="0" y="0"/>
                  </a:lnTo>
                  <a:lnTo>
                    <a:pt x="0" y="313944"/>
                  </a:lnTo>
                  <a:lnTo>
                    <a:pt x="822960" y="313944"/>
                  </a:lnTo>
                  <a:lnTo>
                    <a:pt x="82296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549896" y="2660903"/>
              <a:ext cx="411480" cy="314325"/>
            </a:xfrm>
            <a:custGeom>
              <a:avLst/>
              <a:gdLst/>
              <a:ahLst/>
              <a:cxnLst/>
              <a:rect l="l" t="t" r="r" b="b"/>
              <a:pathLst>
                <a:path w="411479" h="314325">
                  <a:moveTo>
                    <a:pt x="411479" y="0"/>
                  </a:moveTo>
                  <a:lnTo>
                    <a:pt x="0" y="0"/>
                  </a:lnTo>
                  <a:lnTo>
                    <a:pt x="0" y="313944"/>
                  </a:lnTo>
                  <a:lnTo>
                    <a:pt x="411479" y="313944"/>
                  </a:lnTo>
                  <a:lnTo>
                    <a:pt x="411479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961376" y="2660903"/>
              <a:ext cx="43180" cy="314325"/>
            </a:xfrm>
            <a:custGeom>
              <a:avLst/>
              <a:gdLst/>
              <a:ahLst/>
              <a:cxnLst/>
              <a:rect l="l" t="t" r="r" b="b"/>
              <a:pathLst>
                <a:path w="43179" h="314325">
                  <a:moveTo>
                    <a:pt x="42672" y="0"/>
                  </a:moveTo>
                  <a:lnTo>
                    <a:pt x="0" y="0"/>
                  </a:lnTo>
                  <a:lnTo>
                    <a:pt x="0" y="313944"/>
                  </a:lnTo>
                  <a:lnTo>
                    <a:pt x="42672" y="313944"/>
                  </a:lnTo>
                  <a:lnTo>
                    <a:pt x="42672" y="0"/>
                  </a:lnTo>
                  <a:close/>
                </a:path>
              </a:pathLst>
            </a:custGeom>
            <a:solidFill>
              <a:srgbClr val="2121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3483864" y="3291839"/>
            <a:ext cx="4520565" cy="314325"/>
            <a:chOff x="3483864" y="3291839"/>
            <a:chExt cx="4520565" cy="314325"/>
          </a:xfrm>
        </p:grpSpPr>
        <p:sp>
          <p:nvSpPr>
            <p:cNvPr id="30" name="object 30"/>
            <p:cNvSpPr/>
            <p:nvPr/>
          </p:nvSpPr>
          <p:spPr>
            <a:xfrm>
              <a:off x="3483864" y="3291839"/>
              <a:ext cx="460375" cy="314325"/>
            </a:xfrm>
            <a:custGeom>
              <a:avLst/>
              <a:gdLst/>
              <a:ahLst/>
              <a:cxnLst/>
              <a:rect l="l" t="t" r="r" b="b"/>
              <a:pathLst>
                <a:path w="460375" h="314325">
                  <a:moveTo>
                    <a:pt x="460248" y="0"/>
                  </a:moveTo>
                  <a:lnTo>
                    <a:pt x="0" y="0"/>
                  </a:lnTo>
                  <a:lnTo>
                    <a:pt x="0" y="313943"/>
                  </a:lnTo>
                  <a:lnTo>
                    <a:pt x="460248" y="313943"/>
                  </a:lnTo>
                  <a:lnTo>
                    <a:pt x="460248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944112" y="3291839"/>
              <a:ext cx="1015365" cy="314325"/>
            </a:xfrm>
            <a:custGeom>
              <a:avLst/>
              <a:gdLst/>
              <a:ahLst/>
              <a:cxnLst/>
              <a:rect l="l" t="t" r="r" b="b"/>
              <a:pathLst>
                <a:path w="1015364" h="314325">
                  <a:moveTo>
                    <a:pt x="1014984" y="0"/>
                  </a:moveTo>
                  <a:lnTo>
                    <a:pt x="0" y="0"/>
                  </a:lnTo>
                  <a:lnTo>
                    <a:pt x="0" y="313943"/>
                  </a:lnTo>
                  <a:lnTo>
                    <a:pt x="1014984" y="313943"/>
                  </a:lnTo>
                  <a:lnTo>
                    <a:pt x="1014984" y="0"/>
                  </a:lnTo>
                  <a:close/>
                </a:path>
              </a:pathLst>
            </a:custGeom>
            <a:solidFill>
              <a:srgbClr val="85A9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959096" y="3291839"/>
              <a:ext cx="832485" cy="314325"/>
            </a:xfrm>
            <a:custGeom>
              <a:avLst/>
              <a:gdLst/>
              <a:ahLst/>
              <a:cxnLst/>
              <a:rect l="l" t="t" r="r" b="b"/>
              <a:pathLst>
                <a:path w="832485" h="314325">
                  <a:moveTo>
                    <a:pt x="832103" y="0"/>
                  </a:moveTo>
                  <a:lnTo>
                    <a:pt x="0" y="0"/>
                  </a:lnTo>
                  <a:lnTo>
                    <a:pt x="0" y="313943"/>
                  </a:lnTo>
                  <a:lnTo>
                    <a:pt x="832103" y="313943"/>
                  </a:lnTo>
                  <a:lnTo>
                    <a:pt x="832103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791200" y="3291839"/>
              <a:ext cx="692150" cy="314325"/>
            </a:xfrm>
            <a:custGeom>
              <a:avLst/>
              <a:gdLst/>
              <a:ahLst/>
              <a:cxnLst/>
              <a:rect l="l" t="t" r="r" b="b"/>
              <a:pathLst>
                <a:path w="692150" h="314325">
                  <a:moveTo>
                    <a:pt x="691896" y="0"/>
                  </a:moveTo>
                  <a:lnTo>
                    <a:pt x="0" y="0"/>
                  </a:lnTo>
                  <a:lnTo>
                    <a:pt x="0" y="313943"/>
                  </a:lnTo>
                  <a:lnTo>
                    <a:pt x="691896" y="313943"/>
                  </a:lnTo>
                  <a:lnTo>
                    <a:pt x="691896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483096" y="3291839"/>
              <a:ext cx="1152525" cy="314325"/>
            </a:xfrm>
            <a:custGeom>
              <a:avLst/>
              <a:gdLst/>
              <a:ahLst/>
              <a:cxnLst/>
              <a:rect l="l" t="t" r="r" b="b"/>
              <a:pathLst>
                <a:path w="1152525" h="314325">
                  <a:moveTo>
                    <a:pt x="1152144" y="0"/>
                  </a:moveTo>
                  <a:lnTo>
                    <a:pt x="0" y="0"/>
                  </a:lnTo>
                  <a:lnTo>
                    <a:pt x="0" y="313943"/>
                  </a:lnTo>
                  <a:lnTo>
                    <a:pt x="1152144" y="313943"/>
                  </a:lnTo>
                  <a:lnTo>
                    <a:pt x="1152144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635240" y="3291839"/>
              <a:ext cx="323215" cy="314325"/>
            </a:xfrm>
            <a:custGeom>
              <a:avLst/>
              <a:gdLst/>
              <a:ahLst/>
              <a:cxnLst/>
              <a:rect l="l" t="t" r="r" b="b"/>
              <a:pathLst>
                <a:path w="323215" h="314325">
                  <a:moveTo>
                    <a:pt x="323087" y="0"/>
                  </a:moveTo>
                  <a:lnTo>
                    <a:pt x="0" y="0"/>
                  </a:lnTo>
                  <a:lnTo>
                    <a:pt x="0" y="313943"/>
                  </a:lnTo>
                  <a:lnTo>
                    <a:pt x="323087" y="313943"/>
                  </a:lnTo>
                  <a:lnTo>
                    <a:pt x="323087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958328" y="3291839"/>
              <a:ext cx="45720" cy="314325"/>
            </a:xfrm>
            <a:custGeom>
              <a:avLst/>
              <a:gdLst/>
              <a:ahLst/>
              <a:cxnLst/>
              <a:rect l="l" t="t" r="r" b="b"/>
              <a:pathLst>
                <a:path w="45720" h="314325">
                  <a:moveTo>
                    <a:pt x="45720" y="0"/>
                  </a:moveTo>
                  <a:lnTo>
                    <a:pt x="0" y="0"/>
                  </a:lnTo>
                  <a:lnTo>
                    <a:pt x="0" y="313943"/>
                  </a:lnTo>
                  <a:lnTo>
                    <a:pt x="45720" y="313943"/>
                  </a:lnTo>
                  <a:lnTo>
                    <a:pt x="45720" y="0"/>
                  </a:lnTo>
                  <a:close/>
                </a:path>
              </a:pathLst>
            </a:custGeom>
            <a:solidFill>
              <a:srgbClr val="2121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3615944" y="1469593"/>
            <a:ext cx="22542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11%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618357" y="2100833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11%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560190" y="2731389"/>
            <a:ext cx="1670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7%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11802" y="1469593"/>
            <a:ext cx="226060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29%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455414" y="2100833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83709" y="2731389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39209" y="3362070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22%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609335" y="1469593"/>
            <a:ext cx="22542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450840" y="2100833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357621" y="2731389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21%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62498" y="3362070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393307" y="1469593"/>
            <a:ext cx="22542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310376" y="2100833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225666" y="2731389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17%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024117" y="3362070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132066" y="1469593"/>
            <a:ext cx="226060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124445" y="2100833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025385" y="2731389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947407" y="3362070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722489" y="1469593"/>
            <a:ext cx="167640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7%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698105" y="2100833"/>
            <a:ext cx="1670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672831" y="2731389"/>
            <a:ext cx="1670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9%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716393" y="3362070"/>
            <a:ext cx="1670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7%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94436" y="3362070"/>
            <a:ext cx="313118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2918460" algn="l"/>
              </a:tabLst>
            </a:pPr>
            <a:r>
              <a:rPr sz="1350" b="1" baseline="3086" dirty="0">
                <a:solidFill>
                  <a:srgbClr val="212122"/>
                </a:solidFill>
                <a:latin typeface="Calibri"/>
                <a:cs typeface="Calibri"/>
              </a:rPr>
              <a:t>I</a:t>
            </a:r>
            <a:r>
              <a:rPr sz="1350" b="1" spc="-37" baseline="3086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350" b="1" baseline="3086" dirty="0">
                <a:solidFill>
                  <a:srgbClr val="212122"/>
                </a:solidFill>
                <a:latin typeface="Calibri"/>
                <a:cs typeface="Calibri"/>
              </a:rPr>
              <a:t>support the</a:t>
            </a:r>
            <a:r>
              <a:rPr sz="1350" b="1" spc="-37" baseline="3086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350" b="1" spc="-15" baseline="3086" dirty="0">
                <a:solidFill>
                  <a:srgbClr val="212122"/>
                </a:solidFill>
                <a:latin typeface="Calibri"/>
                <a:cs typeface="Calibri"/>
              </a:rPr>
              <a:t>decriminalization</a:t>
            </a:r>
            <a:r>
              <a:rPr sz="1350" b="1" spc="-7" baseline="3086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350" b="1" baseline="3086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1350" b="1" spc="-37" baseline="3086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350" b="1" baseline="3086" dirty="0">
                <a:solidFill>
                  <a:srgbClr val="212122"/>
                </a:solidFill>
                <a:latin typeface="Calibri"/>
                <a:cs typeface="Calibri"/>
              </a:rPr>
              <a:t>illicit</a:t>
            </a:r>
            <a:r>
              <a:rPr sz="1350" b="1" spc="-37" baseline="3086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350" b="1" baseline="3086" dirty="0">
                <a:solidFill>
                  <a:srgbClr val="212122"/>
                </a:solidFill>
                <a:latin typeface="Calibri"/>
                <a:cs typeface="Calibri"/>
              </a:rPr>
              <a:t>drugs</a:t>
            </a:r>
            <a:r>
              <a:rPr sz="1350" b="1" spc="-44" baseline="3086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350" b="1" baseline="3086" dirty="0">
                <a:solidFill>
                  <a:srgbClr val="212122"/>
                </a:solidFill>
                <a:latin typeface="Calibri"/>
                <a:cs typeface="Calibri"/>
              </a:rPr>
              <a:t>policy</a:t>
            </a:r>
            <a:r>
              <a:rPr sz="1350" b="1" spc="-30" baseline="3086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350" b="1" baseline="3086" dirty="0">
                <a:solidFill>
                  <a:srgbClr val="212122"/>
                </a:solidFill>
                <a:latin typeface="Calibri"/>
                <a:cs typeface="Calibri"/>
              </a:rPr>
              <a:t>in</a:t>
            </a:r>
            <a:r>
              <a:rPr sz="1350" b="1" spc="-15" baseline="3086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350" b="1" spc="-37" baseline="3086" dirty="0">
                <a:solidFill>
                  <a:srgbClr val="212122"/>
                </a:solidFill>
                <a:latin typeface="Calibri"/>
                <a:cs typeface="Calibri"/>
              </a:rPr>
              <a:t>BC</a:t>
            </a:r>
            <a:r>
              <a:rPr sz="1350" b="1" baseline="3086" dirty="0">
                <a:solidFill>
                  <a:srgbClr val="212122"/>
                </a:solidFill>
                <a:latin typeface="Calibri"/>
                <a:cs typeface="Calibri"/>
              </a:rPr>
              <a:t>	</a:t>
            </a: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04901" y="1393952"/>
            <a:ext cx="3087370" cy="304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10"/>
              </a:spcBef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Decriminalization</a:t>
            </a:r>
            <a:r>
              <a:rPr sz="900" b="1" spc="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is</a:t>
            </a:r>
            <a:r>
              <a:rPr sz="900" b="1" spc="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a</a:t>
            </a:r>
            <a:r>
              <a:rPr sz="900" b="1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positive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 step</a:t>
            </a:r>
            <a:r>
              <a:rPr sz="900" b="1" spc="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towards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recognizing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 drug</a:t>
            </a:r>
            <a:r>
              <a:rPr sz="900" b="1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use</a:t>
            </a:r>
            <a:endParaRPr sz="9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20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as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a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health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issue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rather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than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a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criminal 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issue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10083" y="2024633"/>
            <a:ext cx="3111500" cy="304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6985" algn="r">
              <a:lnSpc>
                <a:spcPct val="100000"/>
              </a:lnSpc>
              <a:spcBef>
                <a:spcPts val="110"/>
              </a:spcBef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Decriminalization</a:t>
            </a:r>
            <a:r>
              <a:rPr sz="900" b="1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will reduce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policing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and</a:t>
            </a:r>
            <a:r>
              <a:rPr sz="900" b="1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law</a:t>
            </a:r>
            <a:r>
              <a:rPr sz="900" b="1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enforcement</a:t>
            </a:r>
            <a:r>
              <a:rPr sz="900" b="1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costs</a:t>
            </a:r>
            <a:endParaRPr sz="9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20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and</a:t>
            </a:r>
            <a:r>
              <a:rPr sz="900" b="1" spc="-4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resources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30200" y="2654884"/>
            <a:ext cx="3089275" cy="3048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15"/>
              </a:spcBef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Decriminalization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 will</a:t>
            </a:r>
            <a:r>
              <a:rPr sz="900" b="1" spc="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improve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access</a:t>
            </a:r>
            <a:r>
              <a:rPr sz="900" b="1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to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treatment</a:t>
            </a:r>
            <a:r>
              <a:rPr sz="900" b="1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and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supports</a:t>
            </a:r>
            <a:endParaRPr sz="9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15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for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people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who</a:t>
            </a:r>
            <a:r>
              <a:rPr sz="900" b="1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use</a:t>
            </a:r>
            <a:r>
              <a:rPr sz="900" b="1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drugs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054351" y="3861815"/>
            <a:ext cx="64135" cy="60960"/>
          </a:xfrm>
          <a:custGeom>
            <a:avLst/>
            <a:gdLst/>
            <a:ahLst/>
            <a:cxnLst/>
            <a:rect l="l" t="t" r="r" b="b"/>
            <a:pathLst>
              <a:path w="64135" h="60960">
                <a:moveTo>
                  <a:pt x="64007" y="0"/>
                </a:moveTo>
                <a:lnTo>
                  <a:pt x="0" y="0"/>
                </a:lnTo>
                <a:lnTo>
                  <a:pt x="0" y="60959"/>
                </a:lnTo>
                <a:lnTo>
                  <a:pt x="64007" y="60959"/>
                </a:lnTo>
                <a:lnTo>
                  <a:pt x="64007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883407" y="3861815"/>
            <a:ext cx="64135" cy="60960"/>
          </a:xfrm>
          <a:custGeom>
            <a:avLst/>
            <a:gdLst/>
            <a:ahLst/>
            <a:cxnLst/>
            <a:rect l="l" t="t" r="r" b="b"/>
            <a:pathLst>
              <a:path w="64135" h="60960">
                <a:moveTo>
                  <a:pt x="64007" y="0"/>
                </a:moveTo>
                <a:lnTo>
                  <a:pt x="0" y="0"/>
                </a:lnTo>
                <a:lnTo>
                  <a:pt x="0" y="60959"/>
                </a:lnTo>
                <a:lnTo>
                  <a:pt x="64007" y="60959"/>
                </a:lnTo>
                <a:lnTo>
                  <a:pt x="64007" y="0"/>
                </a:lnTo>
                <a:close/>
              </a:path>
            </a:pathLst>
          </a:custGeom>
          <a:solidFill>
            <a:srgbClr val="85A9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828288" y="3861815"/>
            <a:ext cx="64135" cy="60960"/>
          </a:xfrm>
          <a:custGeom>
            <a:avLst/>
            <a:gdLst/>
            <a:ahLst/>
            <a:cxnLst/>
            <a:rect l="l" t="t" r="r" b="b"/>
            <a:pathLst>
              <a:path w="64135" h="60960">
                <a:moveTo>
                  <a:pt x="64008" y="0"/>
                </a:moveTo>
                <a:lnTo>
                  <a:pt x="0" y="0"/>
                </a:lnTo>
                <a:lnTo>
                  <a:pt x="0" y="60959"/>
                </a:lnTo>
                <a:lnTo>
                  <a:pt x="64008" y="60959"/>
                </a:lnTo>
                <a:lnTo>
                  <a:pt x="6400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331208" y="386181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60960" y="0"/>
                </a:moveTo>
                <a:lnTo>
                  <a:pt x="0" y="0"/>
                </a:lnTo>
                <a:lnTo>
                  <a:pt x="0" y="60959"/>
                </a:lnTo>
                <a:lnTo>
                  <a:pt x="60960" y="60959"/>
                </a:lnTo>
                <a:lnTo>
                  <a:pt x="609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410200" y="386181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60960" y="0"/>
                </a:moveTo>
                <a:lnTo>
                  <a:pt x="0" y="0"/>
                </a:lnTo>
                <a:lnTo>
                  <a:pt x="0" y="60959"/>
                </a:lnTo>
                <a:lnTo>
                  <a:pt x="60960" y="60959"/>
                </a:lnTo>
                <a:lnTo>
                  <a:pt x="6096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373367" y="386181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60960" y="0"/>
                </a:moveTo>
                <a:lnTo>
                  <a:pt x="0" y="0"/>
                </a:lnTo>
                <a:lnTo>
                  <a:pt x="0" y="60959"/>
                </a:lnTo>
                <a:lnTo>
                  <a:pt x="60960" y="60959"/>
                </a:lnTo>
                <a:lnTo>
                  <a:pt x="6096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922007" y="3861815"/>
            <a:ext cx="64135" cy="60960"/>
          </a:xfrm>
          <a:custGeom>
            <a:avLst/>
            <a:gdLst/>
            <a:ahLst/>
            <a:cxnLst/>
            <a:rect l="l" t="t" r="r" b="b"/>
            <a:pathLst>
              <a:path w="64134" h="60960">
                <a:moveTo>
                  <a:pt x="64007" y="0"/>
                </a:moveTo>
                <a:lnTo>
                  <a:pt x="0" y="0"/>
                </a:lnTo>
                <a:lnTo>
                  <a:pt x="0" y="60959"/>
                </a:lnTo>
                <a:lnTo>
                  <a:pt x="64007" y="60959"/>
                </a:lnTo>
                <a:lnTo>
                  <a:pt x="64007" y="0"/>
                </a:lnTo>
                <a:close/>
              </a:path>
            </a:pathLst>
          </a:custGeom>
          <a:solidFill>
            <a:srgbClr val="2121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8146160" y="905078"/>
            <a:ext cx="336550" cy="3016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080"/>
              </a:lnSpc>
              <a:spcBef>
                <a:spcPts val="110"/>
              </a:spcBef>
            </a:pPr>
            <a:r>
              <a:rPr sz="1000" b="1" spc="-10" dirty="0">
                <a:solidFill>
                  <a:srgbClr val="212122"/>
                </a:solidFill>
                <a:latin typeface="Calibri"/>
                <a:cs typeface="Calibri"/>
              </a:rPr>
              <a:t>Total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ts val="1080"/>
              </a:lnSpc>
            </a:pPr>
            <a:r>
              <a:rPr sz="1000" b="1" spc="-10" dirty="0">
                <a:solidFill>
                  <a:srgbClr val="212122"/>
                </a:solidFill>
                <a:latin typeface="Calibri"/>
                <a:cs typeface="Calibri"/>
              </a:rPr>
              <a:t>Agree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72" name="object 7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1688" y="1408175"/>
            <a:ext cx="274319" cy="274320"/>
          </a:xfrm>
          <a:prstGeom prst="rect">
            <a:avLst/>
          </a:prstGeom>
        </p:spPr>
      </p:pic>
      <p:sp>
        <p:nvSpPr>
          <p:cNvPr id="73" name="object 73"/>
          <p:cNvSpPr txBox="1"/>
          <p:nvPr/>
        </p:nvSpPr>
        <p:spPr>
          <a:xfrm>
            <a:off x="8198357" y="1454658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40%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74" name="object 7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1688" y="2673095"/>
            <a:ext cx="274319" cy="274319"/>
          </a:xfrm>
          <a:prstGeom prst="rect">
            <a:avLst/>
          </a:prstGeom>
        </p:spPr>
      </p:pic>
      <p:sp>
        <p:nvSpPr>
          <p:cNvPr id="75" name="object 75"/>
          <p:cNvSpPr txBox="1"/>
          <p:nvPr/>
        </p:nvSpPr>
        <p:spPr>
          <a:xfrm>
            <a:off x="8198357" y="2721355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34%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76" name="object 7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1688" y="3307079"/>
            <a:ext cx="274319" cy="274319"/>
          </a:xfrm>
          <a:prstGeom prst="rect">
            <a:avLst/>
          </a:prstGeom>
        </p:spPr>
      </p:pic>
      <p:sp>
        <p:nvSpPr>
          <p:cNvPr id="77" name="object 77"/>
          <p:cNvSpPr txBox="1"/>
          <p:nvPr/>
        </p:nvSpPr>
        <p:spPr>
          <a:xfrm>
            <a:off x="8198357" y="3354704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33%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8589644" y="908430"/>
            <a:ext cx="485775" cy="30099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78740">
              <a:lnSpc>
                <a:spcPts val="960"/>
              </a:lnSpc>
              <a:spcBef>
                <a:spcPts val="340"/>
              </a:spcBef>
            </a:pPr>
            <a:r>
              <a:rPr sz="1000" b="1" spc="-10" dirty="0">
                <a:solidFill>
                  <a:srgbClr val="212122"/>
                </a:solidFill>
                <a:latin typeface="Calibri"/>
                <a:cs typeface="Calibri"/>
              </a:rPr>
              <a:t>Total Disagree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79" name="object 7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89847" y="1411223"/>
            <a:ext cx="274320" cy="274320"/>
          </a:xfrm>
          <a:prstGeom prst="rect">
            <a:avLst/>
          </a:prstGeom>
        </p:spPr>
      </p:pic>
      <p:sp>
        <p:nvSpPr>
          <p:cNvPr id="80" name="object 80"/>
          <p:cNvSpPr txBox="1"/>
          <p:nvPr/>
        </p:nvSpPr>
        <p:spPr>
          <a:xfrm>
            <a:off x="8716518" y="1457324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33%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81" name="object 8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89847" y="2676144"/>
            <a:ext cx="274320" cy="274319"/>
          </a:xfrm>
          <a:prstGeom prst="rect">
            <a:avLst/>
          </a:prstGeom>
        </p:spPr>
      </p:pic>
      <p:sp>
        <p:nvSpPr>
          <p:cNvPr id="82" name="object 82"/>
          <p:cNvSpPr txBox="1"/>
          <p:nvPr/>
        </p:nvSpPr>
        <p:spPr>
          <a:xfrm>
            <a:off x="8716518" y="2724150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36%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83" name="object 8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89847" y="3310127"/>
            <a:ext cx="274320" cy="274319"/>
          </a:xfrm>
          <a:prstGeom prst="rect">
            <a:avLst/>
          </a:prstGeom>
        </p:spPr>
      </p:pic>
      <p:sp>
        <p:nvSpPr>
          <p:cNvPr id="84" name="object 84"/>
          <p:cNvSpPr txBox="1"/>
          <p:nvPr/>
        </p:nvSpPr>
        <p:spPr>
          <a:xfrm>
            <a:off x="8716518" y="3357498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41%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85" name="object 8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171688" y="2039111"/>
            <a:ext cx="274319" cy="274319"/>
          </a:xfrm>
          <a:prstGeom prst="rect">
            <a:avLst/>
          </a:prstGeom>
        </p:spPr>
      </p:pic>
      <p:sp>
        <p:nvSpPr>
          <p:cNvPr id="86" name="object 86"/>
          <p:cNvSpPr txBox="1"/>
          <p:nvPr/>
        </p:nvSpPr>
        <p:spPr>
          <a:xfrm>
            <a:off x="8198357" y="2088007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37%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87" name="object 87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689847" y="2042159"/>
            <a:ext cx="274320" cy="274319"/>
          </a:xfrm>
          <a:prstGeom prst="rect">
            <a:avLst/>
          </a:prstGeom>
        </p:spPr>
      </p:pic>
      <p:sp>
        <p:nvSpPr>
          <p:cNvPr id="88" name="object 88"/>
          <p:cNvSpPr txBox="1"/>
          <p:nvPr/>
        </p:nvSpPr>
        <p:spPr>
          <a:xfrm>
            <a:off x="8716518" y="2090673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36%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033142" y="3828694"/>
            <a:ext cx="71501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Strongly</a:t>
            </a:r>
            <a:r>
              <a:rPr sz="900" b="1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agree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876550" y="3828694"/>
            <a:ext cx="827405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Somewhat</a:t>
            </a:r>
            <a:r>
              <a:rPr sz="900" b="1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agree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3834765" y="3828694"/>
            <a:ext cx="38608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Neutral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351146" y="3828694"/>
            <a:ext cx="96139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Somewhat</a:t>
            </a:r>
            <a:r>
              <a:rPr sz="900" b="1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disagree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444490" y="3828694"/>
            <a:ext cx="845819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Strongly</a:t>
            </a:r>
            <a:r>
              <a:rPr sz="9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disagree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6422897" y="3828694"/>
            <a:ext cx="43434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Not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sure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987285" y="3828694"/>
            <a:ext cx="101346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Prefer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not to</a:t>
            </a:r>
            <a:r>
              <a:rPr sz="900" b="1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answer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60323" y="4173423"/>
            <a:ext cx="19177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Q2.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905052" y="4173423"/>
            <a:ext cx="7351395" cy="63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05"/>
              </a:lnSpc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Under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decriminalization,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adults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are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allowed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possess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up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cumulative</a:t>
            </a:r>
            <a:r>
              <a:rPr sz="900" i="1" spc="-6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total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2.5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grams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opioids,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cocaine/crack-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cocaine,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methamphetamine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MDMA</a:t>
            </a:r>
            <a:endParaRPr sz="900">
              <a:latin typeface="Calibri"/>
              <a:cs typeface="Calibri"/>
            </a:endParaRPr>
          </a:p>
          <a:p>
            <a:pPr marL="12700" marR="144780">
              <a:lnSpc>
                <a:spcPct val="90400"/>
              </a:lnSpc>
              <a:spcBef>
                <a:spcPts val="40"/>
              </a:spcBef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for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personal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possession.</a:t>
            </a:r>
            <a:r>
              <a:rPr sz="900" i="1" spc="-8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Amounts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carried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above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2.5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grams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will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still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criminalized.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BC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government’s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stated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goals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 decriminalization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are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reduce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harms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associated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with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substance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use,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including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stigma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criminalization,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as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well as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support</a:t>
            </a:r>
            <a:r>
              <a:rPr sz="900" i="1" spc="-6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people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who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use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access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health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social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services,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ultimately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redirecting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them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away from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justice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system.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Please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indicate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your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level of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agreement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or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disagreement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with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following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statements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regarding</a:t>
            </a:r>
            <a:r>
              <a:rPr sz="900" i="1" spc="-7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 potential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impact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decriminalization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illegal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BC.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8" name="object 9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55"/>
              </a:lnSpc>
            </a:pPr>
            <a:fld id="{81D60167-4931-47E6-BA6A-407CBD079E47}" type="slidenum">
              <a:rPr spc="-50" dirty="0"/>
              <a:t>8</a:t>
            </a:fld>
            <a:endParaRPr spc="-50" dirty="0"/>
          </a:p>
        </p:txBody>
      </p:sp>
      <p:sp>
        <p:nvSpPr>
          <p:cNvPr id="99" name="object 99"/>
          <p:cNvSpPr txBox="1"/>
          <p:nvPr/>
        </p:nvSpPr>
        <p:spPr>
          <a:xfrm>
            <a:off x="560323" y="4813579"/>
            <a:ext cx="1501775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Base:</a:t>
            </a: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All</a:t>
            </a:r>
            <a:r>
              <a:rPr sz="900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respondents</a:t>
            </a:r>
            <a:r>
              <a:rPr sz="900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444646"/>
                </a:solidFill>
                <a:latin typeface="Calibri"/>
                <a:cs typeface="Calibri"/>
              </a:rPr>
              <a:t>(n=1,202)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Agree/Disagree</a:t>
            </a:r>
            <a:r>
              <a:rPr spc="-95" dirty="0"/>
              <a:t> </a:t>
            </a:r>
            <a:r>
              <a:rPr spc="-10" dirty="0"/>
              <a:t>Statements</a:t>
            </a:r>
            <a:r>
              <a:rPr spc="-5" dirty="0"/>
              <a:t> </a:t>
            </a:r>
            <a:r>
              <a:rPr dirty="0"/>
              <a:t>About</a:t>
            </a:r>
            <a:r>
              <a:rPr spc="-10" dirty="0"/>
              <a:t> </a:t>
            </a:r>
            <a:r>
              <a:rPr dirty="0"/>
              <a:t>Impact</a:t>
            </a:r>
            <a:r>
              <a:rPr spc="-3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dirty="0"/>
              <a:t>Decriminalization</a:t>
            </a:r>
            <a:r>
              <a:rPr spc="5" dirty="0"/>
              <a:t> </a:t>
            </a:r>
            <a:r>
              <a:rPr dirty="0"/>
              <a:t>(slide</a:t>
            </a:r>
            <a:r>
              <a:rPr spc="-25" dirty="0"/>
              <a:t> </a:t>
            </a:r>
            <a:r>
              <a:rPr dirty="0"/>
              <a:t>3</a:t>
            </a:r>
            <a:r>
              <a:rPr spc="-30" dirty="0"/>
              <a:t> </a:t>
            </a:r>
            <a:r>
              <a:rPr dirty="0"/>
              <a:t>of</a:t>
            </a:r>
            <a:r>
              <a:rPr spc="-30" dirty="0"/>
              <a:t> </a:t>
            </a:r>
            <a:r>
              <a:rPr spc="-25" dirty="0"/>
              <a:t>3)</a:t>
            </a:r>
          </a:p>
        </p:txBody>
      </p:sp>
      <p:sp>
        <p:nvSpPr>
          <p:cNvPr id="3" name="object 3"/>
          <p:cNvSpPr/>
          <p:nvPr/>
        </p:nvSpPr>
        <p:spPr>
          <a:xfrm>
            <a:off x="257263" y="541146"/>
            <a:ext cx="0" cy="411480"/>
          </a:xfrm>
          <a:custGeom>
            <a:avLst/>
            <a:gdLst/>
            <a:ahLst/>
            <a:cxnLst/>
            <a:rect l="l" t="t" r="r" b="b"/>
            <a:pathLst>
              <a:path h="411480">
                <a:moveTo>
                  <a:pt x="0" y="0"/>
                </a:moveTo>
                <a:lnTo>
                  <a:pt x="0" y="411479"/>
                </a:lnTo>
              </a:path>
            </a:pathLst>
          </a:custGeom>
          <a:ln w="38100">
            <a:solidFill>
              <a:srgbClr val="0060A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35991" y="504570"/>
            <a:ext cx="7830820" cy="45402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>
              <a:lnSpc>
                <a:spcPts val="1080"/>
              </a:lnSpc>
              <a:spcBef>
                <a:spcPts val="240"/>
              </a:spcBef>
            </a:pP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 narrow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majority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of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British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Columbians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disagree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that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decriminalization</a:t>
            </a:r>
            <a:r>
              <a:rPr sz="1000" spc="-7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will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reduce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rates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of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drug</a:t>
            </a:r>
            <a:r>
              <a:rPr sz="1000" spc="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overdoses</a:t>
            </a:r>
            <a:r>
              <a:rPr sz="1000" spc="-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(21%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agree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vs.</a:t>
            </a:r>
            <a:r>
              <a:rPr sz="1000" spc="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70" dirty="0">
                <a:solidFill>
                  <a:srgbClr val="57585B"/>
                </a:solidFill>
                <a:latin typeface="Calibri"/>
                <a:cs typeface="Calibri"/>
              </a:rPr>
              <a:t>55%</a:t>
            </a:r>
            <a:r>
              <a:rPr sz="1000" spc="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disagree),</a:t>
            </a:r>
            <a:r>
              <a:rPr sz="1000" spc="-6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that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it 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has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 positively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influenced</a:t>
            </a:r>
            <a:r>
              <a:rPr sz="1000" spc="-7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their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views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of</a:t>
            </a:r>
            <a:r>
              <a:rPr sz="1000" spc="-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people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who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use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drugs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(16%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agree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vs.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52%</a:t>
            </a:r>
            <a:r>
              <a:rPr sz="1000" spc="3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disagree)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and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that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it</a:t>
            </a:r>
            <a:r>
              <a:rPr sz="1000" spc="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will</a:t>
            </a:r>
            <a:r>
              <a:rPr sz="1000" spc="-3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decrease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drug-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related</a:t>
            </a:r>
            <a:r>
              <a:rPr sz="1000" spc="-5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crimes</a:t>
            </a:r>
            <a:r>
              <a:rPr sz="1000" spc="-6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in</a:t>
            </a:r>
            <a:r>
              <a:rPr sz="1000" spc="-2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their</a:t>
            </a:r>
            <a:r>
              <a:rPr sz="1000" spc="1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community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(25%</a:t>
            </a:r>
            <a:r>
              <a:rPr sz="1000" spc="-2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agree</a:t>
            </a:r>
            <a:r>
              <a:rPr sz="1000" spc="-4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vs.</a:t>
            </a:r>
            <a:r>
              <a:rPr sz="1000" spc="-5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57585B"/>
                </a:solidFill>
                <a:latin typeface="Calibri"/>
                <a:cs typeface="Calibri"/>
              </a:rPr>
              <a:t>50%</a:t>
            </a:r>
            <a:r>
              <a:rPr sz="1000" spc="10" dirty="0">
                <a:solidFill>
                  <a:srgbClr val="57585B"/>
                </a:solidFill>
                <a:latin typeface="Calibri"/>
                <a:cs typeface="Calibri"/>
              </a:rPr>
              <a:t> </a:t>
            </a:r>
            <a:r>
              <a:rPr sz="1000" spc="-10" dirty="0">
                <a:solidFill>
                  <a:srgbClr val="57585B"/>
                </a:solidFill>
                <a:latin typeface="Calibri"/>
                <a:cs typeface="Calibri"/>
              </a:rPr>
              <a:t>disagree).</a:t>
            </a:r>
            <a:endParaRPr sz="10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3483864" y="1399031"/>
            <a:ext cx="4520565" cy="317500"/>
            <a:chOff x="3483864" y="1399031"/>
            <a:chExt cx="4520565" cy="317500"/>
          </a:xfrm>
        </p:grpSpPr>
        <p:sp>
          <p:nvSpPr>
            <p:cNvPr id="6" name="object 6"/>
            <p:cNvSpPr/>
            <p:nvPr/>
          </p:nvSpPr>
          <p:spPr>
            <a:xfrm>
              <a:off x="3483864" y="1399031"/>
              <a:ext cx="274320" cy="317500"/>
            </a:xfrm>
            <a:custGeom>
              <a:avLst/>
              <a:gdLst/>
              <a:ahLst/>
              <a:cxnLst/>
              <a:rect l="l" t="t" r="r" b="b"/>
              <a:pathLst>
                <a:path w="274320" h="317500">
                  <a:moveTo>
                    <a:pt x="274320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274320" y="316991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758184" y="1399031"/>
              <a:ext cx="1003300" cy="317500"/>
            </a:xfrm>
            <a:custGeom>
              <a:avLst/>
              <a:gdLst/>
              <a:ahLst/>
              <a:cxnLst/>
              <a:rect l="l" t="t" r="r" b="b"/>
              <a:pathLst>
                <a:path w="1003300" h="317500">
                  <a:moveTo>
                    <a:pt x="1002791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1002791" y="316991"/>
                  </a:lnTo>
                  <a:lnTo>
                    <a:pt x="1002791" y="0"/>
                  </a:lnTo>
                  <a:close/>
                </a:path>
              </a:pathLst>
            </a:custGeom>
            <a:solidFill>
              <a:srgbClr val="85A9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760976" y="1399031"/>
              <a:ext cx="822960" cy="317500"/>
            </a:xfrm>
            <a:custGeom>
              <a:avLst/>
              <a:gdLst/>
              <a:ahLst/>
              <a:cxnLst/>
              <a:rect l="l" t="t" r="r" b="b"/>
              <a:pathLst>
                <a:path w="822960" h="317500">
                  <a:moveTo>
                    <a:pt x="822960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822960" y="316991"/>
                  </a:lnTo>
                  <a:lnTo>
                    <a:pt x="82296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83936" y="1399031"/>
              <a:ext cx="1143000" cy="317500"/>
            </a:xfrm>
            <a:custGeom>
              <a:avLst/>
              <a:gdLst/>
              <a:ahLst/>
              <a:cxnLst/>
              <a:rect l="l" t="t" r="r" b="b"/>
              <a:pathLst>
                <a:path w="1143000" h="317500">
                  <a:moveTo>
                    <a:pt x="1142999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1142999" y="316991"/>
                  </a:lnTo>
                  <a:lnTo>
                    <a:pt x="114299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726936" y="1399031"/>
              <a:ext cx="868680" cy="317500"/>
            </a:xfrm>
            <a:custGeom>
              <a:avLst/>
              <a:gdLst/>
              <a:ahLst/>
              <a:cxnLst/>
              <a:rect l="l" t="t" r="r" b="b"/>
              <a:pathLst>
                <a:path w="868679" h="317500">
                  <a:moveTo>
                    <a:pt x="868680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868680" y="316991"/>
                  </a:lnTo>
                  <a:lnTo>
                    <a:pt x="86868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95616" y="1399031"/>
              <a:ext cx="365760" cy="317500"/>
            </a:xfrm>
            <a:custGeom>
              <a:avLst/>
              <a:gdLst/>
              <a:ahLst/>
              <a:cxnLst/>
              <a:rect l="l" t="t" r="r" b="b"/>
              <a:pathLst>
                <a:path w="365759" h="317500">
                  <a:moveTo>
                    <a:pt x="365759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365759" y="316991"/>
                  </a:lnTo>
                  <a:lnTo>
                    <a:pt x="365759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961376" y="1399031"/>
              <a:ext cx="43180" cy="317500"/>
            </a:xfrm>
            <a:custGeom>
              <a:avLst/>
              <a:gdLst/>
              <a:ahLst/>
              <a:cxnLst/>
              <a:rect l="l" t="t" r="r" b="b"/>
              <a:pathLst>
                <a:path w="43179" h="317500">
                  <a:moveTo>
                    <a:pt x="42672" y="0"/>
                  </a:moveTo>
                  <a:lnTo>
                    <a:pt x="0" y="0"/>
                  </a:lnTo>
                  <a:lnTo>
                    <a:pt x="0" y="316991"/>
                  </a:lnTo>
                  <a:lnTo>
                    <a:pt x="42672" y="316991"/>
                  </a:lnTo>
                  <a:lnTo>
                    <a:pt x="42672" y="0"/>
                  </a:lnTo>
                  <a:close/>
                </a:path>
              </a:pathLst>
            </a:custGeom>
            <a:solidFill>
              <a:srgbClr val="2121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3483864" y="2029967"/>
            <a:ext cx="4520565" cy="317500"/>
            <a:chOff x="3483864" y="2029967"/>
            <a:chExt cx="4520565" cy="317500"/>
          </a:xfrm>
        </p:grpSpPr>
        <p:sp>
          <p:nvSpPr>
            <p:cNvPr id="14" name="object 14"/>
            <p:cNvSpPr/>
            <p:nvPr/>
          </p:nvSpPr>
          <p:spPr>
            <a:xfrm>
              <a:off x="3483864" y="2029967"/>
              <a:ext cx="365760" cy="317500"/>
            </a:xfrm>
            <a:custGeom>
              <a:avLst/>
              <a:gdLst/>
              <a:ahLst/>
              <a:cxnLst/>
              <a:rect l="l" t="t" r="r" b="b"/>
              <a:pathLst>
                <a:path w="365760" h="317500">
                  <a:moveTo>
                    <a:pt x="365760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365760" y="316992"/>
                  </a:lnTo>
                  <a:lnTo>
                    <a:pt x="36576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849624" y="2029967"/>
              <a:ext cx="777240" cy="317500"/>
            </a:xfrm>
            <a:custGeom>
              <a:avLst/>
              <a:gdLst/>
              <a:ahLst/>
              <a:cxnLst/>
              <a:rect l="l" t="t" r="r" b="b"/>
              <a:pathLst>
                <a:path w="777239" h="317500">
                  <a:moveTo>
                    <a:pt x="777239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777239" y="316992"/>
                  </a:lnTo>
                  <a:lnTo>
                    <a:pt x="777239" y="0"/>
                  </a:lnTo>
                  <a:close/>
                </a:path>
              </a:pathLst>
            </a:custGeom>
            <a:solidFill>
              <a:srgbClr val="85A9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626864" y="2029967"/>
              <a:ext cx="728980" cy="317500"/>
            </a:xfrm>
            <a:custGeom>
              <a:avLst/>
              <a:gdLst/>
              <a:ahLst/>
              <a:cxnLst/>
              <a:rect l="l" t="t" r="r" b="b"/>
              <a:pathLst>
                <a:path w="728979" h="317500">
                  <a:moveTo>
                    <a:pt x="728472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728472" y="316992"/>
                  </a:lnTo>
                  <a:lnTo>
                    <a:pt x="72847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355336" y="2029967"/>
              <a:ext cx="1097280" cy="317500"/>
            </a:xfrm>
            <a:custGeom>
              <a:avLst/>
              <a:gdLst/>
              <a:ahLst/>
              <a:cxnLst/>
              <a:rect l="l" t="t" r="r" b="b"/>
              <a:pathLst>
                <a:path w="1097279" h="317500">
                  <a:moveTo>
                    <a:pt x="1097279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1097279" y="316992"/>
                  </a:lnTo>
                  <a:lnTo>
                    <a:pt x="1097279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6452616" y="2029967"/>
              <a:ext cx="1143000" cy="317500"/>
            </a:xfrm>
            <a:custGeom>
              <a:avLst/>
              <a:gdLst/>
              <a:ahLst/>
              <a:cxnLst/>
              <a:rect l="l" t="t" r="r" b="b"/>
              <a:pathLst>
                <a:path w="1143000" h="317500">
                  <a:moveTo>
                    <a:pt x="1143000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1143000" y="316992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595616" y="2029967"/>
              <a:ext cx="365760" cy="317500"/>
            </a:xfrm>
            <a:custGeom>
              <a:avLst/>
              <a:gdLst/>
              <a:ahLst/>
              <a:cxnLst/>
              <a:rect l="l" t="t" r="r" b="b"/>
              <a:pathLst>
                <a:path w="365759" h="317500">
                  <a:moveTo>
                    <a:pt x="365759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365759" y="316992"/>
                  </a:lnTo>
                  <a:lnTo>
                    <a:pt x="365759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961376" y="2029967"/>
              <a:ext cx="43180" cy="317500"/>
            </a:xfrm>
            <a:custGeom>
              <a:avLst/>
              <a:gdLst/>
              <a:ahLst/>
              <a:cxnLst/>
              <a:rect l="l" t="t" r="r" b="b"/>
              <a:pathLst>
                <a:path w="43179" h="317500">
                  <a:moveTo>
                    <a:pt x="42672" y="0"/>
                  </a:moveTo>
                  <a:lnTo>
                    <a:pt x="0" y="0"/>
                  </a:lnTo>
                  <a:lnTo>
                    <a:pt x="0" y="316992"/>
                  </a:lnTo>
                  <a:lnTo>
                    <a:pt x="42672" y="316992"/>
                  </a:lnTo>
                  <a:lnTo>
                    <a:pt x="42672" y="0"/>
                  </a:lnTo>
                  <a:close/>
                </a:path>
              </a:pathLst>
            </a:custGeom>
            <a:solidFill>
              <a:srgbClr val="2121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1" name="object 21"/>
          <p:cNvGrpSpPr/>
          <p:nvPr/>
        </p:nvGrpSpPr>
        <p:grpSpPr>
          <a:xfrm>
            <a:off x="3483864" y="2660903"/>
            <a:ext cx="4520565" cy="314325"/>
            <a:chOff x="3483864" y="2660903"/>
            <a:chExt cx="4520565" cy="314325"/>
          </a:xfrm>
        </p:grpSpPr>
        <p:sp>
          <p:nvSpPr>
            <p:cNvPr id="22" name="object 22"/>
            <p:cNvSpPr/>
            <p:nvPr/>
          </p:nvSpPr>
          <p:spPr>
            <a:xfrm>
              <a:off x="3483864" y="2660903"/>
              <a:ext cx="268605" cy="314325"/>
            </a:xfrm>
            <a:custGeom>
              <a:avLst/>
              <a:gdLst/>
              <a:ahLst/>
              <a:cxnLst/>
              <a:rect l="l" t="t" r="r" b="b"/>
              <a:pathLst>
                <a:path w="268604" h="314325">
                  <a:moveTo>
                    <a:pt x="268224" y="0"/>
                  </a:moveTo>
                  <a:lnTo>
                    <a:pt x="0" y="0"/>
                  </a:lnTo>
                  <a:lnTo>
                    <a:pt x="0" y="313944"/>
                  </a:lnTo>
                  <a:lnTo>
                    <a:pt x="268224" y="313944"/>
                  </a:lnTo>
                  <a:lnTo>
                    <a:pt x="268224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752088" y="2660903"/>
              <a:ext cx="670560" cy="314325"/>
            </a:xfrm>
            <a:custGeom>
              <a:avLst/>
              <a:gdLst/>
              <a:ahLst/>
              <a:cxnLst/>
              <a:rect l="l" t="t" r="r" b="b"/>
              <a:pathLst>
                <a:path w="670560" h="314325">
                  <a:moveTo>
                    <a:pt x="670560" y="0"/>
                  </a:moveTo>
                  <a:lnTo>
                    <a:pt x="0" y="0"/>
                  </a:lnTo>
                  <a:lnTo>
                    <a:pt x="0" y="313944"/>
                  </a:lnTo>
                  <a:lnTo>
                    <a:pt x="670560" y="313944"/>
                  </a:lnTo>
                  <a:lnTo>
                    <a:pt x="670560" y="0"/>
                  </a:lnTo>
                  <a:close/>
                </a:path>
              </a:pathLst>
            </a:custGeom>
            <a:solidFill>
              <a:srgbClr val="85A9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422648" y="2660903"/>
              <a:ext cx="673735" cy="314325"/>
            </a:xfrm>
            <a:custGeom>
              <a:avLst/>
              <a:gdLst/>
              <a:ahLst/>
              <a:cxnLst/>
              <a:rect l="l" t="t" r="r" b="b"/>
              <a:pathLst>
                <a:path w="673735" h="314325">
                  <a:moveTo>
                    <a:pt x="673607" y="0"/>
                  </a:moveTo>
                  <a:lnTo>
                    <a:pt x="0" y="0"/>
                  </a:lnTo>
                  <a:lnTo>
                    <a:pt x="0" y="313944"/>
                  </a:lnTo>
                  <a:lnTo>
                    <a:pt x="673607" y="313944"/>
                  </a:lnTo>
                  <a:lnTo>
                    <a:pt x="673607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096256" y="2660903"/>
              <a:ext cx="1207135" cy="314325"/>
            </a:xfrm>
            <a:custGeom>
              <a:avLst/>
              <a:gdLst/>
              <a:ahLst/>
              <a:cxnLst/>
              <a:rect l="l" t="t" r="r" b="b"/>
              <a:pathLst>
                <a:path w="1207135" h="314325">
                  <a:moveTo>
                    <a:pt x="1207008" y="0"/>
                  </a:moveTo>
                  <a:lnTo>
                    <a:pt x="0" y="0"/>
                  </a:lnTo>
                  <a:lnTo>
                    <a:pt x="0" y="313944"/>
                  </a:lnTo>
                  <a:lnTo>
                    <a:pt x="1207008" y="313944"/>
                  </a:lnTo>
                  <a:lnTo>
                    <a:pt x="12070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303264" y="2660903"/>
              <a:ext cx="1298575" cy="314325"/>
            </a:xfrm>
            <a:custGeom>
              <a:avLst/>
              <a:gdLst/>
              <a:ahLst/>
              <a:cxnLst/>
              <a:rect l="l" t="t" r="r" b="b"/>
              <a:pathLst>
                <a:path w="1298575" h="314325">
                  <a:moveTo>
                    <a:pt x="1298447" y="0"/>
                  </a:moveTo>
                  <a:lnTo>
                    <a:pt x="0" y="0"/>
                  </a:lnTo>
                  <a:lnTo>
                    <a:pt x="0" y="313944"/>
                  </a:lnTo>
                  <a:lnTo>
                    <a:pt x="1298447" y="313944"/>
                  </a:lnTo>
                  <a:lnTo>
                    <a:pt x="1298447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601711" y="2660903"/>
              <a:ext cx="360045" cy="314325"/>
            </a:xfrm>
            <a:custGeom>
              <a:avLst/>
              <a:gdLst/>
              <a:ahLst/>
              <a:cxnLst/>
              <a:rect l="l" t="t" r="r" b="b"/>
              <a:pathLst>
                <a:path w="360045" h="314325">
                  <a:moveTo>
                    <a:pt x="359664" y="0"/>
                  </a:moveTo>
                  <a:lnTo>
                    <a:pt x="0" y="0"/>
                  </a:lnTo>
                  <a:lnTo>
                    <a:pt x="0" y="313944"/>
                  </a:lnTo>
                  <a:lnTo>
                    <a:pt x="359664" y="313944"/>
                  </a:lnTo>
                  <a:lnTo>
                    <a:pt x="359664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7961376" y="2660903"/>
              <a:ext cx="43180" cy="314325"/>
            </a:xfrm>
            <a:custGeom>
              <a:avLst/>
              <a:gdLst/>
              <a:ahLst/>
              <a:cxnLst/>
              <a:rect l="l" t="t" r="r" b="b"/>
              <a:pathLst>
                <a:path w="43179" h="314325">
                  <a:moveTo>
                    <a:pt x="42672" y="0"/>
                  </a:moveTo>
                  <a:lnTo>
                    <a:pt x="0" y="0"/>
                  </a:lnTo>
                  <a:lnTo>
                    <a:pt x="0" y="313944"/>
                  </a:lnTo>
                  <a:lnTo>
                    <a:pt x="42672" y="313944"/>
                  </a:lnTo>
                  <a:lnTo>
                    <a:pt x="42672" y="0"/>
                  </a:lnTo>
                  <a:close/>
                </a:path>
              </a:pathLst>
            </a:custGeom>
            <a:solidFill>
              <a:srgbClr val="2121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3483864" y="3291839"/>
            <a:ext cx="4520565" cy="314325"/>
            <a:chOff x="3483864" y="3291839"/>
            <a:chExt cx="4520565" cy="314325"/>
          </a:xfrm>
        </p:grpSpPr>
        <p:sp>
          <p:nvSpPr>
            <p:cNvPr id="30" name="object 30"/>
            <p:cNvSpPr/>
            <p:nvPr/>
          </p:nvSpPr>
          <p:spPr>
            <a:xfrm>
              <a:off x="3483864" y="3291839"/>
              <a:ext cx="137160" cy="314325"/>
            </a:xfrm>
            <a:custGeom>
              <a:avLst/>
              <a:gdLst/>
              <a:ahLst/>
              <a:cxnLst/>
              <a:rect l="l" t="t" r="r" b="b"/>
              <a:pathLst>
                <a:path w="137160" h="314325">
                  <a:moveTo>
                    <a:pt x="137160" y="0"/>
                  </a:moveTo>
                  <a:lnTo>
                    <a:pt x="0" y="0"/>
                  </a:lnTo>
                  <a:lnTo>
                    <a:pt x="0" y="313943"/>
                  </a:lnTo>
                  <a:lnTo>
                    <a:pt x="137160" y="313943"/>
                  </a:lnTo>
                  <a:lnTo>
                    <a:pt x="137160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621024" y="3291839"/>
              <a:ext cx="548640" cy="314325"/>
            </a:xfrm>
            <a:custGeom>
              <a:avLst/>
              <a:gdLst/>
              <a:ahLst/>
              <a:cxnLst/>
              <a:rect l="l" t="t" r="r" b="b"/>
              <a:pathLst>
                <a:path w="548639" h="314325">
                  <a:moveTo>
                    <a:pt x="548639" y="0"/>
                  </a:moveTo>
                  <a:lnTo>
                    <a:pt x="0" y="0"/>
                  </a:lnTo>
                  <a:lnTo>
                    <a:pt x="0" y="313943"/>
                  </a:lnTo>
                  <a:lnTo>
                    <a:pt x="548639" y="313943"/>
                  </a:lnTo>
                  <a:lnTo>
                    <a:pt x="548639" y="0"/>
                  </a:lnTo>
                  <a:close/>
                </a:path>
              </a:pathLst>
            </a:custGeom>
            <a:solidFill>
              <a:srgbClr val="85A9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169664" y="3291839"/>
              <a:ext cx="1140460" cy="314325"/>
            </a:xfrm>
            <a:custGeom>
              <a:avLst/>
              <a:gdLst/>
              <a:ahLst/>
              <a:cxnLst/>
              <a:rect l="l" t="t" r="r" b="b"/>
              <a:pathLst>
                <a:path w="1140460" h="314325">
                  <a:moveTo>
                    <a:pt x="1139952" y="0"/>
                  </a:moveTo>
                  <a:lnTo>
                    <a:pt x="0" y="0"/>
                  </a:lnTo>
                  <a:lnTo>
                    <a:pt x="0" y="313943"/>
                  </a:lnTo>
                  <a:lnTo>
                    <a:pt x="1139952" y="313943"/>
                  </a:lnTo>
                  <a:lnTo>
                    <a:pt x="113995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309616" y="3291839"/>
              <a:ext cx="1143000" cy="314325"/>
            </a:xfrm>
            <a:custGeom>
              <a:avLst/>
              <a:gdLst/>
              <a:ahLst/>
              <a:cxnLst/>
              <a:rect l="l" t="t" r="r" b="b"/>
              <a:pathLst>
                <a:path w="1143000" h="314325">
                  <a:moveTo>
                    <a:pt x="1143000" y="0"/>
                  </a:moveTo>
                  <a:lnTo>
                    <a:pt x="0" y="0"/>
                  </a:lnTo>
                  <a:lnTo>
                    <a:pt x="0" y="313943"/>
                  </a:lnTo>
                  <a:lnTo>
                    <a:pt x="1143000" y="313943"/>
                  </a:lnTo>
                  <a:lnTo>
                    <a:pt x="1143000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6452616" y="3291839"/>
              <a:ext cx="1234440" cy="314325"/>
            </a:xfrm>
            <a:custGeom>
              <a:avLst/>
              <a:gdLst/>
              <a:ahLst/>
              <a:cxnLst/>
              <a:rect l="l" t="t" r="r" b="b"/>
              <a:pathLst>
                <a:path w="1234440" h="314325">
                  <a:moveTo>
                    <a:pt x="1234439" y="0"/>
                  </a:moveTo>
                  <a:lnTo>
                    <a:pt x="0" y="0"/>
                  </a:lnTo>
                  <a:lnTo>
                    <a:pt x="0" y="313943"/>
                  </a:lnTo>
                  <a:lnTo>
                    <a:pt x="1234439" y="313943"/>
                  </a:lnTo>
                  <a:lnTo>
                    <a:pt x="1234439" y="0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7687055" y="3291839"/>
              <a:ext cx="274320" cy="314325"/>
            </a:xfrm>
            <a:custGeom>
              <a:avLst/>
              <a:gdLst/>
              <a:ahLst/>
              <a:cxnLst/>
              <a:rect l="l" t="t" r="r" b="b"/>
              <a:pathLst>
                <a:path w="274320" h="314325">
                  <a:moveTo>
                    <a:pt x="274320" y="0"/>
                  </a:moveTo>
                  <a:lnTo>
                    <a:pt x="0" y="0"/>
                  </a:lnTo>
                  <a:lnTo>
                    <a:pt x="0" y="313943"/>
                  </a:lnTo>
                  <a:lnTo>
                    <a:pt x="274320" y="313943"/>
                  </a:lnTo>
                  <a:lnTo>
                    <a:pt x="274320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7961376" y="3291839"/>
              <a:ext cx="43180" cy="314325"/>
            </a:xfrm>
            <a:custGeom>
              <a:avLst/>
              <a:gdLst/>
              <a:ahLst/>
              <a:cxnLst/>
              <a:rect l="l" t="t" r="r" b="b"/>
              <a:pathLst>
                <a:path w="43179" h="314325">
                  <a:moveTo>
                    <a:pt x="42672" y="0"/>
                  </a:moveTo>
                  <a:lnTo>
                    <a:pt x="0" y="0"/>
                  </a:lnTo>
                  <a:lnTo>
                    <a:pt x="0" y="313943"/>
                  </a:lnTo>
                  <a:lnTo>
                    <a:pt x="42672" y="313943"/>
                  </a:lnTo>
                  <a:lnTo>
                    <a:pt x="42672" y="0"/>
                  </a:lnTo>
                  <a:close/>
                </a:path>
              </a:pathLst>
            </a:custGeom>
            <a:solidFill>
              <a:srgbClr val="2121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3583051" y="2100833"/>
            <a:ext cx="1670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34536" y="2731389"/>
            <a:ext cx="1670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46550" y="1469593"/>
            <a:ext cx="22542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22%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23690" y="2100833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17%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974338" y="2731389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780790" y="3362070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12%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060441" y="1469593"/>
            <a:ext cx="22542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877815" y="2100833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646167" y="2731389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26355" y="3362070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043040" y="1469593"/>
            <a:ext cx="22542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791580" y="2100833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24%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586729" y="2731389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27%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768721" y="3362070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048245" y="1469593"/>
            <a:ext cx="22542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19%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911085" y="2100833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840981" y="2731389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29%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956806" y="3362070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27%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695692" y="1469593"/>
            <a:ext cx="16700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86004" y="1469593"/>
            <a:ext cx="3418840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  <a:tabLst>
                <a:tab pos="3263900" algn="l"/>
              </a:tabLst>
            </a:pPr>
            <a:r>
              <a:rPr sz="1350" b="1" spc="-15" baseline="3086" dirty="0">
                <a:solidFill>
                  <a:srgbClr val="212122"/>
                </a:solidFill>
                <a:latin typeface="Calibri"/>
                <a:cs typeface="Calibri"/>
              </a:rPr>
              <a:t>Decriminalization </a:t>
            </a:r>
            <a:r>
              <a:rPr sz="1350" b="1" baseline="3086" dirty="0">
                <a:solidFill>
                  <a:srgbClr val="212122"/>
                </a:solidFill>
                <a:latin typeface="Calibri"/>
                <a:cs typeface="Calibri"/>
              </a:rPr>
              <a:t>will</a:t>
            </a:r>
            <a:r>
              <a:rPr sz="1350" b="1" spc="-7" baseline="3086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350" b="1" baseline="3086" dirty="0">
                <a:solidFill>
                  <a:srgbClr val="212122"/>
                </a:solidFill>
                <a:latin typeface="Calibri"/>
                <a:cs typeface="Calibri"/>
              </a:rPr>
              <a:t>reduce</a:t>
            </a:r>
            <a:r>
              <a:rPr sz="1350" b="1" spc="-30" baseline="3086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350" b="1" baseline="3086" dirty="0">
                <a:solidFill>
                  <a:srgbClr val="212122"/>
                </a:solidFill>
                <a:latin typeface="Calibri"/>
                <a:cs typeface="Calibri"/>
              </a:rPr>
              <a:t>the</a:t>
            </a:r>
            <a:r>
              <a:rPr sz="1350" b="1" spc="-37" baseline="3086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350" b="1" baseline="3086" dirty="0">
                <a:solidFill>
                  <a:srgbClr val="212122"/>
                </a:solidFill>
                <a:latin typeface="Calibri"/>
                <a:cs typeface="Calibri"/>
              </a:rPr>
              <a:t>stigma</a:t>
            </a:r>
            <a:r>
              <a:rPr sz="1350" b="1" spc="-15" baseline="3086" dirty="0">
                <a:solidFill>
                  <a:srgbClr val="212122"/>
                </a:solidFill>
                <a:latin typeface="Calibri"/>
                <a:cs typeface="Calibri"/>
              </a:rPr>
              <a:t> associated </a:t>
            </a:r>
            <a:r>
              <a:rPr sz="1350" b="1" baseline="3086" dirty="0">
                <a:solidFill>
                  <a:srgbClr val="212122"/>
                </a:solidFill>
                <a:latin typeface="Calibri"/>
                <a:cs typeface="Calibri"/>
              </a:rPr>
              <a:t>with</a:t>
            </a:r>
            <a:r>
              <a:rPr sz="1350" b="1" spc="-7" baseline="3086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350" b="1" baseline="3086" dirty="0">
                <a:solidFill>
                  <a:srgbClr val="212122"/>
                </a:solidFill>
                <a:latin typeface="Calibri"/>
                <a:cs typeface="Calibri"/>
              </a:rPr>
              <a:t>drug</a:t>
            </a:r>
            <a:r>
              <a:rPr sz="1350" b="1" spc="-30" baseline="3086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350" b="1" spc="-37" baseline="3086" dirty="0">
                <a:solidFill>
                  <a:srgbClr val="212122"/>
                </a:solidFill>
                <a:latin typeface="Calibri"/>
                <a:cs typeface="Calibri"/>
              </a:rPr>
              <a:t>use</a:t>
            </a:r>
            <a:r>
              <a:rPr sz="1350" b="1" baseline="3086" dirty="0">
                <a:solidFill>
                  <a:srgbClr val="212122"/>
                </a:solidFill>
                <a:latin typeface="Calibri"/>
                <a:cs typeface="Calibri"/>
              </a:rPr>
              <a:t>	</a:t>
            </a: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695692" y="2100833"/>
            <a:ext cx="1670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700264" y="2731389"/>
            <a:ext cx="1670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741411" y="3362070"/>
            <a:ext cx="16700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88924" y="3286125"/>
            <a:ext cx="3272154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Decriminalization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 has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positively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influenced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my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views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people</a:t>
            </a:r>
            <a:r>
              <a:rPr sz="900" b="1" spc="29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1350" b="1" spc="-37" baseline="-37037" dirty="0">
                <a:solidFill>
                  <a:srgbClr val="FFFFFF"/>
                </a:solidFill>
                <a:latin typeface="Calibri"/>
                <a:cs typeface="Calibri"/>
              </a:rPr>
              <a:t>3%</a:t>
            </a:r>
            <a:endParaRPr sz="1350" baseline="-37037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42315" y="2024633"/>
            <a:ext cx="2751455" cy="3041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110"/>
              </a:spcBef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Decriminalization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will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decrease</a:t>
            </a:r>
            <a:r>
              <a:rPr sz="900" b="1" spc="-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drug-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related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crimes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in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my</a:t>
            </a:r>
            <a:endParaRPr sz="9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20"/>
              </a:spcBef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community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69086" y="2724734"/>
            <a:ext cx="2548255" cy="1651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Decriminalization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will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reduce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rates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of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drug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overdoses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707004" y="3425697"/>
            <a:ext cx="71501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who</a:t>
            </a:r>
            <a:r>
              <a:rPr sz="900" b="1" spc="-1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use</a:t>
            </a:r>
            <a:r>
              <a:rPr sz="900" b="1" spc="-3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drugs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054351" y="3861815"/>
            <a:ext cx="64135" cy="60960"/>
          </a:xfrm>
          <a:custGeom>
            <a:avLst/>
            <a:gdLst/>
            <a:ahLst/>
            <a:cxnLst/>
            <a:rect l="l" t="t" r="r" b="b"/>
            <a:pathLst>
              <a:path w="64135" h="60960">
                <a:moveTo>
                  <a:pt x="64007" y="0"/>
                </a:moveTo>
                <a:lnTo>
                  <a:pt x="0" y="0"/>
                </a:lnTo>
                <a:lnTo>
                  <a:pt x="0" y="60959"/>
                </a:lnTo>
                <a:lnTo>
                  <a:pt x="64007" y="60959"/>
                </a:lnTo>
                <a:lnTo>
                  <a:pt x="64007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883407" y="3861815"/>
            <a:ext cx="64135" cy="60960"/>
          </a:xfrm>
          <a:custGeom>
            <a:avLst/>
            <a:gdLst/>
            <a:ahLst/>
            <a:cxnLst/>
            <a:rect l="l" t="t" r="r" b="b"/>
            <a:pathLst>
              <a:path w="64135" h="60960">
                <a:moveTo>
                  <a:pt x="64007" y="0"/>
                </a:moveTo>
                <a:lnTo>
                  <a:pt x="0" y="0"/>
                </a:lnTo>
                <a:lnTo>
                  <a:pt x="0" y="60959"/>
                </a:lnTo>
                <a:lnTo>
                  <a:pt x="64007" y="60959"/>
                </a:lnTo>
                <a:lnTo>
                  <a:pt x="64007" y="0"/>
                </a:lnTo>
                <a:close/>
              </a:path>
            </a:pathLst>
          </a:custGeom>
          <a:solidFill>
            <a:srgbClr val="85A9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828288" y="3861815"/>
            <a:ext cx="64135" cy="60960"/>
          </a:xfrm>
          <a:custGeom>
            <a:avLst/>
            <a:gdLst/>
            <a:ahLst/>
            <a:cxnLst/>
            <a:rect l="l" t="t" r="r" b="b"/>
            <a:pathLst>
              <a:path w="64135" h="60960">
                <a:moveTo>
                  <a:pt x="64008" y="0"/>
                </a:moveTo>
                <a:lnTo>
                  <a:pt x="0" y="0"/>
                </a:lnTo>
                <a:lnTo>
                  <a:pt x="0" y="60959"/>
                </a:lnTo>
                <a:lnTo>
                  <a:pt x="64008" y="60959"/>
                </a:lnTo>
                <a:lnTo>
                  <a:pt x="6400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331208" y="386181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60960" y="0"/>
                </a:moveTo>
                <a:lnTo>
                  <a:pt x="0" y="0"/>
                </a:lnTo>
                <a:lnTo>
                  <a:pt x="0" y="60959"/>
                </a:lnTo>
                <a:lnTo>
                  <a:pt x="60960" y="60959"/>
                </a:lnTo>
                <a:lnTo>
                  <a:pt x="6096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410200" y="386181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60960" y="0"/>
                </a:moveTo>
                <a:lnTo>
                  <a:pt x="0" y="0"/>
                </a:lnTo>
                <a:lnTo>
                  <a:pt x="0" y="60959"/>
                </a:lnTo>
                <a:lnTo>
                  <a:pt x="60960" y="60959"/>
                </a:lnTo>
                <a:lnTo>
                  <a:pt x="6096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373367" y="3861815"/>
            <a:ext cx="60960" cy="60960"/>
          </a:xfrm>
          <a:custGeom>
            <a:avLst/>
            <a:gdLst/>
            <a:ahLst/>
            <a:cxnLst/>
            <a:rect l="l" t="t" r="r" b="b"/>
            <a:pathLst>
              <a:path w="60960" h="60960">
                <a:moveTo>
                  <a:pt x="60960" y="0"/>
                </a:moveTo>
                <a:lnTo>
                  <a:pt x="0" y="0"/>
                </a:lnTo>
                <a:lnTo>
                  <a:pt x="0" y="60959"/>
                </a:lnTo>
                <a:lnTo>
                  <a:pt x="60960" y="60959"/>
                </a:lnTo>
                <a:lnTo>
                  <a:pt x="60960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922007" y="3861815"/>
            <a:ext cx="64135" cy="60960"/>
          </a:xfrm>
          <a:custGeom>
            <a:avLst/>
            <a:gdLst/>
            <a:ahLst/>
            <a:cxnLst/>
            <a:rect l="l" t="t" r="r" b="b"/>
            <a:pathLst>
              <a:path w="64134" h="60960">
                <a:moveTo>
                  <a:pt x="64007" y="0"/>
                </a:moveTo>
                <a:lnTo>
                  <a:pt x="0" y="0"/>
                </a:lnTo>
                <a:lnTo>
                  <a:pt x="0" y="60959"/>
                </a:lnTo>
                <a:lnTo>
                  <a:pt x="64007" y="60959"/>
                </a:lnTo>
                <a:lnTo>
                  <a:pt x="64007" y="0"/>
                </a:lnTo>
                <a:close/>
              </a:path>
            </a:pathLst>
          </a:custGeom>
          <a:solidFill>
            <a:srgbClr val="2121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8152256" y="905078"/>
            <a:ext cx="300355" cy="1797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00" b="1" spc="-10" dirty="0">
                <a:solidFill>
                  <a:srgbClr val="212122"/>
                </a:solidFill>
                <a:latin typeface="Calibri"/>
                <a:cs typeface="Calibri"/>
              </a:rPr>
              <a:t>Total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8146160" y="1027556"/>
            <a:ext cx="336550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-10" dirty="0">
                <a:solidFill>
                  <a:srgbClr val="212122"/>
                </a:solidFill>
                <a:latin typeface="Calibri"/>
                <a:cs typeface="Calibri"/>
              </a:rPr>
              <a:t>Agree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73" name="object 7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1688" y="1408175"/>
            <a:ext cx="274319" cy="274320"/>
          </a:xfrm>
          <a:prstGeom prst="rect">
            <a:avLst/>
          </a:prstGeom>
        </p:spPr>
      </p:pic>
      <p:sp>
        <p:nvSpPr>
          <p:cNvPr id="74" name="object 74"/>
          <p:cNvSpPr txBox="1"/>
          <p:nvPr/>
        </p:nvSpPr>
        <p:spPr>
          <a:xfrm>
            <a:off x="8198357" y="1454658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28%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75" name="object 7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1688" y="2673095"/>
            <a:ext cx="274319" cy="274319"/>
          </a:xfrm>
          <a:prstGeom prst="rect">
            <a:avLst/>
          </a:prstGeom>
        </p:spPr>
      </p:pic>
      <p:sp>
        <p:nvSpPr>
          <p:cNvPr id="76" name="object 76"/>
          <p:cNvSpPr txBox="1"/>
          <p:nvPr/>
        </p:nvSpPr>
        <p:spPr>
          <a:xfrm>
            <a:off x="8198357" y="2721355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21%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77" name="object 7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71688" y="3307079"/>
            <a:ext cx="274319" cy="274319"/>
          </a:xfrm>
          <a:prstGeom prst="rect">
            <a:avLst/>
          </a:prstGeom>
        </p:spPr>
      </p:pic>
      <p:sp>
        <p:nvSpPr>
          <p:cNvPr id="78" name="object 78"/>
          <p:cNvSpPr txBox="1"/>
          <p:nvPr/>
        </p:nvSpPr>
        <p:spPr>
          <a:xfrm>
            <a:off x="8198357" y="3354704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16%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8589644" y="908430"/>
            <a:ext cx="485775" cy="30099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indent="78740">
              <a:lnSpc>
                <a:spcPts val="960"/>
              </a:lnSpc>
              <a:spcBef>
                <a:spcPts val="340"/>
              </a:spcBef>
            </a:pPr>
            <a:r>
              <a:rPr sz="1000" b="1" spc="-10" dirty="0">
                <a:solidFill>
                  <a:srgbClr val="212122"/>
                </a:solidFill>
                <a:latin typeface="Calibri"/>
                <a:cs typeface="Calibri"/>
              </a:rPr>
              <a:t>Total Disagree</a:t>
            </a:r>
            <a:endParaRPr sz="1000">
              <a:latin typeface="Calibri"/>
              <a:cs typeface="Calibri"/>
            </a:endParaRPr>
          </a:p>
        </p:txBody>
      </p:sp>
      <p:pic>
        <p:nvPicPr>
          <p:cNvPr id="80" name="object 8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689847" y="1411223"/>
            <a:ext cx="274320" cy="274320"/>
          </a:xfrm>
          <a:prstGeom prst="rect">
            <a:avLst/>
          </a:prstGeom>
        </p:spPr>
      </p:pic>
      <p:sp>
        <p:nvSpPr>
          <p:cNvPr id="81" name="object 81"/>
          <p:cNvSpPr txBox="1"/>
          <p:nvPr/>
        </p:nvSpPr>
        <p:spPr>
          <a:xfrm>
            <a:off x="8716518" y="1457324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45%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82" name="object 8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89847" y="2676144"/>
            <a:ext cx="274320" cy="274319"/>
          </a:xfrm>
          <a:prstGeom prst="rect">
            <a:avLst/>
          </a:prstGeom>
        </p:spPr>
      </p:pic>
      <p:sp>
        <p:nvSpPr>
          <p:cNvPr id="83" name="object 83"/>
          <p:cNvSpPr txBox="1"/>
          <p:nvPr/>
        </p:nvSpPr>
        <p:spPr>
          <a:xfrm>
            <a:off x="8716518" y="2724150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55%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84" name="object 8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689847" y="3310127"/>
            <a:ext cx="274320" cy="274319"/>
          </a:xfrm>
          <a:prstGeom prst="rect">
            <a:avLst/>
          </a:prstGeom>
        </p:spPr>
      </p:pic>
      <p:sp>
        <p:nvSpPr>
          <p:cNvPr id="85" name="object 85"/>
          <p:cNvSpPr txBox="1"/>
          <p:nvPr/>
        </p:nvSpPr>
        <p:spPr>
          <a:xfrm>
            <a:off x="8716518" y="3357498"/>
            <a:ext cx="225425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52%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86" name="object 8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171688" y="2039111"/>
            <a:ext cx="274319" cy="274319"/>
          </a:xfrm>
          <a:prstGeom prst="rect">
            <a:avLst/>
          </a:prstGeom>
        </p:spPr>
      </p:pic>
      <p:sp>
        <p:nvSpPr>
          <p:cNvPr id="87" name="object 87"/>
          <p:cNvSpPr txBox="1"/>
          <p:nvPr/>
        </p:nvSpPr>
        <p:spPr>
          <a:xfrm>
            <a:off x="8198357" y="2088007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25%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88" name="object 8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689847" y="2042159"/>
            <a:ext cx="274320" cy="274319"/>
          </a:xfrm>
          <a:prstGeom prst="rect">
            <a:avLst/>
          </a:prstGeom>
        </p:spPr>
      </p:pic>
      <p:sp>
        <p:nvSpPr>
          <p:cNvPr id="89" name="object 89"/>
          <p:cNvSpPr txBox="1"/>
          <p:nvPr/>
        </p:nvSpPr>
        <p:spPr>
          <a:xfrm>
            <a:off x="8716518" y="2090673"/>
            <a:ext cx="226060" cy="1644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b="1" spc="-25" dirty="0">
                <a:solidFill>
                  <a:srgbClr val="FFFFFF"/>
                </a:solidFill>
                <a:latin typeface="Calibri"/>
                <a:cs typeface="Calibri"/>
              </a:rPr>
              <a:t>50%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033142" y="3828694"/>
            <a:ext cx="71501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Strongly</a:t>
            </a:r>
            <a:r>
              <a:rPr sz="900" b="1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agree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876550" y="3828694"/>
            <a:ext cx="827405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Somewhat</a:t>
            </a:r>
            <a:r>
              <a:rPr sz="900" b="1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agree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834765" y="3828694"/>
            <a:ext cx="38608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Neutral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351146" y="3828694"/>
            <a:ext cx="96139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Somewhat</a:t>
            </a:r>
            <a:r>
              <a:rPr sz="900" b="1" spc="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disagree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444490" y="3828694"/>
            <a:ext cx="845819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Strongly</a:t>
            </a:r>
            <a:r>
              <a:rPr sz="900" b="1" spc="-4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disagree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6422897" y="3828694"/>
            <a:ext cx="43434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Not</a:t>
            </a:r>
            <a:r>
              <a:rPr sz="900" b="1" spc="-2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20" dirty="0">
                <a:solidFill>
                  <a:srgbClr val="212122"/>
                </a:solidFill>
                <a:latin typeface="Calibri"/>
                <a:cs typeface="Calibri"/>
              </a:rPr>
              <a:t>sure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987285" y="3828694"/>
            <a:ext cx="101346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Prefer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dirty="0">
                <a:solidFill>
                  <a:srgbClr val="212122"/>
                </a:solidFill>
                <a:latin typeface="Calibri"/>
                <a:cs typeface="Calibri"/>
              </a:rPr>
              <a:t>not to</a:t>
            </a:r>
            <a:r>
              <a:rPr sz="900" b="1" spc="-35" dirty="0">
                <a:solidFill>
                  <a:srgbClr val="212122"/>
                </a:solidFill>
                <a:latin typeface="Calibri"/>
                <a:cs typeface="Calibri"/>
              </a:rPr>
              <a:t> </a:t>
            </a:r>
            <a:r>
              <a:rPr sz="900" b="1" spc="-10" dirty="0">
                <a:solidFill>
                  <a:srgbClr val="212122"/>
                </a:solidFill>
                <a:latin typeface="Calibri"/>
                <a:cs typeface="Calibri"/>
              </a:rPr>
              <a:t>answer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60323" y="4173423"/>
            <a:ext cx="191770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Q2.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905052" y="4173423"/>
            <a:ext cx="7351395" cy="635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05"/>
              </a:lnSpc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Under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decriminalization,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adults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are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allowed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possess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up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cumulative</a:t>
            </a:r>
            <a:r>
              <a:rPr sz="900" i="1" spc="-6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total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2.5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grams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opioids,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cocaine/crack-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cocaine,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methamphetamine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MDMA</a:t>
            </a:r>
            <a:endParaRPr sz="900">
              <a:latin typeface="Calibri"/>
              <a:cs typeface="Calibri"/>
            </a:endParaRPr>
          </a:p>
          <a:p>
            <a:pPr marL="12700" marR="144780">
              <a:lnSpc>
                <a:spcPct val="90400"/>
              </a:lnSpc>
              <a:spcBef>
                <a:spcPts val="40"/>
              </a:spcBef>
            </a:pP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for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personal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possession.</a:t>
            </a:r>
            <a:r>
              <a:rPr sz="900" i="1" spc="-8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Amounts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carried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above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2.5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grams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will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still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criminalized.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BC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government’s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stated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goals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 decriminalization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are</a:t>
            </a:r>
            <a:r>
              <a:rPr sz="900" i="1" spc="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reduce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harms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associated</a:t>
            </a:r>
            <a:r>
              <a:rPr sz="900" i="1" spc="-8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with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substance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use,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including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stigma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criminalization,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as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well as</a:t>
            </a:r>
            <a:r>
              <a:rPr sz="900" i="1" spc="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support</a:t>
            </a:r>
            <a:r>
              <a:rPr sz="900" i="1" spc="-6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people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who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use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to</a:t>
            </a:r>
            <a:r>
              <a:rPr sz="900" i="1" spc="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access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health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and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social</a:t>
            </a:r>
            <a:r>
              <a:rPr sz="900" i="1" spc="-3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services,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ultimately</a:t>
            </a:r>
            <a:r>
              <a:rPr sz="900" i="1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redirecting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them</a:t>
            </a:r>
            <a:r>
              <a:rPr sz="900" i="1" spc="-4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away from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criminal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justice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system.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Please</a:t>
            </a:r>
            <a:r>
              <a:rPr sz="900" i="1" spc="-3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indicate</a:t>
            </a:r>
            <a:r>
              <a:rPr sz="900" i="1" spc="-7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your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level of</a:t>
            </a:r>
            <a:r>
              <a:rPr sz="900" i="1" spc="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agreement</a:t>
            </a:r>
            <a:r>
              <a:rPr sz="900" i="1" spc="-5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or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disagreement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with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</a:t>
            </a:r>
            <a:r>
              <a:rPr sz="900" i="1" spc="-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following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statements</a:t>
            </a:r>
            <a:r>
              <a:rPr sz="900" i="1" spc="50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regarding</a:t>
            </a:r>
            <a:r>
              <a:rPr sz="900" i="1" spc="-7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the potential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impact</a:t>
            </a:r>
            <a:r>
              <a:rPr sz="900" i="1" spc="-5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10" dirty="0">
                <a:solidFill>
                  <a:srgbClr val="444646"/>
                </a:solidFill>
                <a:latin typeface="Calibri"/>
                <a:cs typeface="Calibri"/>
              </a:rPr>
              <a:t>decriminalization</a:t>
            </a:r>
            <a:r>
              <a:rPr sz="900" i="1" spc="-4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of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illegal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drugs</a:t>
            </a:r>
            <a:r>
              <a:rPr sz="900" i="1" spc="-20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dirty="0">
                <a:solidFill>
                  <a:srgbClr val="444646"/>
                </a:solidFill>
                <a:latin typeface="Calibri"/>
                <a:cs typeface="Calibri"/>
              </a:rPr>
              <a:t>in</a:t>
            </a:r>
            <a:r>
              <a:rPr sz="900" i="1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i="1" spc="-25" dirty="0">
                <a:solidFill>
                  <a:srgbClr val="444646"/>
                </a:solidFill>
                <a:latin typeface="Calibri"/>
                <a:cs typeface="Calibri"/>
              </a:rPr>
              <a:t>BC.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9" name="object 9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855"/>
              </a:lnSpc>
            </a:pPr>
            <a:fld id="{81D60167-4931-47E6-BA6A-407CBD079E47}" type="slidenum">
              <a:rPr spc="-50" dirty="0"/>
              <a:t>9</a:t>
            </a:fld>
            <a:endParaRPr spc="-50" dirty="0"/>
          </a:p>
        </p:txBody>
      </p:sp>
      <p:sp>
        <p:nvSpPr>
          <p:cNvPr id="100" name="object 100"/>
          <p:cNvSpPr txBox="1"/>
          <p:nvPr/>
        </p:nvSpPr>
        <p:spPr>
          <a:xfrm>
            <a:off x="560323" y="4813579"/>
            <a:ext cx="1501775" cy="141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965"/>
              </a:lnSpc>
            </a:pP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Base:</a:t>
            </a:r>
            <a:r>
              <a:rPr sz="900" spc="-2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All</a:t>
            </a:r>
            <a:r>
              <a:rPr sz="900" spc="1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444646"/>
                </a:solidFill>
                <a:latin typeface="Calibri"/>
                <a:cs typeface="Calibri"/>
              </a:rPr>
              <a:t>respondents</a:t>
            </a:r>
            <a:r>
              <a:rPr sz="900" spc="-65" dirty="0">
                <a:solidFill>
                  <a:srgbClr val="444646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444646"/>
                </a:solidFill>
                <a:latin typeface="Calibri"/>
                <a:cs typeface="Calibri"/>
              </a:rPr>
              <a:t>(n=1,202)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212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4137</Words>
  <Application>Microsoft Macintosh PowerPoint</Application>
  <PresentationFormat>Custom</PresentationFormat>
  <Paragraphs>846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Arial MT</vt:lpstr>
      <vt:lpstr>Calibri</vt:lpstr>
      <vt:lpstr>Times New Roman</vt:lpstr>
      <vt:lpstr>Office Theme</vt:lpstr>
      <vt:lpstr>SURVEY ON</vt:lpstr>
      <vt:lpstr>Methodology</vt:lpstr>
      <vt:lpstr>Consent Text at Introduction</vt:lpstr>
      <vt:lpstr>DETAILED</vt:lpstr>
      <vt:lpstr>True/False Statements About Decriminalization</vt:lpstr>
      <vt:lpstr>True/False Statements About Decriminalization by Demos</vt:lpstr>
      <vt:lpstr>Agree/Disagree Statements About Impact of Decriminalization (slide 1 of 3)</vt:lpstr>
      <vt:lpstr>Agree/Disagree Statements About Impact of Decriminalization (slide 2 of 3)</vt:lpstr>
      <vt:lpstr>Agree/Disagree Statements About Impact of Decriminalization (slide 3 of 3)</vt:lpstr>
      <vt:lpstr>Agree/Disagree Statements About Impact of Decriminalization by Demos (slide 1 of 3)</vt:lpstr>
      <vt:lpstr>Agree/Disagree Statements About Impact of Decriminalization by Demos (slide 2 of 3)</vt:lpstr>
      <vt:lpstr>Agree/Disagree Statements About Impact of Decriminalization by Demos (slide 3 of 3)</vt:lpstr>
      <vt:lpstr>Main Benefits of Decriminalization (coded open-ended responses)</vt:lpstr>
      <vt:lpstr>Main Concerns of Decriminalization (coded open-ended responses)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jordan mende-gibson</cp:lastModifiedBy>
  <cp:revision>1</cp:revision>
  <dcterms:created xsi:type="dcterms:W3CDTF">2025-03-28T12:02:54Z</dcterms:created>
  <dcterms:modified xsi:type="dcterms:W3CDTF">2025-03-28T12:04:30Z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2024-12-03T00:00:00Z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2025-03-28T00:00:00Z</vt:filetime>
  </property>
  <property fmtid="{D5CDD505-2E9C-101B-9397-08002B2CF9AE}" pid="5" name="Producer">
    <vt:lpwstr>www.ilovepdf.com</vt:lpwstr>
  </property>
</Properties>
</file>