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5149850"/>
  <p:notesSz cx="9144000" cy="514985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58"/>
  </p:normalViewPr>
  <p:slideViewPr>
    <p:cSldViewPr>
      <p:cViewPr varScale="1">
        <p:scale>
          <a:sx n="160" d="100"/>
          <a:sy n="160" d="100"/>
        </p:scale>
        <p:origin x="784" y="16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522716" y="4651705"/>
            <a:ext cx="325411" cy="295173"/>
          </a:xfrm>
          <a:prstGeom prst="rect">
            <a:avLst/>
          </a:prstGeom>
        </p:spPr>
      </p:pic>
      <p:sp>
        <p:nvSpPr>
          <p:cNvPr id="17" name="bg object 17"/>
          <p:cNvSpPr/>
          <p:nvPr/>
        </p:nvSpPr>
        <p:spPr>
          <a:xfrm>
            <a:off x="2440558" y="0"/>
            <a:ext cx="6543040" cy="5143500"/>
          </a:xfrm>
          <a:custGeom>
            <a:avLst/>
            <a:gdLst/>
            <a:ahLst/>
            <a:cxnLst/>
            <a:rect l="l" t="t" r="r" b="b"/>
            <a:pathLst>
              <a:path w="6543040" h="5143500">
                <a:moveTo>
                  <a:pt x="6543040" y="0"/>
                </a:moveTo>
                <a:lnTo>
                  <a:pt x="5241417" y="0"/>
                </a:lnTo>
                <a:lnTo>
                  <a:pt x="0" y="5143500"/>
                </a:lnTo>
                <a:lnTo>
                  <a:pt x="1301623" y="5143500"/>
                </a:lnTo>
                <a:lnTo>
                  <a:pt x="6543040" y="0"/>
                </a:lnTo>
                <a:close/>
              </a:path>
            </a:pathLst>
          </a:custGeom>
          <a:solidFill>
            <a:srgbClr val="009D9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4217288" y="308863"/>
            <a:ext cx="4926965" cy="4834890"/>
          </a:xfrm>
          <a:custGeom>
            <a:avLst/>
            <a:gdLst/>
            <a:ahLst/>
            <a:cxnLst/>
            <a:rect l="l" t="t" r="r" b="b"/>
            <a:pathLst>
              <a:path w="4926965" h="4834890">
                <a:moveTo>
                  <a:pt x="4926711" y="0"/>
                </a:moveTo>
                <a:lnTo>
                  <a:pt x="0" y="4834636"/>
                </a:lnTo>
                <a:lnTo>
                  <a:pt x="1301623" y="4834636"/>
                </a:lnTo>
                <a:lnTo>
                  <a:pt x="4926711" y="1277239"/>
                </a:lnTo>
                <a:lnTo>
                  <a:pt x="4926711" y="0"/>
                </a:lnTo>
                <a:close/>
              </a:path>
            </a:pathLst>
          </a:custGeom>
          <a:solidFill>
            <a:srgbClr val="2E469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03961" y="1283030"/>
            <a:ext cx="3330575" cy="71373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1" i="0">
                <a:solidFill>
                  <a:srgbClr val="212122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2883916"/>
            <a:ext cx="6400800" cy="12874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1">
                <a:solidFill>
                  <a:srgbClr val="212122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3/28/25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rgbClr val="878A8D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855"/>
              </a:lnSpc>
            </a:pPr>
            <a:fld id="{81D60167-4931-47E6-BA6A-407CBD079E47}" type="slidenum">
              <a:rPr spc="-50" dirty="0"/>
              <a:t>‹#›</a:t>
            </a:fld>
            <a:endParaRPr spc="-50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800" b="1" i="0">
                <a:solidFill>
                  <a:srgbClr val="212122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400" b="0" i="1">
                <a:solidFill>
                  <a:srgbClr val="212122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3/28/25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rgbClr val="878A8D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855"/>
              </a:lnSpc>
            </a:pPr>
            <a:fld id="{81D60167-4931-47E6-BA6A-407CBD079E47}" type="slidenum">
              <a:rPr spc="-50" dirty="0"/>
              <a:t>‹#›</a:t>
            </a:fld>
            <a:endParaRPr spc="-50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800" b="1" i="0">
                <a:solidFill>
                  <a:srgbClr val="212122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184465"/>
            <a:ext cx="3977640" cy="33989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184465"/>
            <a:ext cx="3977640" cy="33989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3/28/25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rgbClr val="878A8D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855"/>
              </a:lnSpc>
            </a:pPr>
            <a:fld id="{81D60167-4931-47E6-BA6A-407CBD079E47}" type="slidenum">
              <a:rPr spc="-50" dirty="0"/>
              <a:t>‹#›</a:t>
            </a:fld>
            <a:endParaRPr spc="-50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522716" y="4651705"/>
            <a:ext cx="325411" cy="295173"/>
          </a:xfrm>
          <a:prstGeom prst="rect">
            <a:avLst/>
          </a:prstGeom>
        </p:spPr>
      </p:pic>
      <p:sp>
        <p:nvSpPr>
          <p:cNvPr id="17" name="bg object 17"/>
          <p:cNvSpPr/>
          <p:nvPr/>
        </p:nvSpPr>
        <p:spPr>
          <a:xfrm>
            <a:off x="2440558" y="0"/>
            <a:ext cx="6543040" cy="5143500"/>
          </a:xfrm>
          <a:custGeom>
            <a:avLst/>
            <a:gdLst/>
            <a:ahLst/>
            <a:cxnLst/>
            <a:rect l="l" t="t" r="r" b="b"/>
            <a:pathLst>
              <a:path w="6543040" h="5143500">
                <a:moveTo>
                  <a:pt x="6543040" y="0"/>
                </a:moveTo>
                <a:lnTo>
                  <a:pt x="5241417" y="0"/>
                </a:lnTo>
                <a:lnTo>
                  <a:pt x="0" y="5143500"/>
                </a:lnTo>
                <a:lnTo>
                  <a:pt x="1301623" y="5143500"/>
                </a:lnTo>
                <a:lnTo>
                  <a:pt x="6543040" y="0"/>
                </a:lnTo>
                <a:close/>
              </a:path>
            </a:pathLst>
          </a:custGeom>
          <a:solidFill>
            <a:srgbClr val="009D9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4217288" y="308863"/>
            <a:ext cx="4926965" cy="4834890"/>
          </a:xfrm>
          <a:custGeom>
            <a:avLst/>
            <a:gdLst/>
            <a:ahLst/>
            <a:cxnLst/>
            <a:rect l="l" t="t" r="r" b="b"/>
            <a:pathLst>
              <a:path w="4926965" h="4834890">
                <a:moveTo>
                  <a:pt x="4926711" y="0"/>
                </a:moveTo>
                <a:lnTo>
                  <a:pt x="0" y="4834636"/>
                </a:lnTo>
                <a:lnTo>
                  <a:pt x="1301623" y="4834636"/>
                </a:lnTo>
                <a:lnTo>
                  <a:pt x="4926711" y="1277239"/>
                </a:lnTo>
                <a:lnTo>
                  <a:pt x="4926711" y="0"/>
                </a:lnTo>
                <a:close/>
              </a:path>
            </a:pathLst>
          </a:custGeom>
          <a:solidFill>
            <a:srgbClr val="2E469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800" b="1" i="0">
                <a:solidFill>
                  <a:srgbClr val="212122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3/28/25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rgbClr val="878A8D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855"/>
              </a:lnSpc>
            </a:pPr>
            <a:fld id="{81D60167-4931-47E6-BA6A-407CBD079E47}" type="slidenum">
              <a:rPr spc="-50" dirty="0"/>
              <a:t>‹#›</a:t>
            </a:fld>
            <a:endParaRPr spc="-50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3/28/25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rgbClr val="878A8D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855"/>
              </a:lnSpc>
            </a:pPr>
            <a:fld id="{81D60167-4931-47E6-BA6A-407CBD079E47}" type="slidenum">
              <a:rPr spc="-50" dirty="0"/>
              <a:t>‹#›</a:t>
            </a:fld>
            <a:endParaRPr spc="-50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8560972" y="4624781"/>
            <a:ext cx="339187" cy="325170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44551" y="174752"/>
            <a:ext cx="8131175" cy="2997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1" i="0">
                <a:solidFill>
                  <a:srgbClr val="212122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76173" y="934338"/>
            <a:ext cx="7931150" cy="32264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1">
                <a:solidFill>
                  <a:srgbClr val="212122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4789360"/>
            <a:ext cx="2926080" cy="25749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4789360"/>
            <a:ext cx="2103120" cy="25749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3/28/25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201777" y="4815179"/>
            <a:ext cx="193040" cy="1263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800" b="0" i="0">
                <a:solidFill>
                  <a:srgbClr val="878A8D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855"/>
              </a:lnSpc>
            </a:pPr>
            <a:fld id="{81D60167-4931-47E6-BA6A-407CBD079E47}" type="slidenum">
              <a:rPr spc="-50" dirty="0"/>
              <a:t>‹#›</a:t>
            </a:fld>
            <a:endParaRPr spc="-5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OCRINTProject@camh.ca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9144000" cy="5145405"/>
            <a:chOff x="0" y="0"/>
            <a:chExt cx="9144000" cy="5145405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9144000" cy="5145024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2440558" y="0"/>
              <a:ext cx="6543040" cy="5143500"/>
            </a:xfrm>
            <a:custGeom>
              <a:avLst/>
              <a:gdLst/>
              <a:ahLst/>
              <a:cxnLst/>
              <a:rect l="l" t="t" r="r" b="b"/>
              <a:pathLst>
                <a:path w="6543040" h="5143500">
                  <a:moveTo>
                    <a:pt x="6543040" y="0"/>
                  </a:moveTo>
                  <a:lnTo>
                    <a:pt x="5241417" y="0"/>
                  </a:lnTo>
                  <a:lnTo>
                    <a:pt x="0" y="5143500"/>
                  </a:lnTo>
                  <a:lnTo>
                    <a:pt x="1301623" y="5143500"/>
                  </a:lnTo>
                  <a:lnTo>
                    <a:pt x="6543040" y="0"/>
                  </a:lnTo>
                  <a:close/>
                </a:path>
              </a:pathLst>
            </a:custGeom>
            <a:solidFill>
              <a:srgbClr val="009D9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4217289" y="308863"/>
              <a:ext cx="4926965" cy="4834890"/>
            </a:xfrm>
            <a:custGeom>
              <a:avLst/>
              <a:gdLst/>
              <a:ahLst/>
              <a:cxnLst/>
              <a:rect l="l" t="t" r="r" b="b"/>
              <a:pathLst>
                <a:path w="4926965" h="4834890">
                  <a:moveTo>
                    <a:pt x="4926711" y="0"/>
                  </a:moveTo>
                  <a:lnTo>
                    <a:pt x="0" y="4834636"/>
                  </a:lnTo>
                  <a:lnTo>
                    <a:pt x="1301623" y="4834636"/>
                  </a:lnTo>
                  <a:lnTo>
                    <a:pt x="4926711" y="1277239"/>
                  </a:lnTo>
                  <a:lnTo>
                    <a:pt x="4926711" y="0"/>
                  </a:lnTo>
                  <a:close/>
                </a:path>
              </a:pathLst>
            </a:custGeom>
            <a:solidFill>
              <a:srgbClr val="2E469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630032" y="4039552"/>
              <a:ext cx="681385" cy="620776"/>
            </a:xfrm>
            <a:prstGeom prst="rect">
              <a:avLst/>
            </a:prstGeom>
          </p:spPr>
        </p:pic>
        <p:sp>
          <p:nvSpPr>
            <p:cNvPr id="7" name="object 7"/>
            <p:cNvSpPr/>
            <p:nvPr/>
          </p:nvSpPr>
          <p:spPr>
            <a:xfrm>
              <a:off x="438912" y="2956559"/>
              <a:ext cx="498475" cy="0"/>
            </a:xfrm>
            <a:custGeom>
              <a:avLst/>
              <a:gdLst/>
              <a:ahLst/>
              <a:cxnLst/>
              <a:rect l="l" t="t" r="r" b="b"/>
              <a:pathLst>
                <a:path w="498475">
                  <a:moveTo>
                    <a:pt x="0" y="0"/>
                  </a:moveTo>
                  <a:lnTo>
                    <a:pt x="497966" y="0"/>
                  </a:lnTo>
                </a:path>
              </a:pathLst>
            </a:custGeom>
            <a:ln w="6096">
              <a:solidFill>
                <a:srgbClr val="5858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402437" y="305257"/>
            <a:ext cx="288925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0" spc="-140" dirty="0">
                <a:solidFill>
                  <a:srgbClr val="585858"/>
                </a:solidFill>
                <a:latin typeface="Arial Black"/>
                <a:cs typeface="Arial Black"/>
              </a:rPr>
              <a:t>SURVEY</a:t>
            </a:r>
            <a:r>
              <a:rPr sz="3600" b="0" spc="-305" dirty="0">
                <a:solidFill>
                  <a:srgbClr val="585858"/>
                </a:solidFill>
                <a:latin typeface="Arial Black"/>
                <a:cs typeface="Arial Black"/>
              </a:rPr>
              <a:t> </a:t>
            </a:r>
            <a:r>
              <a:rPr sz="3600" b="0" spc="-40" dirty="0">
                <a:solidFill>
                  <a:srgbClr val="585858"/>
                </a:solidFill>
                <a:latin typeface="Arial Black"/>
                <a:cs typeface="Arial Black"/>
              </a:rPr>
              <a:t>ON</a:t>
            </a:r>
            <a:endParaRPr sz="3600">
              <a:latin typeface="Arial Black"/>
              <a:cs typeface="Arial Black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02437" y="744423"/>
            <a:ext cx="505587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155" dirty="0">
                <a:solidFill>
                  <a:srgbClr val="585858"/>
                </a:solidFill>
                <a:latin typeface="Arial Black"/>
                <a:cs typeface="Arial Black"/>
              </a:rPr>
              <a:t>DECRIMINALIZATION</a:t>
            </a:r>
            <a:endParaRPr sz="3600">
              <a:latin typeface="Arial Black"/>
              <a:cs typeface="Arial Black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02437" y="1183589"/>
            <a:ext cx="500888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80" dirty="0">
                <a:solidFill>
                  <a:srgbClr val="585858"/>
                </a:solidFill>
                <a:latin typeface="Arial Black"/>
                <a:cs typeface="Arial Black"/>
              </a:rPr>
              <a:t>OF</a:t>
            </a:r>
            <a:r>
              <a:rPr sz="3600" spc="-285" dirty="0">
                <a:solidFill>
                  <a:srgbClr val="585858"/>
                </a:solidFill>
                <a:latin typeface="Arial Black"/>
                <a:cs typeface="Arial Black"/>
              </a:rPr>
              <a:t> </a:t>
            </a:r>
            <a:r>
              <a:rPr sz="3600" spc="-140" dirty="0">
                <a:solidFill>
                  <a:srgbClr val="585858"/>
                </a:solidFill>
                <a:latin typeface="Arial Black"/>
                <a:cs typeface="Arial Black"/>
              </a:rPr>
              <a:t>ILLICIT</a:t>
            </a:r>
            <a:r>
              <a:rPr sz="3600" spc="-290" dirty="0">
                <a:solidFill>
                  <a:srgbClr val="585858"/>
                </a:solidFill>
                <a:latin typeface="Arial Black"/>
                <a:cs typeface="Arial Black"/>
              </a:rPr>
              <a:t> </a:t>
            </a:r>
            <a:r>
              <a:rPr sz="3600" spc="-135" dirty="0">
                <a:solidFill>
                  <a:srgbClr val="585858"/>
                </a:solidFill>
                <a:latin typeface="Arial Black"/>
                <a:cs typeface="Arial Black"/>
              </a:rPr>
              <a:t>DRUGS</a:t>
            </a:r>
            <a:r>
              <a:rPr sz="3600" spc="-285" dirty="0">
                <a:solidFill>
                  <a:srgbClr val="585858"/>
                </a:solidFill>
                <a:latin typeface="Arial Black"/>
                <a:cs typeface="Arial Black"/>
              </a:rPr>
              <a:t> </a:t>
            </a:r>
            <a:r>
              <a:rPr sz="3600" spc="-25" dirty="0">
                <a:solidFill>
                  <a:srgbClr val="585858"/>
                </a:solidFill>
                <a:latin typeface="Arial Black"/>
                <a:cs typeface="Arial Black"/>
              </a:rPr>
              <a:t>IN</a:t>
            </a:r>
            <a:endParaRPr sz="3600">
              <a:latin typeface="Arial Black"/>
              <a:cs typeface="Arial Black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02437" y="1416300"/>
            <a:ext cx="4740275" cy="1159510"/>
          </a:xfrm>
          <a:prstGeom prst="rect">
            <a:avLst/>
          </a:prstGeom>
        </p:spPr>
        <p:txBody>
          <a:bodyPr vert="horz" wrap="square" lIns="0" tIns="2197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730"/>
              </a:spcBef>
            </a:pPr>
            <a:r>
              <a:rPr sz="3600" spc="-150" dirty="0">
                <a:solidFill>
                  <a:srgbClr val="585858"/>
                </a:solidFill>
                <a:latin typeface="Arial Black"/>
                <a:cs typeface="Arial Black"/>
              </a:rPr>
              <a:t>BRITISH</a:t>
            </a:r>
            <a:r>
              <a:rPr sz="3600" spc="-250" dirty="0">
                <a:solidFill>
                  <a:srgbClr val="585858"/>
                </a:solidFill>
                <a:latin typeface="Arial Black"/>
                <a:cs typeface="Arial Black"/>
              </a:rPr>
              <a:t> </a:t>
            </a:r>
            <a:r>
              <a:rPr sz="3600" spc="-125" dirty="0">
                <a:solidFill>
                  <a:srgbClr val="585858"/>
                </a:solidFill>
                <a:latin typeface="Arial Black"/>
                <a:cs typeface="Arial Black"/>
              </a:rPr>
              <a:t>COLUMBIA</a:t>
            </a:r>
            <a:endParaRPr sz="3600">
              <a:latin typeface="Arial Black"/>
              <a:cs typeface="Arial Black"/>
            </a:endParaRPr>
          </a:p>
          <a:p>
            <a:pPr marL="48260">
              <a:lnSpc>
                <a:spcPct val="100000"/>
              </a:lnSpc>
              <a:spcBef>
                <a:spcPts val="815"/>
              </a:spcBef>
            </a:pPr>
            <a:r>
              <a:rPr sz="1800" dirty="0">
                <a:solidFill>
                  <a:srgbClr val="585858"/>
                </a:solidFill>
                <a:latin typeface="Arial Black"/>
                <a:cs typeface="Arial Black"/>
              </a:rPr>
              <a:t>Draft</a:t>
            </a:r>
            <a:r>
              <a:rPr sz="1800" spc="-35" dirty="0">
                <a:solidFill>
                  <a:srgbClr val="585858"/>
                </a:solidFill>
                <a:latin typeface="Arial Black"/>
                <a:cs typeface="Arial Black"/>
              </a:rPr>
              <a:t> </a:t>
            </a:r>
            <a:r>
              <a:rPr sz="1800" spc="-10" dirty="0">
                <a:solidFill>
                  <a:srgbClr val="585858"/>
                </a:solidFill>
                <a:latin typeface="Arial Black"/>
                <a:cs typeface="Arial Black"/>
              </a:rPr>
              <a:t>Report</a:t>
            </a:r>
            <a:endParaRPr sz="1800">
              <a:latin typeface="Arial Black"/>
              <a:cs typeface="Arial Black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38404" y="3044774"/>
            <a:ext cx="1205865" cy="256540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sz="1500" dirty="0">
                <a:solidFill>
                  <a:srgbClr val="585858"/>
                </a:solidFill>
                <a:latin typeface="Arial MT"/>
                <a:cs typeface="Arial MT"/>
              </a:rPr>
              <a:t>April</a:t>
            </a:r>
            <a:r>
              <a:rPr sz="1500" spc="-25" dirty="0">
                <a:solidFill>
                  <a:srgbClr val="585858"/>
                </a:solidFill>
                <a:latin typeface="Arial MT"/>
                <a:cs typeface="Arial MT"/>
              </a:rPr>
              <a:t> </a:t>
            </a:r>
            <a:r>
              <a:rPr sz="1500" dirty="0">
                <a:solidFill>
                  <a:srgbClr val="585858"/>
                </a:solidFill>
                <a:latin typeface="Arial MT"/>
                <a:cs typeface="Arial MT"/>
              </a:rPr>
              <a:t>17,</a:t>
            </a:r>
            <a:r>
              <a:rPr sz="1500" spc="-35" dirty="0">
                <a:solidFill>
                  <a:srgbClr val="585858"/>
                </a:solidFill>
                <a:latin typeface="Arial MT"/>
                <a:cs typeface="Arial MT"/>
              </a:rPr>
              <a:t> </a:t>
            </a:r>
            <a:r>
              <a:rPr sz="1500" spc="-20" dirty="0">
                <a:solidFill>
                  <a:srgbClr val="585858"/>
                </a:solidFill>
                <a:latin typeface="Arial MT"/>
                <a:cs typeface="Arial MT"/>
              </a:rPr>
              <a:t>2024</a:t>
            </a:r>
            <a:endParaRPr sz="1500">
              <a:latin typeface="Arial MT"/>
              <a:cs typeface="Arial MT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40C13EF2-0CF1-0217-4FEE-52A5D7AA57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916" y="4123237"/>
            <a:ext cx="1378839" cy="9343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>
            <a:extLst>
              <a:ext uri="{FF2B5EF4-FFF2-40B4-BE49-F238E27FC236}">
                <a16:creationId xmlns:a16="http://schemas.microsoft.com/office/drawing/2014/main" id="{A67E3E17-8541-E422-8033-01CC26EAEE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916" y="3454858"/>
            <a:ext cx="2809589" cy="5752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Agree/Disagree</a:t>
            </a:r>
            <a:r>
              <a:rPr spc="-95" dirty="0"/>
              <a:t> </a:t>
            </a:r>
            <a:r>
              <a:rPr spc="-10" dirty="0"/>
              <a:t>Statements</a:t>
            </a:r>
            <a:r>
              <a:rPr dirty="0"/>
              <a:t> About</a:t>
            </a:r>
            <a:r>
              <a:rPr spc="-10" dirty="0"/>
              <a:t> </a:t>
            </a:r>
            <a:r>
              <a:rPr dirty="0"/>
              <a:t>Impact</a:t>
            </a:r>
            <a:r>
              <a:rPr spc="-25" dirty="0"/>
              <a:t> </a:t>
            </a:r>
            <a:r>
              <a:rPr dirty="0"/>
              <a:t>of</a:t>
            </a:r>
            <a:r>
              <a:rPr spc="-25" dirty="0"/>
              <a:t> </a:t>
            </a:r>
            <a:r>
              <a:rPr dirty="0"/>
              <a:t>Decriminalization</a:t>
            </a:r>
            <a:r>
              <a:rPr spc="10" dirty="0"/>
              <a:t> </a:t>
            </a:r>
            <a:r>
              <a:rPr dirty="0"/>
              <a:t>by</a:t>
            </a:r>
            <a:r>
              <a:rPr spc="-40" dirty="0"/>
              <a:t> </a:t>
            </a:r>
            <a:r>
              <a:rPr dirty="0"/>
              <a:t>Demos</a:t>
            </a:r>
            <a:r>
              <a:rPr spc="-25" dirty="0"/>
              <a:t> </a:t>
            </a:r>
            <a:r>
              <a:rPr dirty="0"/>
              <a:t>(slide</a:t>
            </a:r>
            <a:r>
              <a:rPr spc="-25" dirty="0"/>
              <a:t> </a:t>
            </a:r>
            <a:r>
              <a:rPr dirty="0"/>
              <a:t>1</a:t>
            </a:r>
            <a:r>
              <a:rPr spc="-25" dirty="0"/>
              <a:t> </a:t>
            </a:r>
            <a:r>
              <a:rPr dirty="0"/>
              <a:t>of</a:t>
            </a:r>
            <a:r>
              <a:rPr spc="-30" dirty="0"/>
              <a:t> </a:t>
            </a:r>
            <a:r>
              <a:rPr spc="-25" dirty="0"/>
              <a:t>3)</a:t>
            </a:r>
          </a:p>
        </p:txBody>
      </p:sp>
      <p:sp>
        <p:nvSpPr>
          <p:cNvPr id="3" name="object 3"/>
          <p:cNvSpPr/>
          <p:nvPr/>
        </p:nvSpPr>
        <p:spPr>
          <a:xfrm>
            <a:off x="257263" y="541146"/>
            <a:ext cx="0" cy="182880"/>
          </a:xfrm>
          <a:custGeom>
            <a:avLst/>
            <a:gdLst/>
            <a:ahLst/>
            <a:cxnLst/>
            <a:rect l="l" t="t" r="r" b="b"/>
            <a:pathLst>
              <a:path h="182879">
                <a:moveTo>
                  <a:pt x="0" y="0"/>
                </a:moveTo>
                <a:lnTo>
                  <a:pt x="0" y="182879"/>
                </a:lnTo>
              </a:path>
            </a:pathLst>
          </a:custGeom>
          <a:ln w="38100">
            <a:solidFill>
              <a:srgbClr val="0060A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35991" y="527430"/>
            <a:ext cx="4471035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There</a:t>
            </a:r>
            <a:r>
              <a:rPr sz="1000" spc="10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are</a:t>
            </a:r>
            <a:r>
              <a:rPr sz="1000" spc="-20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few</a:t>
            </a:r>
            <a:r>
              <a:rPr sz="1000" spc="10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differences</a:t>
            </a:r>
            <a:r>
              <a:rPr sz="1000" spc="-80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in</a:t>
            </a:r>
            <a:r>
              <a:rPr sz="1000" spc="10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the</a:t>
            </a:r>
            <a:r>
              <a:rPr sz="1000" spc="15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statements below</a:t>
            </a:r>
            <a:r>
              <a:rPr sz="1000" spc="-15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across</a:t>
            </a:r>
            <a:r>
              <a:rPr sz="1000" spc="-30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the</a:t>
            </a:r>
            <a:r>
              <a:rPr sz="1000" spc="15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demographic</a:t>
            </a:r>
            <a:r>
              <a:rPr sz="1000" spc="-40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57585B"/>
                </a:solidFill>
                <a:latin typeface="Calibri"/>
                <a:cs typeface="Calibri"/>
              </a:rPr>
              <a:t>segments.</a:t>
            </a:r>
            <a:endParaRPr sz="1000">
              <a:latin typeface="Calibri"/>
              <a:cs typeface="Calibri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6109461" y="2153411"/>
            <a:ext cx="805180" cy="624840"/>
            <a:chOff x="6109461" y="2153411"/>
            <a:chExt cx="805180" cy="624840"/>
          </a:xfrm>
        </p:grpSpPr>
        <p:sp>
          <p:nvSpPr>
            <p:cNvPr id="6" name="object 6"/>
            <p:cNvSpPr/>
            <p:nvPr/>
          </p:nvSpPr>
          <p:spPr>
            <a:xfrm>
              <a:off x="6511797" y="2153411"/>
              <a:ext cx="402590" cy="251460"/>
            </a:xfrm>
            <a:custGeom>
              <a:avLst/>
              <a:gdLst/>
              <a:ahLst/>
              <a:cxnLst/>
              <a:rect l="l" t="t" r="r" b="b"/>
              <a:pathLst>
                <a:path w="402590" h="251460">
                  <a:moveTo>
                    <a:pt x="402335" y="0"/>
                  </a:moveTo>
                  <a:lnTo>
                    <a:pt x="0" y="0"/>
                  </a:lnTo>
                  <a:lnTo>
                    <a:pt x="0" y="251460"/>
                  </a:lnTo>
                  <a:lnTo>
                    <a:pt x="402335" y="251460"/>
                  </a:lnTo>
                  <a:lnTo>
                    <a:pt x="402335" y="0"/>
                  </a:lnTo>
                  <a:close/>
                </a:path>
              </a:pathLst>
            </a:custGeom>
            <a:solidFill>
              <a:srgbClr val="67F1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6109461" y="2404871"/>
              <a:ext cx="402590" cy="373380"/>
            </a:xfrm>
            <a:custGeom>
              <a:avLst/>
              <a:gdLst/>
              <a:ahLst/>
              <a:cxnLst/>
              <a:rect l="l" t="t" r="r" b="b"/>
              <a:pathLst>
                <a:path w="402590" h="373380">
                  <a:moveTo>
                    <a:pt x="402336" y="0"/>
                  </a:moveTo>
                  <a:lnTo>
                    <a:pt x="0" y="0"/>
                  </a:lnTo>
                  <a:lnTo>
                    <a:pt x="0" y="373380"/>
                  </a:lnTo>
                  <a:lnTo>
                    <a:pt x="402336" y="373380"/>
                  </a:lnTo>
                  <a:lnTo>
                    <a:pt x="402336" y="0"/>
                  </a:lnTo>
                  <a:close/>
                </a:path>
              </a:pathLst>
            </a:custGeom>
            <a:solidFill>
              <a:srgbClr val="D9D9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/>
          <p:nvPr/>
        </p:nvSpPr>
        <p:spPr>
          <a:xfrm>
            <a:off x="7718806" y="2404872"/>
            <a:ext cx="402590" cy="373380"/>
          </a:xfrm>
          <a:custGeom>
            <a:avLst/>
            <a:gdLst/>
            <a:ahLst/>
            <a:cxnLst/>
            <a:rect l="l" t="t" r="r" b="b"/>
            <a:pathLst>
              <a:path w="402590" h="373380">
                <a:moveTo>
                  <a:pt x="402335" y="0"/>
                </a:moveTo>
                <a:lnTo>
                  <a:pt x="0" y="0"/>
                </a:lnTo>
                <a:lnTo>
                  <a:pt x="0" y="373380"/>
                </a:lnTo>
                <a:lnTo>
                  <a:pt x="402335" y="373380"/>
                </a:lnTo>
                <a:lnTo>
                  <a:pt x="402335" y="0"/>
                </a:lnTo>
                <a:close/>
              </a:path>
            </a:pathLst>
          </a:custGeom>
          <a:solidFill>
            <a:srgbClr val="67F1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2890773" y="2778251"/>
            <a:ext cx="402590" cy="251460"/>
          </a:xfrm>
          <a:custGeom>
            <a:avLst/>
            <a:gdLst/>
            <a:ahLst/>
            <a:cxnLst/>
            <a:rect l="l" t="t" r="r" b="b"/>
            <a:pathLst>
              <a:path w="402589" h="251460">
                <a:moveTo>
                  <a:pt x="402336" y="0"/>
                </a:moveTo>
                <a:lnTo>
                  <a:pt x="0" y="0"/>
                </a:lnTo>
                <a:lnTo>
                  <a:pt x="0" y="251460"/>
                </a:lnTo>
                <a:lnTo>
                  <a:pt x="402336" y="251460"/>
                </a:lnTo>
                <a:lnTo>
                  <a:pt x="402336" y="0"/>
                </a:lnTo>
                <a:close/>
              </a:path>
            </a:pathLst>
          </a:custGeom>
          <a:solidFill>
            <a:srgbClr val="67F1F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10" name="object 10"/>
          <p:cNvGraphicFramePr>
            <a:graphicFrameLocks noGrp="1"/>
          </p:cNvGraphicFramePr>
          <p:nvPr/>
        </p:nvGraphicFramePr>
        <p:xfrm>
          <a:off x="257251" y="1521409"/>
          <a:ext cx="8745220" cy="150685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28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25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116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0454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0909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065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0195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0195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95605">
                <a:tc gridSpan="8">
                  <a:txBody>
                    <a:bodyPr/>
                    <a:lstStyle/>
                    <a:p>
                      <a:pPr marL="3075305">
                        <a:lnSpc>
                          <a:spcPct val="100000"/>
                        </a:lnSpc>
                        <a:spcBef>
                          <a:spcPts val="55"/>
                        </a:spcBef>
                        <a:tabLst>
                          <a:tab pos="4562475" algn="l"/>
                          <a:tab pos="5760720" algn="l"/>
                          <a:tab pos="7023734" algn="l"/>
                          <a:tab pos="8154670" algn="l"/>
                        </a:tabLst>
                      </a:pPr>
                      <a:r>
                        <a:rPr sz="9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Region</a:t>
                      </a:r>
                      <a:r>
                        <a:rPr sz="9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	</a:t>
                      </a:r>
                      <a:r>
                        <a:rPr sz="900" b="1" spc="-2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Sex</a:t>
                      </a:r>
                      <a:r>
                        <a:rPr sz="9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	</a:t>
                      </a:r>
                      <a:r>
                        <a:rPr sz="900" b="1" spc="-2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Age</a:t>
                      </a:r>
                      <a:r>
                        <a:rPr sz="9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	</a:t>
                      </a:r>
                      <a:r>
                        <a:rPr sz="9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Education</a:t>
                      </a:r>
                      <a:r>
                        <a:rPr sz="9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	</a:t>
                      </a:r>
                      <a:r>
                        <a:rPr sz="900" b="1" spc="-2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Race</a:t>
                      </a:r>
                      <a:endParaRPr sz="900">
                        <a:latin typeface="Calibri"/>
                        <a:cs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2258060" marR="44450" indent="-351790">
                        <a:lnSpc>
                          <a:spcPct val="36900"/>
                        </a:lnSpc>
                        <a:tabLst>
                          <a:tab pos="2340610" algn="l"/>
                          <a:tab pos="2685415" algn="l"/>
                          <a:tab pos="4322445" algn="l"/>
                          <a:tab pos="5596890" algn="l"/>
                          <a:tab pos="6761480" algn="l"/>
                          <a:tab pos="7127875" algn="l"/>
                          <a:tab pos="7554595" algn="l"/>
                          <a:tab pos="7922895" algn="l"/>
                          <a:tab pos="8325484" algn="l"/>
                          <a:tab pos="8353425" algn="l"/>
                        </a:tabLst>
                      </a:pPr>
                      <a:r>
                        <a:rPr sz="9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Total</a:t>
                      </a:r>
                      <a:r>
                        <a:rPr sz="9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		</a:t>
                      </a:r>
                      <a:r>
                        <a:rPr sz="1350" b="1" spc="-37" baseline="27777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Van</a:t>
                      </a:r>
                      <a:r>
                        <a:rPr sz="1350" b="1" baseline="27777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	</a:t>
                      </a:r>
                      <a:r>
                        <a:rPr sz="1350" b="1" baseline="3086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Fraser</a:t>
                      </a:r>
                      <a:r>
                        <a:rPr sz="1350" b="1" spc="337" baseline="3086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 </a:t>
                      </a:r>
                      <a:r>
                        <a:rPr sz="1350" b="1" baseline="3086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Island</a:t>
                      </a:r>
                      <a:r>
                        <a:rPr sz="1350" b="1" spc="585" baseline="3086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350" b="1" baseline="3086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Interior</a:t>
                      </a:r>
                      <a:r>
                        <a:rPr sz="1350" b="1" spc="607" baseline="3086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350" b="1" spc="-30" baseline="3086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North</a:t>
                      </a:r>
                      <a:r>
                        <a:rPr sz="1350" b="1" baseline="3086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	Male</a:t>
                      </a:r>
                      <a:r>
                        <a:rPr sz="1350" b="1" spc="300" baseline="3086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 </a:t>
                      </a:r>
                      <a:r>
                        <a:rPr sz="1350" b="1" baseline="3086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Female</a:t>
                      </a:r>
                      <a:r>
                        <a:rPr sz="1350" b="1" spc="240" baseline="3086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 </a:t>
                      </a:r>
                      <a:r>
                        <a:rPr sz="1350" b="1" baseline="3086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Gen</a:t>
                      </a:r>
                      <a:r>
                        <a:rPr sz="1350" b="1" spc="-37" baseline="3086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350" b="1" baseline="3086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Z</a:t>
                      </a:r>
                      <a:r>
                        <a:rPr sz="1350" b="1" spc="667" baseline="3086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350" b="1" baseline="27777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Millenn</a:t>
                      </a:r>
                      <a:r>
                        <a:rPr sz="1350" b="1" spc="585" baseline="27777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350" b="1" baseline="3086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Gen</a:t>
                      </a:r>
                      <a:r>
                        <a:rPr sz="1350" b="1" spc="-44" baseline="3086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350" b="1" baseline="3086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X</a:t>
                      </a:r>
                      <a:r>
                        <a:rPr sz="1350" b="1" spc="540" baseline="3086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350" b="1" baseline="3086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Boomer</a:t>
                      </a:r>
                      <a:r>
                        <a:rPr sz="1350" b="1" spc="690" baseline="3086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350" b="1" baseline="27777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HS</a:t>
                      </a:r>
                      <a:r>
                        <a:rPr sz="1350" b="1" spc="-60" baseline="27777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350" b="1" spc="-37" baseline="27777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or</a:t>
                      </a:r>
                      <a:r>
                        <a:rPr sz="1350" b="1" baseline="27777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	</a:t>
                      </a:r>
                      <a:r>
                        <a:rPr sz="1350" b="1" spc="-30" baseline="27777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Some</a:t>
                      </a:r>
                      <a:r>
                        <a:rPr sz="1350" b="1" baseline="27777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	</a:t>
                      </a:r>
                      <a:r>
                        <a:rPr sz="1350" b="1" spc="-30" baseline="27777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Univ</a:t>
                      </a:r>
                      <a:r>
                        <a:rPr sz="1350" b="1" baseline="27777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	</a:t>
                      </a:r>
                      <a:r>
                        <a:rPr sz="1350" b="1" spc="-15" baseline="3086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White</a:t>
                      </a:r>
                      <a:r>
                        <a:rPr sz="1350" b="1" baseline="3086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		</a:t>
                      </a:r>
                      <a:r>
                        <a:rPr sz="1350" b="1" spc="-30" baseline="27777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Non-</a:t>
                      </a:r>
                      <a:r>
                        <a:rPr sz="1350" b="1" spc="750" baseline="27777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Coastal</a:t>
                      </a:r>
                      <a:r>
                        <a:rPr sz="9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			</a:t>
                      </a:r>
                      <a:r>
                        <a:rPr sz="900" b="1" spc="-2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ial</a:t>
                      </a:r>
                      <a:r>
                        <a:rPr sz="9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	Less</a:t>
                      </a:r>
                      <a:r>
                        <a:rPr sz="900" b="1" spc="25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 </a:t>
                      </a:r>
                      <a:r>
                        <a:rPr sz="9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PostSec</a:t>
                      </a:r>
                      <a:r>
                        <a:rPr sz="900" b="1" spc="18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 </a:t>
                      </a:r>
                      <a:r>
                        <a:rPr sz="900" b="1" spc="-2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Grad</a:t>
                      </a:r>
                      <a:r>
                        <a:rPr sz="9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		</a:t>
                      </a:r>
                      <a:r>
                        <a:rPr sz="9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White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6985" marB="0">
                    <a:solidFill>
                      <a:srgbClr val="006F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5585">
                <a:tc>
                  <a:txBody>
                    <a:bodyPr/>
                    <a:lstStyle/>
                    <a:p>
                      <a:pPr marL="6985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90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Sample</a:t>
                      </a:r>
                      <a:r>
                        <a:rPr sz="900" spc="-3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spc="-2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Size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3810" marB="0">
                    <a:lnR w="12700">
                      <a:solidFill>
                        <a:srgbClr val="212122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900" spc="-1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1,202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3810" marB="0">
                    <a:lnL w="12700">
                      <a:solidFill>
                        <a:srgbClr val="212122"/>
                      </a:solidFill>
                      <a:prstDash val="solid"/>
                    </a:lnL>
                    <a:lnR w="12700">
                      <a:solidFill>
                        <a:srgbClr val="212122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115570">
                        <a:lnSpc>
                          <a:spcPct val="100000"/>
                        </a:lnSpc>
                        <a:spcBef>
                          <a:spcPts val="30"/>
                        </a:spcBef>
                        <a:tabLst>
                          <a:tab pos="518159" algn="l"/>
                          <a:tab pos="920115" algn="l"/>
                          <a:tab pos="1322705" algn="l"/>
                          <a:tab pos="1752600" algn="l"/>
                        </a:tabLst>
                      </a:pP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270</a:t>
                      </a:r>
                      <a:r>
                        <a:rPr sz="90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	</a:t>
                      </a: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452</a:t>
                      </a:r>
                      <a:r>
                        <a:rPr sz="90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	</a:t>
                      </a: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211</a:t>
                      </a:r>
                      <a:r>
                        <a:rPr sz="90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	</a:t>
                      </a: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130</a:t>
                      </a:r>
                      <a:r>
                        <a:rPr sz="90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	</a:t>
                      </a: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51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3810" marB="0">
                    <a:lnL w="12700">
                      <a:solidFill>
                        <a:srgbClr val="212122"/>
                      </a:solidFill>
                      <a:prstDash val="solid"/>
                    </a:lnL>
                    <a:lnR w="12700">
                      <a:solidFill>
                        <a:srgbClr val="212122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116205">
                        <a:lnSpc>
                          <a:spcPct val="100000"/>
                        </a:lnSpc>
                        <a:spcBef>
                          <a:spcPts val="30"/>
                        </a:spcBef>
                        <a:tabLst>
                          <a:tab pos="518795" algn="l"/>
                        </a:tabLst>
                      </a:pP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569</a:t>
                      </a:r>
                      <a:r>
                        <a:rPr sz="90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	</a:t>
                      </a: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618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3810" marB="0">
                    <a:lnL w="12700">
                      <a:solidFill>
                        <a:srgbClr val="212122"/>
                      </a:solidFill>
                      <a:prstDash val="solid"/>
                    </a:lnL>
                    <a:lnR w="12700">
                      <a:solidFill>
                        <a:srgbClr val="212122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116205">
                        <a:lnSpc>
                          <a:spcPct val="100000"/>
                        </a:lnSpc>
                        <a:spcBef>
                          <a:spcPts val="30"/>
                        </a:spcBef>
                        <a:tabLst>
                          <a:tab pos="518795" algn="l"/>
                          <a:tab pos="921385" algn="l"/>
                          <a:tab pos="1323975" algn="l"/>
                        </a:tabLst>
                      </a:pP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156</a:t>
                      </a:r>
                      <a:r>
                        <a:rPr sz="90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	</a:t>
                      </a: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365</a:t>
                      </a:r>
                      <a:r>
                        <a:rPr sz="90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	</a:t>
                      </a: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330</a:t>
                      </a:r>
                      <a:r>
                        <a:rPr sz="90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	</a:t>
                      </a: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351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3810" marB="0">
                    <a:lnL w="12700">
                      <a:solidFill>
                        <a:srgbClr val="212122"/>
                      </a:solidFill>
                      <a:prstDash val="solid"/>
                    </a:lnL>
                    <a:lnR w="12700">
                      <a:solidFill>
                        <a:srgbClr val="212122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116839">
                        <a:lnSpc>
                          <a:spcPct val="100000"/>
                        </a:lnSpc>
                        <a:spcBef>
                          <a:spcPts val="30"/>
                        </a:spcBef>
                        <a:tabLst>
                          <a:tab pos="519430" algn="l"/>
                          <a:tab pos="922019" algn="l"/>
                        </a:tabLst>
                      </a:pP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236</a:t>
                      </a:r>
                      <a:r>
                        <a:rPr sz="90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	</a:t>
                      </a: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457</a:t>
                      </a:r>
                      <a:r>
                        <a:rPr sz="90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	</a:t>
                      </a: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509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3810" marB="0">
                    <a:lnL w="12700">
                      <a:solidFill>
                        <a:srgbClr val="212122"/>
                      </a:solidFill>
                      <a:prstDash val="solid"/>
                    </a:lnL>
                    <a:lnR w="12700">
                      <a:solidFill>
                        <a:srgbClr val="212122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714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3810" marB="0">
                    <a:lnL w="12700">
                      <a:solidFill>
                        <a:srgbClr val="212122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382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381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1460">
                <a:tc rowSpan="2">
                  <a:txBody>
                    <a:bodyPr/>
                    <a:lstStyle/>
                    <a:p>
                      <a:pPr marL="62230" marR="55880" indent="-55244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800" b="1" spc="-1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Decriminalization</a:t>
                      </a:r>
                      <a:r>
                        <a:rPr sz="800" b="1" spc="8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b="1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will</a:t>
                      </a:r>
                      <a:r>
                        <a:rPr sz="800" b="1" spc="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b="1" spc="-1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encourage </a:t>
                      </a:r>
                      <a:r>
                        <a:rPr sz="800" b="1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drug</a:t>
                      </a:r>
                      <a:r>
                        <a:rPr sz="800" b="1" spc="-1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b="1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use</a:t>
                      </a:r>
                      <a:r>
                        <a:rPr sz="800" b="1" spc="50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b="1" spc="-1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experimentation</a:t>
                      </a:r>
                      <a:endParaRPr sz="800">
                        <a:latin typeface="Calibri"/>
                        <a:cs typeface="Calibri"/>
                      </a:endParaRPr>
                    </a:p>
                    <a:p>
                      <a:pPr marL="62230" marR="84455" indent="-55244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800" b="1" spc="-1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Decriminalization</a:t>
                      </a:r>
                      <a:r>
                        <a:rPr sz="800" b="1" spc="5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b="1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will</a:t>
                      </a:r>
                      <a:r>
                        <a:rPr sz="800" b="1" spc="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b="1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reduce</a:t>
                      </a:r>
                      <a:r>
                        <a:rPr sz="800" b="1" spc="-3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b="1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the</a:t>
                      </a:r>
                      <a:r>
                        <a:rPr sz="800" b="1" spc="50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b="1" spc="-1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criminalization</a:t>
                      </a:r>
                      <a:r>
                        <a:rPr sz="800" b="1" spc="6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b="1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of</a:t>
                      </a:r>
                      <a:r>
                        <a:rPr sz="800" b="1" spc="-2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b="1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people</a:t>
                      </a:r>
                      <a:r>
                        <a:rPr sz="800" b="1" spc="-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b="1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who</a:t>
                      </a:r>
                      <a:r>
                        <a:rPr sz="800" b="1" spc="-3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b="1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use </a:t>
                      </a:r>
                      <a:r>
                        <a:rPr sz="800" b="1" spc="-1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drugs</a:t>
                      </a:r>
                      <a:r>
                        <a:rPr sz="800" b="1" spc="50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b="1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in</a:t>
                      </a:r>
                      <a:r>
                        <a:rPr sz="800" b="1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 BC</a:t>
                      </a:r>
                      <a:endParaRPr sz="800">
                        <a:latin typeface="Calibri"/>
                        <a:cs typeface="Calibri"/>
                      </a:endParaRPr>
                    </a:p>
                    <a:p>
                      <a:pPr marL="62230" marR="130175" indent="-55244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800" b="1" spc="-1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Decriminalization</a:t>
                      </a:r>
                      <a:r>
                        <a:rPr sz="800" b="1" spc="4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b="1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has</a:t>
                      </a:r>
                      <a:r>
                        <a:rPr sz="800" b="1" spc="-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b="1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made</a:t>
                      </a:r>
                      <a:r>
                        <a:rPr sz="800" b="1" spc="-1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b="1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me</a:t>
                      </a:r>
                      <a:r>
                        <a:rPr sz="800" b="1" spc="-1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b="1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feel</a:t>
                      </a:r>
                      <a:r>
                        <a:rPr sz="800" b="1" spc="-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b="1" spc="-2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less</a:t>
                      </a:r>
                      <a:r>
                        <a:rPr sz="800" b="1" spc="50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b="1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safe</a:t>
                      </a:r>
                      <a:r>
                        <a:rPr sz="800" b="1" spc="1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b="1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in</a:t>
                      </a:r>
                      <a:r>
                        <a:rPr sz="800" b="1" spc="-3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b="1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my</a:t>
                      </a:r>
                      <a:r>
                        <a:rPr sz="800" b="1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b="1" spc="-1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community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905" marB="0">
                    <a:lnR w="12700">
                      <a:solidFill>
                        <a:srgbClr val="212122"/>
                      </a:solidFill>
                      <a:prstDash val="solid"/>
                    </a:lnR>
                  </a:tcPr>
                </a:tc>
                <a:tc rowSpan="2">
                  <a:txBody>
                    <a:bodyPr/>
                    <a:lstStyle/>
                    <a:p>
                      <a:pPr marL="10350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53%</a:t>
                      </a:r>
                      <a:endParaRPr sz="900">
                        <a:latin typeface="Calibri"/>
                        <a:cs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103505">
                        <a:lnSpc>
                          <a:spcPct val="100000"/>
                        </a:lnSpc>
                      </a:pP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50%</a:t>
                      </a:r>
                      <a:endParaRPr sz="900">
                        <a:latin typeface="Calibri"/>
                        <a:cs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103505">
                        <a:lnSpc>
                          <a:spcPct val="100000"/>
                        </a:lnSpc>
                      </a:pP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43%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57785" marB="0">
                    <a:lnL w="12700">
                      <a:solidFill>
                        <a:srgbClr val="212122"/>
                      </a:solidFill>
                      <a:prstDash val="solid"/>
                    </a:lnL>
                    <a:lnR w="12700">
                      <a:solidFill>
                        <a:srgbClr val="212122"/>
                      </a:solidFill>
                      <a:prstDash val="solid"/>
                    </a:lnR>
                  </a:tcPr>
                </a:tc>
                <a:tc rowSpan="2">
                  <a:txBody>
                    <a:bodyPr/>
                    <a:lstStyle/>
                    <a:p>
                      <a:pPr marL="103505">
                        <a:lnSpc>
                          <a:spcPct val="100000"/>
                        </a:lnSpc>
                        <a:spcBef>
                          <a:spcPts val="455"/>
                        </a:spcBef>
                        <a:tabLst>
                          <a:tab pos="506095" algn="l"/>
                          <a:tab pos="908050" algn="l"/>
                          <a:tab pos="1310640" algn="l"/>
                          <a:tab pos="1713230" algn="l"/>
                        </a:tabLst>
                      </a:pP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55%</a:t>
                      </a:r>
                      <a:r>
                        <a:rPr sz="90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	</a:t>
                      </a: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55%</a:t>
                      </a:r>
                      <a:r>
                        <a:rPr sz="90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	</a:t>
                      </a: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53%</a:t>
                      </a:r>
                      <a:r>
                        <a:rPr sz="90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	</a:t>
                      </a: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45%</a:t>
                      </a:r>
                      <a:r>
                        <a:rPr sz="90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	</a:t>
                      </a: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47%</a:t>
                      </a:r>
                      <a:endParaRPr sz="900">
                        <a:latin typeface="Calibri"/>
                        <a:cs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103505">
                        <a:lnSpc>
                          <a:spcPct val="100000"/>
                        </a:lnSpc>
                        <a:tabLst>
                          <a:tab pos="506095" algn="l"/>
                          <a:tab pos="908050" algn="l"/>
                          <a:tab pos="1310640" algn="l"/>
                          <a:tab pos="1713230" algn="l"/>
                        </a:tabLst>
                      </a:pP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51%</a:t>
                      </a:r>
                      <a:r>
                        <a:rPr sz="90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	</a:t>
                      </a: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48%</a:t>
                      </a:r>
                      <a:r>
                        <a:rPr sz="90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	</a:t>
                      </a: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49%</a:t>
                      </a:r>
                      <a:r>
                        <a:rPr sz="90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	</a:t>
                      </a: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55%</a:t>
                      </a:r>
                      <a:r>
                        <a:rPr sz="90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	</a:t>
                      </a: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46%</a:t>
                      </a:r>
                      <a:endParaRPr sz="900">
                        <a:latin typeface="Calibri"/>
                        <a:cs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103505">
                        <a:lnSpc>
                          <a:spcPct val="100000"/>
                        </a:lnSpc>
                        <a:tabLst>
                          <a:tab pos="506095" algn="l"/>
                          <a:tab pos="908050" algn="l"/>
                          <a:tab pos="1310640" algn="l"/>
                          <a:tab pos="1713230" algn="l"/>
                        </a:tabLst>
                      </a:pP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45%</a:t>
                      </a:r>
                      <a:r>
                        <a:rPr sz="90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	</a:t>
                      </a: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47%</a:t>
                      </a:r>
                      <a:r>
                        <a:rPr sz="90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	</a:t>
                      </a: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41%</a:t>
                      </a:r>
                      <a:r>
                        <a:rPr sz="90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	</a:t>
                      </a: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36%</a:t>
                      </a:r>
                      <a:r>
                        <a:rPr sz="90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	</a:t>
                      </a: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36%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57785" marB="0">
                    <a:lnL w="12700">
                      <a:solidFill>
                        <a:srgbClr val="212122"/>
                      </a:solidFill>
                      <a:prstDash val="solid"/>
                    </a:lnL>
                    <a:lnR w="12700">
                      <a:solidFill>
                        <a:srgbClr val="212122"/>
                      </a:solidFill>
                      <a:prstDash val="solid"/>
                    </a:lnR>
                  </a:tcPr>
                </a:tc>
                <a:tc rowSpan="2">
                  <a:txBody>
                    <a:bodyPr/>
                    <a:lstStyle/>
                    <a:p>
                      <a:pPr marL="104139">
                        <a:lnSpc>
                          <a:spcPct val="100000"/>
                        </a:lnSpc>
                        <a:spcBef>
                          <a:spcPts val="455"/>
                        </a:spcBef>
                        <a:tabLst>
                          <a:tab pos="506730" algn="l"/>
                        </a:tabLst>
                      </a:pP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56%</a:t>
                      </a:r>
                      <a:r>
                        <a:rPr sz="90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	</a:t>
                      </a: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51%</a:t>
                      </a:r>
                      <a:endParaRPr sz="900">
                        <a:latin typeface="Calibri"/>
                        <a:cs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104139">
                        <a:lnSpc>
                          <a:spcPct val="100000"/>
                        </a:lnSpc>
                        <a:tabLst>
                          <a:tab pos="506730" algn="l"/>
                        </a:tabLst>
                      </a:pP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51%</a:t>
                      </a:r>
                      <a:r>
                        <a:rPr sz="90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	</a:t>
                      </a: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48%</a:t>
                      </a:r>
                      <a:endParaRPr sz="900">
                        <a:latin typeface="Calibri"/>
                        <a:cs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104139">
                        <a:lnSpc>
                          <a:spcPct val="100000"/>
                        </a:lnSpc>
                        <a:tabLst>
                          <a:tab pos="506730" algn="l"/>
                        </a:tabLst>
                      </a:pP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45%</a:t>
                      </a:r>
                      <a:r>
                        <a:rPr sz="90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	</a:t>
                      </a: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43%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57785" marB="0">
                    <a:lnL w="12700">
                      <a:solidFill>
                        <a:srgbClr val="212122"/>
                      </a:solidFill>
                      <a:prstDash val="solid"/>
                    </a:lnL>
                    <a:lnR w="12700">
                      <a:solidFill>
                        <a:srgbClr val="212122"/>
                      </a:solidFill>
                      <a:prstDash val="solid"/>
                    </a:lnR>
                  </a:tcPr>
                </a:tc>
                <a:tc rowSpan="2">
                  <a:txBody>
                    <a:bodyPr/>
                    <a:lstStyle/>
                    <a:p>
                      <a:pPr marL="104139">
                        <a:lnSpc>
                          <a:spcPct val="100000"/>
                        </a:lnSpc>
                        <a:spcBef>
                          <a:spcPts val="455"/>
                        </a:spcBef>
                        <a:tabLst>
                          <a:tab pos="506730" algn="l"/>
                          <a:tab pos="909319" algn="l"/>
                          <a:tab pos="1311910" algn="l"/>
                        </a:tabLst>
                      </a:pP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49%</a:t>
                      </a:r>
                      <a:r>
                        <a:rPr sz="90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	</a:t>
                      </a: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49%</a:t>
                      </a:r>
                      <a:r>
                        <a:rPr sz="90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	</a:t>
                      </a: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52%</a:t>
                      </a:r>
                      <a:r>
                        <a:rPr sz="90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	</a:t>
                      </a: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58%</a:t>
                      </a:r>
                      <a:endParaRPr sz="900">
                        <a:latin typeface="Calibri"/>
                        <a:cs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104139">
                        <a:lnSpc>
                          <a:spcPct val="100000"/>
                        </a:lnSpc>
                        <a:tabLst>
                          <a:tab pos="506730" algn="l"/>
                          <a:tab pos="909319" algn="l"/>
                          <a:tab pos="1311910" algn="l"/>
                        </a:tabLst>
                      </a:pP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49%</a:t>
                      </a:r>
                      <a:r>
                        <a:rPr sz="90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	</a:t>
                      </a: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51%</a:t>
                      </a:r>
                      <a:r>
                        <a:rPr sz="90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	</a:t>
                      </a: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45%</a:t>
                      </a:r>
                      <a:r>
                        <a:rPr sz="90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	</a:t>
                      </a: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52%</a:t>
                      </a:r>
                      <a:endParaRPr sz="900">
                        <a:latin typeface="Calibri"/>
                        <a:cs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104139">
                        <a:lnSpc>
                          <a:spcPct val="100000"/>
                        </a:lnSpc>
                        <a:tabLst>
                          <a:tab pos="506730" algn="l"/>
                          <a:tab pos="909319" algn="l"/>
                          <a:tab pos="1311910" algn="l"/>
                        </a:tabLst>
                      </a:pP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37%</a:t>
                      </a:r>
                      <a:r>
                        <a:rPr sz="90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	</a:t>
                      </a: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43%</a:t>
                      </a:r>
                      <a:r>
                        <a:rPr sz="90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	</a:t>
                      </a: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42%</a:t>
                      </a:r>
                      <a:r>
                        <a:rPr sz="90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	</a:t>
                      </a: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47%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57785" marB="0">
                    <a:lnL w="12700">
                      <a:solidFill>
                        <a:srgbClr val="212122"/>
                      </a:solidFill>
                      <a:prstDash val="solid"/>
                    </a:lnL>
                    <a:lnR w="12700">
                      <a:solidFill>
                        <a:srgbClr val="212122"/>
                      </a:solidFill>
                      <a:prstDash val="solid"/>
                    </a:lnR>
                  </a:tcPr>
                </a:tc>
                <a:tc rowSpan="2">
                  <a:txBody>
                    <a:bodyPr/>
                    <a:lstStyle/>
                    <a:p>
                      <a:pPr marL="104775">
                        <a:lnSpc>
                          <a:spcPct val="100000"/>
                        </a:lnSpc>
                        <a:spcBef>
                          <a:spcPts val="455"/>
                        </a:spcBef>
                        <a:tabLst>
                          <a:tab pos="507365" algn="l"/>
                          <a:tab pos="909955" algn="l"/>
                        </a:tabLst>
                      </a:pP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50%</a:t>
                      </a:r>
                      <a:r>
                        <a:rPr sz="90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	</a:t>
                      </a: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56%</a:t>
                      </a:r>
                      <a:r>
                        <a:rPr sz="90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	</a:t>
                      </a: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53%</a:t>
                      </a:r>
                      <a:endParaRPr sz="900">
                        <a:latin typeface="Calibri"/>
                        <a:cs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104775">
                        <a:lnSpc>
                          <a:spcPct val="100000"/>
                        </a:lnSpc>
                        <a:tabLst>
                          <a:tab pos="507365" algn="l"/>
                          <a:tab pos="909955" algn="l"/>
                        </a:tabLst>
                      </a:pP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45%</a:t>
                      </a:r>
                      <a:r>
                        <a:rPr sz="90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	</a:t>
                      </a: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49%</a:t>
                      </a:r>
                      <a:r>
                        <a:rPr sz="90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	</a:t>
                      </a: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54%</a:t>
                      </a:r>
                      <a:endParaRPr sz="900">
                        <a:latin typeface="Calibri"/>
                        <a:cs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104775">
                        <a:lnSpc>
                          <a:spcPct val="100000"/>
                        </a:lnSpc>
                        <a:tabLst>
                          <a:tab pos="507365" algn="l"/>
                          <a:tab pos="909955" algn="l"/>
                        </a:tabLst>
                      </a:pP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43%</a:t>
                      </a:r>
                      <a:r>
                        <a:rPr sz="90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	</a:t>
                      </a: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45%</a:t>
                      </a:r>
                      <a:r>
                        <a:rPr sz="90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	</a:t>
                      </a: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41%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57785" marB="0">
                    <a:lnL w="12700">
                      <a:solidFill>
                        <a:srgbClr val="212122"/>
                      </a:solidFill>
                      <a:prstDash val="solid"/>
                    </a:lnL>
                    <a:lnR w="12700">
                      <a:solidFill>
                        <a:srgbClr val="212122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52%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57785" marB="0">
                    <a:lnL w="12700">
                      <a:solidFill>
                        <a:srgbClr val="212122"/>
                      </a:solidFill>
                      <a:prstDash val="solid"/>
                    </a:lnL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59%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57785" marB="0">
                    <a:solidFill>
                      <a:srgbClr val="67F1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4205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905" marB="0">
                    <a:lnR w="12700">
                      <a:solidFill>
                        <a:srgbClr val="212122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57785" marB="0">
                    <a:lnL w="12700">
                      <a:solidFill>
                        <a:srgbClr val="212122"/>
                      </a:solidFill>
                      <a:prstDash val="solid"/>
                    </a:lnL>
                    <a:lnR w="12700">
                      <a:solidFill>
                        <a:srgbClr val="212122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57785" marB="0">
                    <a:lnL w="12700">
                      <a:solidFill>
                        <a:srgbClr val="212122"/>
                      </a:solidFill>
                      <a:prstDash val="solid"/>
                    </a:lnL>
                    <a:lnR w="12700">
                      <a:solidFill>
                        <a:srgbClr val="212122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57785" marB="0">
                    <a:lnL w="12700">
                      <a:solidFill>
                        <a:srgbClr val="212122"/>
                      </a:solidFill>
                      <a:prstDash val="solid"/>
                    </a:lnL>
                    <a:lnR w="12700">
                      <a:solidFill>
                        <a:srgbClr val="212122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57785" marB="0">
                    <a:lnL w="12700">
                      <a:solidFill>
                        <a:srgbClr val="212122"/>
                      </a:solidFill>
                      <a:prstDash val="solid"/>
                    </a:lnL>
                    <a:lnR w="12700">
                      <a:solidFill>
                        <a:srgbClr val="212122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57785" marB="0">
                    <a:lnL w="12700">
                      <a:solidFill>
                        <a:srgbClr val="212122"/>
                      </a:solidFill>
                      <a:prstDash val="solid"/>
                    </a:lnL>
                    <a:lnR w="12700">
                      <a:solidFill>
                        <a:srgbClr val="212122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105410">
                        <a:lnSpc>
                          <a:spcPct val="100000"/>
                        </a:lnSpc>
                        <a:spcBef>
                          <a:spcPts val="935"/>
                        </a:spcBef>
                      </a:pP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51%</a:t>
                      </a:r>
                      <a:endParaRPr sz="900">
                        <a:latin typeface="Calibri"/>
                        <a:cs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105410">
                        <a:lnSpc>
                          <a:spcPct val="100000"/>
                        </a:lnSpc>
                      </a:pP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43%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118745" marB="0">
                    <a:lnL w="12700">
                      <a:solidFill>
                        <a:srgbClr val="212122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105410">
                        <a:lnSpc>
                          <a:spcPct val="100000"/>
                        </a:lnSpc>
                        <a:spcBef>
                          <a:spcPts val="935"/>
                        </a:spcBef>
                      </a:pP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48%</a:t>
                      </a:r>
                      <a:endParaRPr sz="900">
                        <a:latin typeface="Calibri"/>
                        <a:cs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105410">
                        <a:lnSpc>
                          <a:spcPct val="100000"/>
                        </a:lnSpc>
                      </a:pP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47%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11874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4" name="object 14"/>
          <p:cNvSpPr txBox="1"/>
          <p:nvPr/>
        </p:nvSpPr>
        <p:spPr>
          <a:xfrm>
            <a:off x="560323" y="4173423"/>
            <a:ext cx="191770" cy="1416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65"/>
              </a:lnSpc>
            </a:pPr>
            <a:r>
              <a:rPr sz="900" spc="-25" dirty="0">
                <a:solidFill>
                  <a:srgbClr val="444646"/>
                </a:solidFill>
                <a:latin typeface="Calibri"/>
                <a:cs typeface="Calibri"/>
              </a:rPr>
              <a:t>Q2.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905052" y="4173423"/>
            <a:ext cx="7351395" cy="635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05"/>
              </a:lnSpc>
            </a:pP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Under </a:t>
            </a:r>
            <a:r>
              <a:rPr sz="900" i="1" spc="-10" dirty="0">
                <a:solidFill>
                  <a:srgbClr val="444646"/>
                </a:solidFill>
                <a:latin typeface="Calibri"/>
                <a:cs typeface="Calibri"/>
              </a:rPr>
              <a:t>decriminalization,</a:t>
            </a:r>
            <a:r>
              <a:rPr sz="900" i="1" spc="-7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adults</a:t>
            </a:r>
            <a:r>
              <a:rPr sz="900" i="1" spc="-5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are</a:t>
            </a:r>
            <a:r>
              <a:rPr sz="900" i="1" spc="2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allowed</a:t>
            </a:r>
            <a:r>
              <a:rPr sz="900" i="1" spc="-4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to</a:t>
            </a:r>
            <a:r>
              <a:rPr sz="900" i="1" spc="2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possess</a:t>
            </a:r>
            <a:r>
              <a:rPr sz="900" i="1" spc="-5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up</a:t>
            </a:r>
            <a:r>
              <a:rPr sz="900" i="1" spc="1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to</a:t>
            </a:r>
            <a:r>
              <a:rPr sz="900" i="1" spc="2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a</a:t>
            </a:r>
            <a:r>
              <a:rPr sz="900" i="1" spc="1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cumulative</a:t>
            </a:r>
            <a:r>
              <a:rPr sz="900" i="1" spc="-6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total</a:t>
            </a:r>
            <a:r>
              <a:rPr sz="900" i="1" spc="-2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of</a:t>
            </a:r>
            <a:r>
              <a:rPr sz="900" i="1" spc="1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2.5</a:t>
            </a:r>
            <a:r>
              <a:rPr sz="900" i="1" spc="-1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grams</a:t>
            </a:r>
            <a:r>
              <a:rPr sz="900" i="1" spc="1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of</a:t>
            </a:r>
            <a:r>
              <a:rPr sz="900" i="1" spc="1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opioids,</a:t>
            </a:r>
            <a:r>
              <a:rPr sz="900" i="1" spc="-4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cocaine/crack-</a:t>
            </a:r>
            <a:r>
              <a:rPr sz="900" i="1" spc="-10" dirty="0">
                <a:solidFill>
                  <a:srgbClr val="444646"/>
                </a:solidFill>
                <a:latin typeface="Calibri"/>
                <a:cs typeface="Calibri"/>
              </a:rPr>
              <a:t>cocaine,</a:t>
            </a:r>
            <a:r>
              <a:rPr sz="900" i="1" spc="-4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methamphetamine</a:t>
            </a:r>
            <a:r>
              <a:rPr sz="900" i="1" spc="-3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and</a:t>
            </a:r>
            <a:r>
              <a:rPr sz="900" i="1" spc="-1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spc="-20" dirty="0">
                <a:solidFill>
                  <a:srgbClr val="444646"/>
                </a:solidFill>
                <a:latin typeface="Calibri"/>
                <a:cs typeface="Calibri"/>
              </a:rPr>
              <a:t>MDMA</a:t>
            </a:r>
            <a:endParaRPr sz="900">
              <a:latin typeface="Calibri"/>
              <a:cs typeface="Calibri"/>
            </a:endParaRPr>
          </a:p>
          <a:p>
            <a:pPr marL="12700" marR="144780">
              <a:lnSpc>
                <a:spcPct val="90400"/>
              </a:lnSpc>
              <a:spcBef>
                <a:spcPts val="40"/>
              </a:spcBef>
            </a:pP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for</a:t>
            </a:r>
            <a:r>
              <a:rPr sz="900" i="1" spc="-1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personal</a:t>
            </a:r>
            <a:r>
              <a:rPr sz="900" i="1" spc="-3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possession.</a:t>
            </a:r>
            <a:r>
              <a:rPr sz="900" i="1" spc="-8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Amounts</a:t>
            </a:r>
            <a:r>
              <a:rPr sz="900" i="1" spc="-6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carried</a:t>
            </a:r>
            <a:r>
              <a:rPr sz="900" i="1" spc="-3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above</a:t>
            </a:r>
            <a:r>
              <a:rPr sz="900" i="1" spc="-4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2.5</a:t>
            </a:r>
            <a:r>
              <a:rPr sz="900" i="1" spc="-2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grams</a:t>
            </a:r>
            <a:r>
              <a:rPr sz="900" i="1" spc="-3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will</a:t>
            </a:r>
            <a:r>
              <a:rPr sz="900" i="1" spc="2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still</a:t>
            </a:r>
            <a:r>
              <a:rPr sz="900" i="1" spc="-1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be</a:t>
            </a:r>
            <a:r>
              <a:rPr sz="900" i="1" spc="-1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criminalized.</a:t>
            </a:r>
            <a:r>
              <a:rPr sz="900" i="1" spc="-8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The</a:t>
            </a:r>
            <a:r>
              <a:rPr sz="900" i="1" spc="-1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BC</a:t>
            </a:r>
            <a:r>
              <a:rPr sz="900" i="1" spc="-1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government’s</a:t>
            </a:r>
            <a:r>
              <a:rPr sz="900" i="1" spc="-6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stated</a:t>
            </a:r>
            <a:r>
              <a:rPr sz="900" i="1" spc="-5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goals</a:t>
            </a:r>
            <a:r>
              <a:rPr sz="900" i="1" spc="-3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of decriminalization</a:t>
            </a:r>
            <a:r>
              <a:rPr sz="900" i="1" spc="-8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are</a:t>
            </a:r>
            <a:r>
              <a:rPr sz="900" i="1" spc="2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to</a:t>
            </a:r>
            <a:r>
              <a:rPr sz="900" i="1" spc="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reduce</a:t>
            </a:r>
            <a:r>
              <a:rPr sz="900" i="1" spc="-4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spc="-25" dirty="0">
                <a:solidFill>
                  <a:srgbClr val="444646"/>
                </a:solidFill>
                <a:latin typeface="Calibri"/>
                <a:cs typeface="Calibri"/>
              </a:rPr>
              <a:t>the</a:t>
            </a:r>
            <a:r>
              <a:rPr sz="900" i="1" spc="50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harms</a:t>
            </a:r>
            <a:r>
              <a:rPr sz="900" i="1" spc="-3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associated</a:t>
            </a:r>
            <a:r>
              <a:rPr sz="900" i="1" spc="-8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with</a:t>
            </a:r>
            <a:r>
              <a:rPr sz="900" i="1" spc="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substance</a:t>
            </a:r>
            <a:r>
              <a:rPr sz="900" i="1" spc="-7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use,</a:t>
            </a:r>
            <a:r>
              <a:rPr sz="900" i="1" spc="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including</a:t>
            </a:r>
            <a:r>
              <a:rPr sz="900" i="1" spc="-5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stigma</a:t>
            </a:r>
            <a:r>
              <a:rPr sz="900" i="1" spc="-5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and</a:t>
            </a:r>
            <a:r>
              <a:rPr sz="900" i="1" spc="-2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criminalization,</a:t>
            </a:r>
            <a:r>
              <a:rPr sz="900" i="1" spc="-5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as</a:t>
            </a:r>
            <a:r>
              <a:rPr sz="900" i="1" spc="-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well as</a:t>
            </a:r>
            <a:r>
              <a:rPr sz="900" i="1" spc="2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to</a:t>
            </a:r>
            <a:r>
              <a:rPr sz="900" i="1" spc="1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support</a:t>
            </a:r>
            <a:r>
              <a:rPr sz="900" i="1" spc="-6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people</a:t>
            </a:r>
            <a:r>
              <a:rPr sz="900" i="1" spc="-4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who</a:t>
            </a:r>
            <a:r>
              <a:rPr sz="900" i="1" spc="-2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use</a:t>
            </a:r>
            <a:r>
              <a:rPr sz="900" i="1" spc="-1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drugs</a:t>
            </a:r>
            <a:r>
              <a:rPr sz="900" i="1" spc="-3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to</a:t>
            </a:r>
            <a:r>
              <a:rPr sz="900" i="1" spc="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access</a:t>
            </a:r>
            <a:r>
              <a:rPr sz="900" i="1" spc="-2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health</a:t>
            </a:r>
            <a:r>
              <a:rPr sz="900" i="1" spc="-5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and</a:t>
            </a:r>
            <a:r>
              <a:rPr sz="900" i="1" spc="-2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social</a:t>
            </a:r>
            <a:r>
              <a:rPr sz="900" i="1" spc="-3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spc="-10" dirty="0">
                <a:solidFill>
                  <a:srgbClr val="444646"/>
                </a:solidFill>
                <a:latin typeface="Calibri"/>
                <a:cs typeface="Calibri"/>
              </a:rPr>
              <a:t>services,</a:t>
            </a:r>
            <a:r>
              <a:rPr sz="900" i="1" spc="50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ultimately</a:t>
            </a:r>
            <a:r>
              <a:rPr sz="900" i="1" spc="-6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redirecting</a:t>
            </a:r>
            <a:r>
              <a:rPr sz="900" i="1" spc="-4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them</a:t>
            </a:r>
            <a:r>
              <a:rPr sz="900" i="1" spc="-4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away from</a:t>
            </a:r>
            <a:r>
              <a:rPr sz="900" i="1" spc="-3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the</a:t>
            </a:r>
            <a:r>
              <a:rPr sz="900" i="1" spc="-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criminal</a:t>
            </a:r>
            <a:r>
              <a:rPr sz="900" i="1" spc="-2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justice</a:t>
            </a:r>
            <a:r>
              <a:rPr sz="900" i="1" spc="-3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system.</a:t>
            </a:r>
            <a:r>
              <a:rPr sz="900" i="1" spc="-5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Please</a:t>
            </a:r>
            <a:r>
              <a:rPr sz="900" i="1" spc="-3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indicate</a:t>
            </a:r>
            <a:r>
              <a:rPr sz="900" i="1" spc="-7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your</a:t>
            </a:r>
            <a:r>
              <a:rPr sz="900" i="1" spc="-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level of</a:t>
            </a:r>
            <a:r>
              <a:rPr sz="900" i="1" spc="1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agreement</a:t>
            </a:r>
            <a:r>
              <a:rPr sz="900" i="1" spc="-5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or</a:t>
            </a:r>
            <a:r>
              <a:rPr sz="900" i="1" spc="-1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disagreement</a:t>
            </a:r>
            <a:r>
              <a:rPr sz="900" i="1" spc="-5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with</a:t>
            </a:r>
            <a:r>
              <a:rPr sz="900" i="1" spc="-2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the</a:t>
            </a:r>
            <a:r>
              <a:rPr sz="900" i="1" spc="-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following</a:t>
            </a:r>
            <a:r>
              <a:rPr sz="900" i="1" spc="-5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spc="-10" dirty="0">
                <a:solidFill>
                  <a:srgbClr val="444646"/>
                </a:solidFill>
                <a:latin typeface="Calibri"/>
                <a:cs typeface="Calibri"/>
              </a:rPr>
              <a:t>statements</a:t>
            </a:r>
            <a:r>
              <a:rPr sz="900" i="1" spc="50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regarding</a:t>
            </a:r>
            <a:r>
              <a:rPr sz="900" i="1" spc="-7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the potential</a:t>
            </a:r>
            <a:r>
              <a:rPr sz="900" i="1" spc="-5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impact</a:t>
            </a:r>
            <a:r>
              <a:rPr sz="900" i="1" spc="-5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of</a:t>
            </a:r>
            <a:r>
              <a:rPr sz="900" i="1" spc="4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spc="-10" dirty="0">
                <a:solidFill>
                  <a:srgbClr val="444646"/>
                </a:solidFill>
                <a:latin typeface="Calibri"/>
                <a:cs typeface="Calibri"/>
              </a:rPr>
              <a:t>decriminalization</a:t>
            </a:r>
            <a:r>
              <a:rPr sz="900" i="1" spc="-4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of</a:t>
            </a:r>
            <a:r>
              <a:rPr sz="900" i="1" spc="1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illegal</a:t>
            </a:r>
            <a:r>
              <a:rPr sz="900" i="1" spc="-2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drugs</a:t>
            </a:r>
            <a:r>
              <a:rPr sz="900" i="1" spc="-2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in</a:t>
            </a:r>
            <a:r>
              <a:rPr sz="900" i="1" spc="1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spc="-25" dirty="0">
                <a:solidFill>
                  <a:srgbClr val="444646"/>
                </a:solidFill>
                <a:latin typeface="Calibri"/>
                <a:cs typeface="Calibri"/>
              </a:rPr>
              <a:t>BC.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6" name="object 1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855"/>
              </a:lnSpc>
            </a:pPr>
            <a:fld id="{81D60167-4931-47E6-BA6A-407CBD079E47}" type="slidenum">
              <a:rPr spc="-25" dirty="0"/>
              <a:t>10</a:t>
            </a:fld>
            <a:endParaRPr spc="-25" dirty="0"/>
          </a:p>
        </p:txBody>
      </p:sp>
      <p:sp>
        <p:nvSpPr>
          <p:cNvPr id="17" name="object 17"/>
          <p:cNvSpPr txBox="1"/>
          <p:nvPr/>
        </p:nvSpPr>
        <p:spPr>
          <a:xfrm>
            <a:off x="560323" y="4813579"/>
            <a:ext cx="1501775" cy="1416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65"/>
              </a:lnSpc>
            </a:pPr>
            <a:r>
              <a:rPr sz="900" dirty="0">
                <a:solidFill>
                  <a:srgbClr val="444646"/>
                </a:solidFill>
                <a:latin typeface="Calibri"/>
                <a:cs typeface="Calibri"/>
              </a:rPr>
              <a:t>Base:</a:t>
            </a:r>
            <a:r>
              <a:rPr sz="900" spc="-2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444646"/>
                </a:solidFill>
                <a:latin typeface="Calibri"/>
                <a:cs typeface="Calibri"/>
              </a:rPr>
              <a:t>All</a:t>
            </a:r>
            <a:r>
              <a:rPr sz="900" spc="1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444646"/>
                </a:solidFill>
                <a:latin typeface="Calibri"/>
                <a:cs typeface="Calibri"/>
              </a:rPr>
              <a:t>respondents</a:t>
            </a:r>
            <a:r>
              <a:rPr sz="900" spc="-6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spc="-10" dirty="0">
                <a:solidFill>
                  <a:srgbClr val="444646"/>
                </a:solidFill>
                <a:latin typeface="Calibri"/>
                <a:cs typeface="Calibri"/>
              </a:rPr>
              <a:t>(n=1,202)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223384" y="1250441"/>
            <a:ext cx="73914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20" dirty="0">
                <a:solidFill>
                  <a:srgbClr val="212122"/>
                </a:solidFill>
                <a:latin typeface="Calibri"/>
                <a:cs typeface="Calibri"/>
              </a:rPr>
              <a:t>Total</a:t>
            </a:r>
            <a:r>
              <a:rPr sz="1200" b="1" spc="-40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1200" b="1" spc="-10" dirty="0">
                <a:solidFill>
                  <a:srgbClr val="212122"/>
                </a:solidFill>
                <a:latin typeface="Calibri"/>
                <a:cs typeface="Calibri"/>
              </a:rPr>
              <a:t>Agree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937247" y="3087623"/>
            <a:ext cx="988060" cy="140335"/>
          </a:xfrm>
          <a:prstGeom prst="rect">
            <a:avLst/>
          </a:prstGeom>
          <a:solidFill>
            <a:srgbClr val="67F1FF"/>
          </a:solidFill>
        </p:spPr>
        <p:txBody>
          <a:bodyPr vert="horz" wrap="square" lIns="0" tIns="0" rIns="0" bIns="0" rtlCol="0">
            <a:spAutoFit/>
          </a:bodyPr>
          <a:lstStyle/>
          <a:p>
            <a:pPr marL="58419">
              <a:lnSpc>
                <a:spcPts val="1040"/>
              </a:lnSpc>
            </a:pPr>
            <a:r>
              <a:rPr sz="900" b="1" dirty="0">
                <a:solidFill>
                  <a:srgbClr val="212122"/>
                </a:solidFill>
                <a:latin typeface="Calibri"/>
                <a:cs typeface="Calibri"/>
              </a:rPr>
              <a:t>Statistically</a:t>
            </a:r>
            <a:r>
              <a:rPr sz="900" b="1" spc="-40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212122"/>
                </a:solidFill>
                <a:latin typeface="Calibri"/>
                <a:cs typeface="Calibri"/>
              </a:rPr>
              <a:t>higher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7924800" y="3087623"/>
            <a:ext cx="954405" cy="140335"/>
          </a:xfrm>
          <a:prstGeom prst="rect">
            <a:avLst/>
          </a:prstGeom>
          <a:solidFill>
            <a:srgbClr val="D9D9D9"/>
          </a:solidFill>
        </p:spPr>
        <p:txBody>
          <a:bodyPr vert="horz" wrap="square" lIns="0" tIns="0" rIns="0" bIns="0" rtlCol="0">
            <a:spAutoFit/>
          </a:bodyPr>
          <a:lstStyle/>
          <a:p>
            <a:pPr marL="57785">
              <a:lnSpc>
                <a:spcPts val="1040"/>
              </a:lnSpc>
            </a:pPr>
            <a:r>
              <a:rPr sz="900" b="1" dirty="0">
                <a:solidFill>
                  <a:srgbClr val="212122"/>
                </a:solidFill>
                <a:latin typeface="Calibri"/>
                <a:cs typeface="Calibri"/>
              </a:rPr>
              <a:t>Statistically</a:t>
            </a:r>
            <a:r>
              <a:rPr sz="900" b="1" spc="-40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212122"/>
                </a:solidFill>
                <a:latin typeface="Calibri"/>
                <a:cs typeface="Calibri"/>
              </a:rPr>
              <a:t>lower</a:t>
            </a:r>
            <a:endParaRPr sz="9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Agree/Disagree</a:t>
            </a:r>
            <a:r>
              <a:rPr spc="-95" dirty="0"/>
              <a:t> </a:t>
            </a:r>
            <a:r>
              <a:rPr spc="-10" dirty="0"/>
              <a:t>Statements</a:t>
            </a:r>
            <a:r>
              <a:rPr dirty="0"/>
              <a:t> About</a:t>
            </a:r>
            <a:r>
              <a:rPr spc="-10" dirty="0"/>
              <a:t> </a:t>
            </a:r>
            <a:r>
              <a:rPr dirty="0"/>
              <a:t>Impact</a:t>
            </a:r>
            <a:r>
              <a:rPr spc="-25" dirty="0"/>
              <a:t> </a:t>
            </a:r>
            <a:r>
              <a:rPr dirty="0"/>
              <a:t>of</a:t>
            </a:r>
            <a:r>
              <a:rPr spc="-25" dirty="0"/>
              <a:t> </a:t>
            </a:r>
            <a:r>
              <a:rPr dirty="0"/>
              <a:t>Decriminalization</a:t>
            </a:r>
            <a:r>
              <a:rPr spc="10" dirty="0"/>
              <a:t> </a:t>
            </a:r>
            <a:r>
              <a:rPr dirty="0"/>
              <a:t>by</a:t>
            </a:r>
            <a:r>
              <a:rPr spc="-40" dirty="0"/>
              <a:t> </a:t>
            </a:r>
            <a:r>
              <a:rPr dirty="0"/>
              <a:t>Demos</a:t>
            </a:r>
            <a:r>
              <a:rPr spc="-25" dirty="0"/>
              <a:t> </a:t>
            </a:r>
            <a:r>
              <a:rPr dirty="0"/>
              <a:t>(slide</a:t>
            </a:r>
            <a:r>
              <a:rPr spc="-25" dirty="0"/>
              <a:t> </a:t>
            </a:r>
            <a:r>
              <a:rPr dirty="0"/>
              <a:t>2</a:t>
            </a:r>
            <a:r>
              <a:rPr spc="-25" dirty="0"/>
              <a:t> </a:t>
            </a:r>
            <a:r>
              <a:rPr dirty="0"/>
              <a:t>of</a:t>
            </a:r>
            <a:r>
              <a:rPr spc="-30" dirty="0"/>
              <a:t> </a:t>
            </a:r>
            <a:r>
              <a:rPr spc="-25" dirty="0"/>
              <a:t>3)</a:t>
            </a:r>
          </a:p>
        </p:txBody>
      </p:sp>
      <p:sp>
        <p:nvSpPr>
          <p:cNvPr id="3" name="object 3"/>
          <p:cNvSpPr/>
          <p:nvPr/>
        </p:nvSpPr>
        <p:spPr>
          <a:xfrm>
            <a:off x="257263" y="541146"/>
            <a:ext cx="0" cy="411480"/>
          </a:xfrm>
          <a:custGeom>
            <a:avLst/>
            <a:gdLst/>
            <a:ahLst/>
            <a:cxnLst/>
            <a:rect l="l" t="t" r="r" b="b"/>
            <a:pathLst>
              <a:path h="411480">
                <a:moveTo>
                  <a:pt x="0" y="0"/>
                </a:moveTo>
                <a:lnTo>
                  <a:pt x="0" y="411479"/>
                </a:lnTo>
              </a:path>
            </a:pathLst>
          </a:custGeom>
          <a:ln w="38100">
            <a:solidFill>
              <a:srgbClr val="0060A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35991" y="504570"/>
            <a:ext cx="7808595" cy="954405"/>
          </a:xfrm>
          <a:prstGeom prst="rect">
            <a:avLst/>
          </a:prstGeom>
        </p:spPr>
        <p:txBody>
          <a:bodyPr vert="horz" wrap="square" lIns="0" tIns="30480" rIns="0" bIns="0" rtlCol="0">
            <a:spAutoFit/>
          </a:bodyPr>
          <a:lstStyle/>
          <a:p>
            <a:pPr marL="12700" marR="5080">
              <a:lnSpc>
                <a:spcPts val="1080"/>
              </a:lnSpc>
              <a:spcBef>
                <a:spcPts val="240"/>
              </a:spcBef>
            </a:pP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Boomer</a:t>
            </a:r>
            <a:r>
              <a:rPr sz="1000" spc="-15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aged</a:t>
            </a:r>
            <a:r>
              <a:rPr sz="1000" spc="-20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British</a:t>
            </a:r>
            <a:r>
              <a:rPr sz="1000" spc="-20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Columbians</a:t>
            </a:r>
            <a:r>
              <a:rPr sz="1000" spc="-55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are</a:t>
            </a:r>
            <a:r>
              <a:rPr sz="1000" spc="5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less</a:t>
            </a:r>
            <a:r>
              <a:rPr sz="1000" spc="-5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likely</a:t>
            </a:r>
            <a:r>
              <a:rPr sz="1000" spc="-50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to agree</a:t>
            </a:r>
            <a:r>
              <a:rPr sz="1000" spc="-20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decriminalization</a:t>
            </a:r>
            <a:r>
              <a:rPr sz="1000" spc="-75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is</a:t>
            </a:r>
            <a:r>
              <a:rPr sz="1000" spc="-5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a positive</a:t>
            </a:r>
            <a:r>
              <a:rPr sz="1000" spc="-20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step</a:t>
            </a:r>
            <a:r>
              <a:rPr sz="1000" spc="5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toward</a:t>
            </a:r>
            <a:r>
              <a:rPr sz="1000" spc="-20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viewing</a:t>
            </a:r>
            <a:r>
              <a:rPr sz="1000" spc="-35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drug</a:t>
            </a:r>
            <a:r>
              <a:rPr sz="1000" spc="10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use</a:t>
            </a:r>
            <a:r>
              <a:rPr sz="1000" spc="5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as</a:t>
            </a:r>
            <a:r>
              <a:rPr sz="1000" spc="-5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a </a:t>
            </a:r>
            <a:r>
              <a:rPr sz="1000" spc="-30" dirty="0">
                <a:solidFill>
                  <a:srgbClr val="57585B"/>
                </a:solidFill>
                <a:latin typeface="Calibri"/>
                <a:cs typeface="Calibri"/>
              </a:rPr>
              <a:t>health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 issue,</a:t>
            </a:r>
            <a:r>
              <a:rPr sz="1000" spc="-15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that it will</a:t>
            </a:r>
            <a:r>
              <a:rPr sz="1000" spc="-40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57585B"/>
                </a:solidFill>
                <a:latin typeface="Calibri"/>
                <a:cs typeface="Calibri"/>
              </a:rPr>
              <a:t>reduce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police/law</a:t>
            </a:r>
            <a:r>
              <a:rPr sz="1000" spc="-75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enforcement</a:t>
            </a:r>
            <a:r>
              <a:rPr sz="1000" spc="-40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costs and</a:t>
            </a:r>
            <a:r>
              <a:rPr sz="1000" spc="10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that</a:t>
            </a:r>
            <a:r>
              <a:rPr sz="1000" spc="40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it</a:t>
            </a:r>
            <a:r>
              <a:rPr sz="1000" spc="-15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will improve</a:t>
            </a:r>
            <a:r>
              <a:rPr sz="1000" spc="-40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access</a:t>
            </a:r>
            <a:r>
              <a:rPr sz="1000" spc="-25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to</a:t>
            </a:r>
            <a:r>
              <a:rPr sz="1000" spc="35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57585B"/>
                </a:solidFill>
                <a:latin typeface="Calibri"/>
                <a:cs typeface="Calibri"/>
              </a:rPr>
              <a:t>treatment/supports.</a:t>
            </a:r>
            <a:r>
              <a:rPr sz="1000" spc="-60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The</a:t>
            </a:r>
            <a:r>
              <a:rPr sz="1000" spc="45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Boomer</a:t>
            </a:r>
            <a:r>
              <a:rPr sz="1000" spc="-5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segment</a:t>
            </a:r>
            <a:r>
              <a:rPr sz="1000" spc="-15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is also</a:t>
            </a:r>
            <a:r>
              <a:rPr sz="1000" spc="-15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less likely</a:t>
            </a:r>
            <a:r>
              <a:rPr sz="1000" spc="-40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toagree</a:t>
            </a:r>
            <a:r>
              <a:rPr sz="1000" spc="-15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they</a:t>
            </a:r>
            <a:r>
              <a:rPr sz="1000" spc="5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support</a:t>
            </a:r>
            <a:r>
              <a:rPr sz="1000" spc="5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spc="-25" dirty="0">
                <a:solidFill>
                  <a:srgbClr val="57585B"/>
                </a:solidFill>
                <a:latin typeface="Calibri"/>
                <a:cs typeface="Calibri"/>
              </a:rPr>
              <a:t>the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 decriminalization</a:t>
            </a:r>
            <a:r>
              <a:rPr sz="1000" spc="-45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of</a:t>
            </a:r>
            <a:r>
              <a:rPr sz="1000" spc="-5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illicit</a:t>
            </a:r>
            <a:r>
              <a:rPr sz="1000" spc="-65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drugs</a:t>
            </a:r>
            <a:r>
              <a:rPr sz="1000" spc="10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policy</a:t>
            </a:r>
            <a:r>
              <a:rPr sz="1000" spc="-35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in</a:t>
            </a:r>
            <a:r>
              <a:rPr sz="1000" spc="20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spc="-25" dirty="0">
                <a:solidFill>
                  <a:srgbClr val="57585B"/>
                </a:solidFill>
                <a:latin typeface="Calibri"/>
                <a:cs typeface="Calibri"/>
              </a:rPr>
              <a:t>BC.</a:t>
            </a:r>
            <a:endParaRPr sz="10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000">
              <a:latin typeface="Calibri"/>
              <a:cs typeface="Calibri"/>
            </a:endParaRPr>
          </a:p>
          <a:p>
            <a:pPr marL="704850" algn="ctr">
              <a:lnSpc>
                <a:spcPct val="100000"/>
              </a:lnSpc>
            </a:pPr>
            <a:r>
              <a:rPr sz="1200" b="1" spc="-20" dirty="0">
                <a:solidFill>
                  <a:srgbClr val="212122"/>
                </a:solidFill>
                <a:latin typeface="Calibri"/>
                <a:cs typeface="Calibri"/>
              </a:rPr>
              <a:t>Total</a:t>
            </a:r>
            <a:r>
              <a:rPr sz="1200" b="1" spc="-40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1200" b="1" spc="-10" dirty="0">
                <a:solidFill>
                  <a:srgbClr val="212122"/>
                </a:solidFill>
                <a:latin typeface="Calibri"/>
                <a:cs typeface="Calibri"/>
              </a:rPr>
              <a:t>Agree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5707126" y="2153411"/>
            <a:ext cx="402590" cy="1249680"/>
          </a:xfrm>
          <a:custGeom>
            <a:avLst/>
            <a:gdLst/>
            <a:ahLst/>
            <a:cxnLst/>
            <a:rect l="l" t="t" r="r" b="b"/>
            <a:pathLst>
              <a:path w="402589" h="1249679">
                <a:moveTo>
                  <a:pt x="402336" y="0"/>
                </a:moveTo>
                <a:lnTo>
                  <a:pt x="0" y="0"/>
                </a:lnTo>
                <a:lnTo>
                  <a:pt x="0" y="373380"/>
                </a:lnTo>
                <a:lnTo>
                  <a:pt x="0" y="624840"/>
                </a:lnTo>
                <a:lnTo>
                  <a:pt x="0" y="998220"/>
                </a:lnTo>
                <a:lnTo>
                  <a:pt x="0" y="1249680"/>
                </a:lnTo>
                <a:lnTo>
                  <a:pt x="402336" y="1249680"/>
                </a:lnTo>
                <a:lnTo>
                  <a:pt x="402336" y="998220"/>
                </a:lnTo>
                <a:lnTo>
                  <a:pt x="402336" y="624840"/>
                </a:lnTo>
                <a:lnTo>
                  <a:pt x="402336" y="373380"/>
                </a:lnTo>
                <a:lnTo>
                  <a:pt x="402336" y="0"/>
                </a:lnTo>
                <a:close/>
              </a:path>
            </a:pathLst>
          </a:custGeom>
          <a:solidFill>
            <a:srgbClr val="67F1F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6" name="object 6"/>
          <p:cNvGrpSpPr/>
          <p:nvPr/>
        </p:nvGrpSpPr>
        <p:grpSpPr>
          <a:xfrm>
            <a:off x="7316469" y="2153411"/>
            <a:ext cx="805180" cy="624840"/>
            <a:chOff x="7316469" y="2153411"/>
            <a:chExt cx="805180" cy="624840"/>
          </a:xfrm>
        </p:grpSpPr>
        <p:sp>
          <p:nvSpPr>
            <p:cNvPr id="7" name="object 7"/>
            <p:cNvSpPr/>
            <p:nvPr/>
          </p:nvSpPr>
          <p:spPr>
            <a:xfrm>
              <a:off x="7718805" y="2153411"/>
              <a:ext cx="402590" cy="373380"/>
            </a:xfrm>
            <a:custGeom>
              <a:avLst/>
              <a:gdLst/>
              <a:ahLst/>
              <a:cxnLst/>
              <a:rect l="l" t="t" r="r" b="b"/>
              <a:pathLst>
                <a:path w="402590" h="373380">
                  <a:moveTo>
                    <a:pt x="402335" y="0"/>
                  </a:moveTo>
                  <a:lnTo>
                    <a:pt x="0" y="0"/>
                  </a:lnTo>
                  <a:lnTo>
                    <a:pt x="0" y="373380"/>
                  </a:lnTo>
                  <a:lnTo>
                    <a:pt x="402335" y="373380"/>
                  </a:lnTo>
                  <a:lnTo>
                    <a:pt x="402335" y="0"/>
                  </a:lnTo>
                  <a:close/>
                </a:path>
              </a:pathLst>
            </a:custGeom>
            <a:solidFill>
              <a:srgbClr val="67F1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7316469" y="2526791"/>
              <a:ext cx="402590" cy="251460"/>
            </a:xfrm>
            <a:custGeom>
              <a:avLst/>
              <a:gdLst/>
              <a:ahLst/>
              <a:cxnLst/>
              <a:rect l="l" t="t" r="r" b="b"/>
              <a:pathLst>
                <a:path w="402590" h="251460">
                  <a:moveTo>
                    <a:pt x="402335" y="0"/>
                  </a:moveTo>
                  <a:lnTo>
                    <a:pt x="0" y="0"/>
                  </a:lnTo>
                  <a:lnTo>
                    <a:pt x="0" y="251460"/>
                  </a:lnTo>
                  <a:lnTo>
                    <a:pt x="402335" y="251460"/>
                  </a:lnTo>
                  <a:lnTo>
                    <a:pt x="402335" y="0"/>
                  </a:lnTo>
                  <a:close/>
                </a:path>
              </a:pathLst>
            </a:custGeom>
            <a:solidFill>
              <a:srgbClr val="D9D9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7718805" y="2526791"/>
              <a:ext cx="402590" cy="251460"/>
            </a:xfrm>
            <a:custGeom>
              <a:avLst/>
              <a:gdLst/>
              <a:ahLst/>
              <a:cxnLst/>
              <a:rect l="l" t="t" r="r" b="b"/>
              <a:pathLst>
                <a:path w="402590" h="251460">
                  <a:moveTo>
                    <a:pt x="402335" y="0"/>
                  </a:moveTo>
                  <a:lnTo>
                    <a:pt x="0" y="0"/>
                  </a:lnTo>
                  <a:lnTo>
                    <a:pt x="0" y="251460"/>
                  </a:lnTo>
                  <a:lnTo>
                    <a:pt x="402335" y="251460"/>
                  </a:lnTo>
                  <a:lnTo>
                    <a:pt x="402335" y="0"/>
                  </a:lnTo>
                  <a:close/>
                </a:path>
              </a:pathLst>
            </a:custGeom>
            <a:solidFill>
              <a:srgbClr val="67F1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aphicFrame>
        <p:nvGraphicFramePr>
          <p:cNvPr id="10" name="object 10"/>
          <p:cNvGraphicFramePr>
            <a:graphicFrameLocks noGrp="1"/>
          </p:cNvGraphicFramePr>
          <p:nvPr/>
        </p:nvGraphicFramePr>
        <p:xfrm>
          <a:off x="257251" y="1521409"/>
          <a:ext cx="8791575" cy="18796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28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25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25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9877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0258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0258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7782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2735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0258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9784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01955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29894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46482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3909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401954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401954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</a:tblGrid>
              <a:tr h="1600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006FC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006FC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006FC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006F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9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Region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6985" marB="0">
                    <a:solidFill>
                      <a:srgbClr val="006FC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006FC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006FC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900" b="1" spc="-2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Sex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6985" marB="0">
                    <a:solidFill>
                      <a:srgbClr val="006F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006FC0"/>
                    </a:solidFill>
                  </a:tcPr>
                </a:tc>
                <a:tc>
                  <a:txBody>
                    <a:bodyPr/>
                    <a:lstStyle/>
                    <a:p>
                      <a:pPr marL="311150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900" b="1" spc="-2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Age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6985" marB="0">
                    <a:solidFill>
                      <a:srgbClr val="006FC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006FC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006FC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900" b="1" spc="-5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E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6985" marB="0">
                    <a:solidFill>
                      <a:srgbClr val="006F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9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ducation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6985" marB="0">
                    <a:solidFill>
                      <a:srgbClr val="006FC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006FC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900" b="1" spc="-2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Race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6985" marB="0">
                    <a:solidFill>
                      <a:srgbClr val="006F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558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006F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9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Total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41275" marB="0">
                    <a:solidFill>
                      <a:srgbClr val="006FC0"/>
                    </a:solidFill>
                  </a:tcPr>
                </a:tc>
                <a:tc>
                  <a:txBody>
                    <a:bodyPr/>
                    <a:lstStyle/>
                    <a:p>
                      <a:pPr marL="27305" marR="15240" indent="81915">
                        <a:lnSpc>
                          <a:spcPts val="860"/>
                        </a:lnSpc>
                        <a:spcBef>
                          <a:spcPts val="35"/>
                        </a:spcBef>
                      </a:pPr>
                      <a:r>
                        <a:rPr sz="900" b="1" spc="-2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Van</a:t>
                      </a:r>
                      <a:r>
                        <a:rPr sz="900" b="1" spc="50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Coastal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4445" marB="0">
                    <a:solidFill>
                      <a:srgbClr val="006F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9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Fraser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37465" marB="0">
                    <a:solidFill>
                      <a:srgbClr val="006FC0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9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Island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37465" marB="0">
                    <a:solidFill>
                      <a:srgbClr val="006FC0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9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Interior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37465" marB="0">
                    <a:solidFill>
                      <a:srgbClr val="006FC0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9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North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37465" marB="0">
                    <a:solidFill>
                      <a:srgbClr val="006FC0"/>
                    </a:solidFill>
                  </a:tcPr>
                </a:tc>
                <a:tc>
                  <a:txBody>
                    <a:bodyPr/>
                    <a:lstStyle/>
                    <a:p>
                      <a:pPr marL="26034" algn="ct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900" b="1" spc="-2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Male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37465" marB="0">
                    <a:solidFill>
                      <a:srgbClr val="006FC0"/>
                    </a:solidFill>
                  </a:tcPr>
                </a:tc>
                <a:tc>
                  <a:txBody>
                    <a:bodyPr/>
                    <a:lstStyle/>
                    <a:p>
                      <a:pPr marL="26670" algn="ct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9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Female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37465" marB="0">
                    <a:solidFill>
                      <a:srgbClr val="006FC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9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Gen</a:t>
                      </a:r>
                      <a:r>
                        <a:rPr sz="900" b="1" spc="-2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b="1" spc="-5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Z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37465" marB="0">
                    <a:solidFill>
                      <a:srgbClr val="006FC0"/>
                    </a:solidFill>
                  </a:tcPr>
                </a:tc>
                <a:tc>
                  <a:txBody>
                    <a:bodyPr/>
                    <a:lstStyle/>
                    <a:p>
                      <a:pPr marL="147320" marR="103505" indent="-125095">
                        <a:lnSpc>
                          <a:spcPts val="860"/>
                        </a:lnSpc>
                        <a:spcBef>
                          <a:spcPts val="35"/>
                        </a:spcBef>
                      </a:pPr>
                      <a:r>
                        <a:rPr sz="9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Millenn</a:t>
                      </a:r>
                      <a:r>
                        <a:rPr sz="900" b="1" spc="50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b="1" spc="-2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ial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4445" marB="0">
                    <a:solidFill>
                      <a:srgbClr val="006FC0"/>
                    </a:solidFill>
                  </a:tcPr>
                </a:tc>
                <a:tc>
                  <a:txBody>
                    <a:bodyPr/>
                    <a:lstStyle/>
                    <a:p>
                      <a:pPr marR="52069" algn="ct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9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Gen</a:t>
                      </a:r>
                      <a:r>
                        <a:rPr sz="900" b="1" spc="-2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b="1" spc="-5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X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37465" marB="0">
                    <a:solidFill>
                      <a:srgbClr val="006FC0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9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Boomer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37465" marB="0">
                    <a:solidFill>
                      <a:srgbClr val="006FC0"/>
                    </a:solidFill>
                  </a:tcPr>
                </a:tc>
                <a:tc>
                  <a:txBody>
                    <a:bodyPr/>
                    <a:lstStyle/>
                    <a:p>
                      <a:pPr marL="104775" marR="93345" indent="-27940">
                        <a:lnSpc>
                          <a:spcPts val="860"/>
                        </a:lnSpc>
                        <a:spcBef>
                          <a:spcPts val="35"/>
                        </a:spcBef>
                      </a:pPr>
                      <a:r>
                        <a:rPr sz="9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HS</a:t>
                      </a:r>
                      <a:r>
                        <a:rPr sz="900" b="1" spc="-3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b="1" spc="-2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or</a:t>
                      </a:r>
                      <a:r>
                        <a:rPr sz="900" b="1" spc="50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b="1" spc="-2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Less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4445" marB="0">
                    <a:solidFill>
                      <a:srgbClr val="006FC0"/>
                    </a:solidFill>
                  </a:tcPr>
                </a:tc>
                <a:tc>
                  <a:txBody>
                    <a:bodyPr/>
                    <a:lstStyle/>
                    <a:p>
                      <a:pPr marL="19685" marR="68580" indent="48260">
                        <a:lnSpc>
                          <a:spcPts val="860"/>
                        </a:lnSpc>
                        <a:spcBef>
                          <a:spcPts val="35"/>
                        </a:spcBef>
                      </a:pPr>
                      <a:r>
                        <a:rPr sz="900" b="1" spc="-2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Some</a:t>
                      </a:r>
                      <a:r>
                        <a:rPr sz="900" b="1" spc="50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PostSec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4445" marB="0">
                    <a:solidFill>
                      <a:srgbClr val="006FC0"/>
                    </a:solidFill>
                  </a:tcPr>
                </a:tc>
                <a:tc>
                  <a:txBody>
                    <a:bodyPr/>
                    <a:lstStyle/>
                    <a:p>
                      <a:pPr marL="24130" marR="71755" indent="5715">
                        <a:lnSpc>
                          <a:spcPts val="860"/>
                        </a:lnSpc>
                        <a:spcBef>
                          <a:spcPts val="35"/>
                        </a:spcBef>
                      </a:pPr>
                      <a:r>
                        <a:rPr sz="900" b="1" spc="-2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Univ</a:t>
                      </a:r>
                      <a:r>
                        <a:rPr sz="900" b="1" spc="50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b="1" spc="-2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Grad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4445" marB="0">
                    <a:solidFill>
                      <a:srgbClr val="006FC0"/>
                    </a:solidFill>
                  </a:tcPr>
                </a:tc>
                <a:tc>
                  <a:txBody>
                    <a:bodyPr/>
                    <a:lstStyle/>
                    <a:p>
                      <a:pPr marL="7620" algn="ct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9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White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37465" marB="0">
                    <a:solidFill>
                      <a:srgbClr val="006FC0"/>
                    </a:solidFill>
                  </a:tcPr>
                </a:tc>
                <a:tc>
                  <a:txBody>
                    <a:bodyPr/>
                    <a:lstStyle/>
                    <a:p>
                      <a:pPr marL="59690" marR="44450" indent="27305">
                        <a:lnSpc>
                          <a:spcPts val="860"/>
                        </a:lnSpc>
                        <a:spcBef>
                          <a:spcPts val="35"/>
                        </a:spcBef>
                      </a:pPr>
                      <a:r>
                        <a:rPr sz="900" b="1" spc="-2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Non-</a:t>
                      </a:r>
                      <a:r>
                        <a:rPr sz="900" b="1" spc="50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White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4445" marB="0">
                    <a:solidFill>
                      <a:srgbClr val="006F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5585">
                <a:tc>
                  <a:txBody>
                    <a:bodyPr/>
                    <a:lstStyle/>
                    <a:p>
                      <a:pPr marL="6985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90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Sample</a:t>
                      </a:r>
                      <a:r>
                        <a:rPr sz="900" spc="-3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spc="-2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Size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3810" marB="0">
                    <a:lnR w="12700">
                      <a:solidFill>
                        <a:srgbClr val="212122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900" spc="-1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1,202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3810" marB="0">
                    <a:lnL w="12700">
                      <a:solidFill>
                        <a:srgbClr val="212122"/>
                      </a:solidFill>
                      <a:prstDash val="solid"/>
                    </a:lnL>
                    <a:lnR w="12700">
                      <a:solidFill>
                        <a:srgbClr val="212122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270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3810" marB="0">
                    <a:lnL w="12700">
                      <a:solidFill>
                        <a:srgbClr val="212122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452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381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211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3810" marB="0"/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130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3810" marB="0"/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51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3810" marB="0">
                    <a:lnR w="12700">
                      <a:solidFill>
                        <a:srgbClr val="212122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29209"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569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3810" marB="0">
                    <a:lnL w="12700">
                      <a:solidFill>
                        <a:srgbClr val="212122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29209"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618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3810" marB="0">
                    <a:lnR w="12700">
                      <a:solidFill>
                        <a:srgbClr val="212122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156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3810" marB="0">
                    <a:lnL w="12700">
                      <a:solidFill>
                        <a:srgbClr val="212122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116839" marR="12065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365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3810" marB="0"/>
                </a:tc>
                <a:tc>
                  <a:txBody>
                    <a:bodyPr/>
                    <a:lstStyle/>
                    <a:p>
                      <a:pPr marR="64769"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330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3810" marB="0"/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351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3810" marB="0">
                    <a:lnR w="12700">
                      <a:solidFill>
                        <a:srgbClr val="212122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116839" marR="21590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236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3810" marB="0">
                    <a:lnL w="12700">
                      <a:solidFill>
                        <a:srgbClr val="212122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R="48260"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457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3810" marB="0"/>
                </a:tc>
                <a:tc>
                  <a:txBody>
                    <a:bodyPr/>
                    <a:lstStyle/>
                    <a:p>
                      <a:pPr marR="48260"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509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3810" marB="0">
                    <a:lnR w="12700">
                      <a:solidFill>
                        <a:srgbClr val="212122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714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3810" marB="0">
                    <a:lnL w="12700">
                      <a:solidFill>
                        <a:srgbClr val="212122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382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381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2745">
                <a:tc>
                  <a:txBody>
                    <a:bodyPr/>
                    <a:lstStyle/>
                    <a:p>
                      <a:pPr marL="62230" marR="55244" indent="-55244">
                        <a:lnSpc>
                          <a:spcPct val="100000"/>
                        </a:lnSpc>
                      </a:pPr>
                      <a:r>
                        <a:rPr sz="800" b="1" spc="-1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Decriminalization</a:t>
                      </a:r>
                      <a:r>
                        <a:rPr sz="800" b="1" spc="7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b="1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is</a:t>
                      </a:r>
                      <a:r>
                        <a:rPr sz="800" b="1" spc="1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b="1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a</a:t>
                      </a:r>
                      <a:r>
                        <a:rPr sz="800" b="1" spc="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b="1" spc="-1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positive</a:t>
                      </a:r>
                      <a:r>
                        <a:rPr sz="800" b="1" spc="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b="1" spc="-2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step</a:t>
                      </a:r>
                      <a:r>
                        <a:rPr sz="800" b="1" spc="50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b="1" spc="-1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towards</a:t>
                      </a:r>
                      <a:r>
                        <a:rPr sz="800" b="1" spc="1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b="1" spc="-1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recognizing</a:t>
                      </a:r>
                      <a:r>
                        <a:rPr sz="800" b="1" spc="-2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b="1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drug use</a:t>
                      </a:r>
                      <a:r>
                        <a:rPr sz="800" b="1" spc="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b="1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as</a:t>
                      </a:r>
                      <a:r>
                        <a:rPr sz="800" b="1" spc="1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b="1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a</a:t>
                      </a:r>
                      <a:r>
                        <a:rPr sz="800" b="1" spc="1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b="1" spc="-1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health</a:t>
                      </a:r>
                      <a:r>
                        <a:rPr sz="800" b="1" spc="50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b="1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issue</a:t>
                      </a:r>
                      <a:r>
                        <a:rPr sz="800" b="1" spc="-1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b="1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rather</a:t>
                      </a:r>
                      <a:r>
                        <a:rPr sz="800" b="1" spc="-1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b="1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than</a:t>
                      </a:r>
                      <a:r>
                        <a:rPr sz="800" b="1" spc="-1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b="1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a</a:t>
                      </a:r>
                      <a:r>
                        <a:rPr sz="800" b="1" spc="-2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b="1" spc="-1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criminal</a:t>
                      </a:r>
                      <a:r>
                        <a:rPr sz="800" b="1" spc="-1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b="1" spc="-2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issue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R w="12700">
                      <a:solidFill>
                        <a:srgbClr val="212122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935"/>
                        </a:spcBef>
                      </a:pP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40%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118745" marB="0">
                    <a:lnL w="12700">
                      <a:solidFill>
                        <a:srgbClr val="212122"/>
                      </a:solidFill>
                      <a:prstDash val="solid"/>
                    </a:lnL>
                    <a:lnR w="12700">
                      <a:solidFill>
                        <a:srgbClr val="212122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935"/>
                        </a:spcBef>
                      </a:pP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41%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118745" marB="0">
                    <a:lnL w="12700">
                      <a:solidFill>
                        <a:srgbClr val="212122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35"/>
                        </a:spcBef>
                      </a:pP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38%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11874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35"/>
                        </a:spcBef>
                      </a:pP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42%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118745" marB="0"/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935"/>
                        </a:spcBef>
                      </a:pP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39%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118745" marB="0"/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935"/>
                        </a:spcBef>
                      </a:pP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40%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118745" marB="0">
                    <a:lnR w="12700">
                      <a:solidFill>
                        <a:srgbClr val="212122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29209" algn="ctr">
                        <a:lnSpc>
                          <a:spcPct val="100000"/>
                        </a:lnSpc>
                        <a:spcBef>
                          <a:spcPts val="935"/>
                        </a:spcBef>
                      </a:pP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40%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118745" marB="0">
                    <a:lnL w="12700">
                      <a:solidFill>
                        <a:srgbClr val="212122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29209" algn="ctr">
                        <a:lnSpc>
                          <a:spcPct val="100000"/>
                        </a:lnSpc>
                        <a:spcBef>
                          <a:spcPts val="935"/>
                        </a:spcBef>
                      </a:pP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39%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118745" marB="0">
                    <a:lnR w="12700">
                      <a:solidFill>
                        <a:srgbClr val="212122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935"/>
                        </a:spcBef>
                      </a:pP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47%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118745" marB="0">
                    <a:lnL w="12700">
                      <a:solidFill>
                        <a:srgbClr val="212122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104775" marR="12065">
                        <a:lnSpc>
                          <a:spcPct val="100000"/>
                        </a:lnSpc>
                        <a:spcBef>
                          <a:spcPts val="935"/>
                        </a:spcBef>
                      </a:pP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45%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118745" marB="0">
                    <a:solidFill>
                      <a:srgbClr val="67F1FF"/>
                    </a:solidFill>
                  </a:tcPr>
                </a:tc>
                <a:tc>
                  <a:txBody>
                    <a:bodyPr/>
                    <a:lstStyle/>
                    <a:p>
                      <a:pPr marR="64135" algn="ctr">
                        <a:lnSpc>
                          <a:spcPct val="100000"/>
                        </a:lnSpc>
                        <a:spcBef>
                          <a:spcPts val="935"/>
                        </a:spcBef>
                      </a:pP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37%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118745" marB="0"/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935"/>
                        </a:spcBef>
                      </a:pP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35%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118745" marB="0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104775" marR="21590">
                        <a:lnSpc>
                          <a:spcPct val="100000"/>
                        </a:lnSpc>
                        <a:spcBef>
                          <a:spcPts val="935"/>
                        </a:spcBef>
                      </a:pP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36%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118745" marB="0"/>
                </a:tc>
                <a:tc>
                  <a:txBody>
                    <a:bodyPr/>
                    <a:lstStyle/>
                    <a:p>
                      <a:pPr marR="48895" algn="ctr">
                        <a:lnSpc>
                          <a:spcPct val="100000"/>
                        </a:lnSpc>
                        <a:spcBef>
                          <a:spcPts val="935"/>
                        </a:spcBef>
                      </a:pP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39%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118745" marB="0"/>
                </a:tc>
                <a:tc>
                  <a:txBody>
                    <a:bodyPr/>
                    <a:lstStyle/>
                    <a:p>
                      <a:pPr marR="48895" algn="ctr">
                        <a:lnSpc>
                          <a:spcPct val="100000"/>
                        </a:lnSpc>
                        <a:spcBef>
                          <a:spcPts val="935"/>
                        </a:spcBef>
                      </a:pP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44%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118745" marB="0">
                    <a:lnR w="12700">
                      <a:solidFill>
                        <a:srgbClr val="212122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935"/>
                        </a:spcBef>
                      </a:pP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41%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118745" marB="0">
                    <a:lnL w="12700">
                      <a:solidFill>
                        <a:srgbClr val="212122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935"/>
                        </a:spcBef>
                      </a:pP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38%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11874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1460">
                <a:tc>
                  <a:txBody>
                    <a:bodyPr/>
                    <a:lstStyle/>
                    <a:p>
                      <a:pPr marL="7620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800" b="1" spc="-1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Decriminalization</a:t>
                      </a:r>
                      <a:r>
                        <a:rPr sz="800" b="1" spc="5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b="1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will reduce</a:t>
                      </a:r>
                      <a:r>
                        <a:rPr sz="800" b="1" spc="-3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b="1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policing</a:t>
                      </a:r>
                      <a:r>
                        <a:rPr sz="800" b="1" spc="-2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b="1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and</a:t>
                      </a:r>
                      <a:endParaRPr sz="800">
                        <a:latin typeface="Calibri"/>
                        <a:cs typeface="Calibri"/>
                      </a:endParaRPr>
                    </a:p>
                    <a:p>
                      <a:pPr marL="62230">
                        <a:lnSpc>
                          <a:spcPts val="905"/>
                        </a:lnSpc>
                      </a:pPr>
                      <a:r>
                        <a:rPr sz="800" b="1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law</a:t>
                      </a:r>
                      <a:r>
                        <a:rPr sz="800" b="1" spc="1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b="1" spc="-1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enforcement</a:t>
                      </a:r>
                      <a:r>
                        <a:rPr sz="800" b="1" spc="-3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b="1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costs</a:t>
                      </a:r>
                      <a:r>
                        <a:rPr sz="800" b="1" spc="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b="1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and</a:t>
                      </a:r>
                      <a:r>
                        <a:rPr sz="800" b="1" spc="1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b="1" spc="-1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resources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905" marB="0">
                    <a:lnR w="12700">
                      <a:solidFill>
                        <a:srgbClr val="212122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37%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57785" marB="0">
                    <a:lnL w="12700">
                      <a:solidFill>
                        <a:srgbClr val="212122"/>
                      </a:solidFill>
                      <a:prstDash val="solid"/>
                    </a:lnL>
                    <a:lnR w="12700">
                      <a:solidFill>
                        <a:srgbClr val="212122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42%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57785" marB="0">
                    <a:lnL w="12700">
                      <a:solidFill>
                        <a:srgbClr val="212122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38%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5778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32%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57785" marB="0"/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28%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57785" marB="0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42%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57785" marB="0">
                    <a:lnR w="12700">
                      <a:solidFill>
                        <a:srgbClr val="212122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29209" algn="ctr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36%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57785" marB="0">
                    <a:lnL w="12700">
                      <a:solidFill>
                        <a:srgbClr val="212122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29209" algn="ctr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37%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57785" marB="0">
                    <a:lnR w="12700">
                      <a:solidFill>
                        <a:srgbClr val="212122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41%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57785" marB="0">
                    <a:lnL w="12700">
                      <a:solidFill>
                        <a:srgbClr val="212122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104775" marR="1206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45%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57785" marB="0">
                    <a:solidFill>
                      <a:srgbClr val="67F1FF"/>
                    </a:solidFill>
                  </a:tcPr>
                </a:tc>
                <a:tc>
                  <a:txBody>
                    <a:bodyPr/>
                    <a:lstStyle/>
                    <a:p>
                      <a:pPr marR="64135" algn="ctr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36%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57785" marB="0"/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29%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57785" marB="0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104775" marR="2159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38%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57785" marB="0"/>
                </a:tc>
                <a:tc>
                  <a:txBody>
                    <a:bodyPr/>
                    <a:lstStyle/>
                    <a:p>
                      <a:pPr marR="48895" algn="ctr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31%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57785" marB="0"/>
                </a:tc>
                <a:tc>
                  <a:txBody>
                    <a:bodyPr/>
                    <a:lstStyle/>
                    <a:p>
                      <a:pPr marR="48895" algn="ctr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42%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57785" marB="0">
                    <a:lnR w="12700">
                      <a:solidFill>
                        <a:srgbClr val="212122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33%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57785" marB="0">
                    <a:lnL w="12700">
                      <a:solidFill>
                        <a:srgbClr val="212122"/>
                      </a:solidFill>
                      <a:prstDash val="solid"/>
                    </a:lnL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44%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57785" marB="0">
                    <a:solidFill>
                      <a:srgbClr val="67F1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2745">
                <a:tc>
                  <a:txBody>
                    <a:bodyPr/>
                    <a:lstStyle/>
                    <a:p>
                      <a:pPr marL="62230" marR="95250" indent="-55244" algn="just">
                        <a:lnSpc>
                          <a:spcPct val="100000"/>
                        </a:lnSpc>
                      </a:pPr>
                      <a:r>
                        <a:rPr sz="800" b="1" spc="-1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Decriminalization</a:t>
                      </a:r>
                      <a:r>
                        <a:rPr sz="800" b="1" spc="5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b="1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will</a:t>
                      </a:r>
                      <a:r>
                        <a:rPr sz="800" b="1" spc="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b="1" spc="-1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improve</a:t>
                      </a:r>
                      <a:r>
                        <a:rPr sz="800" b="1" spc="-3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b="1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access</a:t>
                      </a:r>
                      <a:r>
                        <a:rPr sz="800" b="1" spc="3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b="1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to</a:t>
                      </a:r>
                      <a:r>
                        <a:rPr sz="800" b="1" spc="50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b="1" spc="-1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treatment</a:t>
                      </a:r>
                      <a:r>
                        <a:rPr sz="800" b="1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 and</a:t>
                      </a:r>
                      <a:r>
                        <a:rPr sz="800" b="1" spc="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b="1" spc="-1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supports </a:t>
                      </a:r>
                      <a:r>
                        <a:rPr sz="800" b="1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for</a:t>
                      </a:r>
                      <a:r>
                        <a:rPr sz="800" b="1" spc="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b="1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people</a:t>
                      </a:r>
                      <a:r>
                        <a:rPr sz="800" b="1" spc="-2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b="1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who</a:t>
                      </a:r>
                      <a:r>
                        <a:rPr sz="800" b="1" spc="50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b="1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use</a:t>
                      </a:r>
                      <a:r>
                        <a:rPr sz="800" b="1" spc="-2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b="1" spc="-1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drugs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R w="12700">
                      <a:solidFill>
                        <a:srgbClr val="212122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935"/>
                        </a:spcBef>
                      </a:pP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34%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118745" marB="0">
                    <a:lnL w="12700">
                      <a:solidFill>
                        <a:srgbClr val="212122"/>
                      </a:solidFill>
                      <a:prstDash val="solid"/>
                    </a:lnL>
                    <a:lnR w="12700">
                      <a:solidFill>
                        <a:srgbClr val="212122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935"/>
                        </a:spcBef>
                      </a:pP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41%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118745" marB="0">
                    <a:lnL w="12700">
                      <a:solidFill>
                        <a:srgbClr val="212122"/>
                      </a:solidFill>
                      <a:prstDash val="solid"/>
                    </a:lnL>
                    <a:solidFill>
                      <a:srgbClr val="67F1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35"/>
                        </a:spcBef>
                      </a:pP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35%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11874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35"/>
                        </a:spcBef>
                      </a:pP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29%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118745" marB="0"/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935"/>
                        </a:spcBef>
                      </a:pP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25%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118745" marB="0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935"/>
                        </a:spcBef>
                      </a:pP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39%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118745" marB="0">
                    <a:lnR w="12700">
                      <a:solidFill>
                        <a:srgbClr val="212122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29209" algn="ctr">
                        <a:lnSpc>
                          <a:spcPct val="100000"/>
                        </a:lnSpc>
                        <a:spcBef>
                          <a:spcPts val="935"/>
                        </a:spcBef>
                      </a:pP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35%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118745" marB="0">
                    <a:lnL w="12700">
                      <a:solidFill>
                        <a:srgbClr val="212122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29209" algn="ctr">
                        <a:lnSpc>
                          <a:spcPct val="100000"/>
                        </a:lnSpc>
                        <a:spcBef>
                          <a:spcPts val="935"/>
                        </a:spcBef>
                      </a:pP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32%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118745" marB="0">
                    <a:lnR w="12700">
                      <a:solidFill>
                        <a:srgbClr val="212122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935"/>
                        </a:spcBef>
                      </a:pP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46%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118745" marB="0">
                    <a:lnL w="12700">
                      <a:solidFill>
                        <a:srgbClr val="212122"/>
                      </a:solidFill>
                      <a:prstDash val="solid"/>
                    </a:lnL>
                    <a:solidFill>
                      <a:srgbClr val="67F1FF"/>
                    </a:solidFill>
                  </a:tcPr>
                </a:tc>
                <a:tc>
                  <a:txBody>
                    <a:bodyPr/>
                    <a:lstStyle/>
                    <a:p>
                      <a:pPr marL="104775" marR="12065">
                        <a:lnSpc>
                          <a:spcPct val="100000"/>
                        </a:lnSpc>
                        <a:spcBef>
                          <a:spcPts val="935"/>
                        </a:spcBef>
                      </a:pP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40%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118745" marB="0">
                    <a:solidFill>
                      <a:srgbClr val="67F1FF"/>
                    </a:solidFill>
                  </a:tcPr>
                </a:tc>
                <a:tc>
                  <a:txBody>
                    <a:bodyPr/>
                    <a:lstStyle/>
                    <a:p>
                      <a:pPr marR="64135" algn="ctr">
                        <a:lnSpc>
                          <a:spcPct val="100000"/>
                        </a:lnSpc>
                        <a:spcBef>
                          <a:spcPts val="935"/>
                        </a:spcBef>
                      </a:pP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30%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118745" marB="0"/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935"/>
                        </a:spcBef>
                      </a:pP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27%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118745" marB="0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104775" marR="21590">
                        <a:lnSpc>
                          <a:spcPct val="100000"/>
                        </a:lnSpc>
                        <a:spcBef>
                          <a:spcPts val="935"/>
                        </a:spcBef>
                      </a:pP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31%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118745" marB="0"/>
                </a:tc>
                <a:tc>
                  <a:txBody>
                    <a:bodyPr/>
                    <a:lstStyle/>
                    <a:p>
                      <a:pPr marR="48895" algn="ctr">
                        <a:lnSpc>
                          <a:spcPct val="100000"/>
                        </a:lnSpc>
                        <a:spcBef>
                          <a:spcPts val="935"/>
                        </a:spcBef>
                      </a:pP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33%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118745" marB="0"/>
                </a:tc>
                <a:tc>
                  <a:txBody>
                    <a:bodyPr/>
                    <a:lstStyle/>
                    <a:p>
                      <a:pPr marR="48895" algn="ctr">
                        <a:lnSpc>
                          <a:spcPct val="100000"/>
                        </a:lnSpc>
                        <a:spcBef>
                          <a:spcPts val="935"/>
                        </a:spcBef>
                      </a:pP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37%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118745" marB="0">
                    <a:lnR w="12700">
                      <a:solidFill>
                        <a:srgbClr val="212122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935"/>
                        </a:spcBef>
                      </a:pP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32%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118745" marB="0">
                    <a:lnL w="12700">
                      <a:solidFill>
                        <a:srgbClr val="212122"/>
                      </a:solidFill>
                      <a:prstDash val="solid"/>
                    </a:lnL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935"/>
                        </a:spcBef>
                      </a:pP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38%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118745" marB="0">
                    <a:solidFill>
                      <a:srgbClr val="67F1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1460">
                <a:tc>
                  <a:txBody>
                    <a:bodyPr/>
                    <a:lstStyle/>
                    <a:p>
                      <a:pPr marL="7620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800" b="1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I</a:t>
                      </a:r>
                      <a:r>
                        <a:rPr sz="800" b="1" spc="-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b="1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support</a:t>
                      </a:r>
                      <a:r>
                        <a:rPr sz="800" b="1" spc="-1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b="1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the</a:t>
                      </a:r>
                      <a:r>
                        <a:rPr sz="800" b="1" spc="-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b="1" spc="-1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decriminalization</a:t>
                      </a:r>
                      <a:r>
                        <a:rPr sz="800" b="1" spc="7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b="1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of</a:t>
                      </a:r>
                      <a:r>
                        <a:rPr sz="800" b="1" spc="-1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b="1" spc="-1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illicit</a:t>
                      </a:r>
                      <a:endParaRPr sz="800">
                        <a:latin typeface="Calibri"/>
                        <a:cs typeface="Calibri"/>
                      </a:endParaRPr>
                    </a:p>
                    <a:p>
                      <a:pPr marL="62230">
                        <a:lnSpc>
                          <a:spcPts val="900"/>
                        </a:lnSpc>
                        <a:spcBef>
                          <a:spcPts val="5"/>
                        </a:spcBef>
                      </a:pPr>
                      <a:r>
                        <a:rPr sz="800" b="1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drugs</a:t>
                      </a:r>
                      <a:r>
                        <a:rPr sz="800" b="1" spc="-3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b="1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policy</a:t>
                      </a:r>
                      <a:r>
                        <a:rPr sz="800" b="1" spc="-1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b="1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in</a:t>
                      </a:r>
                      <a:r>
                        <a:rPr sz="800" b="1" spc="-2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b="1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BC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905" marB="0">
                    <a:lnR w="12700">
                      <a:solidFill>
                        <a:srgbClr val="212122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459"/>
                        </a:spcBef>
                      </a:pP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33%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58419" marB="0">
                    <a:lnL w="12700">
                      <a:solidFill>
                        <a:srgbClr val="212122"/>
                      </a:solidFill>
                      <a:prstDash val="solid"/>
                    </a:lnL>
                    <a:lnR w="12700">
                      <a:solidFill>
                        <a:srgbClr val="212122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459"/>
                        </a:spcBef>
                      </a:pP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33%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58419" marB="0">
                    <a:lnL w="12700">
                      <a:solidFill>
                        <a:srgbClr val="212122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9"/>
                        </a:spcBef>
                      </a:pP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32%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58419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9"/>
                        </a:spcBef>
                      </a:pP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35%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58419" marB="0"/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459"/>
                        </a:spcBef>
                      </a:pP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29%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58419" marB="0"/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459"/>
                        </a:spcBef>
                      </a:pP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35%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58419" marB="0">
                    <a:lnR w="12700">
                      <a:solidFill>
                        <a:srgbClr val="212122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29209" algn="ctr">
                        <a:lnSpc>
                          <a:spcPct val="100000"/>
                        </a:lnSpc>
                        <a:spcBef>
                          <a:spcPts val="459"/>
                        </a:spcBef>
                      </a:pP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35%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58419" marB="0">
                    <a:lnL w="12700">
                      <a:solidFill>
                        <a:srgbClr val="212122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29209" algn="ctr">
                        <a:lnSpc>
                          <a:spcPct val="100000"/>
                        </a:lnSpc>
                        <a:spcBef>
                          <a:spcPts val="459"/>
                        </a:spcBef>
                      </a:pP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30%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58419" marB="0">
                    <a:lnR w="12700">
                      <a:solidFill>
                        <a:srgbClr val="212122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459"/>
                        </a:spcBef>
                      </a:pP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41%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58419" marB="0">
                    <a:lnL w="12700">
                      <a:solidFill>
                        <a:srgbClr val="212122"/>
                      </a:solidFill>
                      <a:prstDash val="solid"/>
                    </a:lnL>
                    <a:solidFill>
                      <a:srgbClr val="67F1FF"/>
                    </a:solidFill>
                  </a:tcPr>
                </a:tc>
                <a:tc>
                  <a:txBody>
                    <a:bodyPr/>
                    <a:lstStyle/>
                    <a:p>
                      <a:pPr marL="104775" marR="12065">
                        <a:lnSpc>
                          <a:spcPct val="100000"/>
                        </a:lnSpc>
                        <a:spcBef>
                          <a:spcPts val="459"/>
                        </a:spcBef>
                      </a:pP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42%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58419" marB="0">
                    <a:solidFill>
                      <a:srgbClr val="67F1FF"/>
                    </a:solidFill>
                  </a:tcPr>
                </a:tc>
                <a:tc>
                  <a:txBody>
                    <a:bodyPr/>
                    <a:lstStyle/>
                    <a:p>
                      <a:pPr marR="64135" algn="ctr">
                        <a:lnSpc>
                          <a:spcPct val="100000"/>
                        </a:lnSpc>
                        <a:spcBef>
                          <a:spcPts val="459"/>
                        </a:spcBef>
                      </a:pP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31%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58419" marB="0"/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459"/>
                        </a:spcBef>
                      </a:pP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24%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58419" marB="0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104775" marR="21590">
                        <a:lnSpc>
                          <a:spcPct val="100000"/>
                        </a:lnSpc>
                        <a:spcBef>
                          <a:spcPts val="459"/>
                        </a:spcBef>
                      </a:pP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31%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58419" marB="0"/>
                </a:tc>
                <a:tc>
                  <a:txBody>
                    <a:bodyPr/>
                    <a:lstStyle/>
                    <a:p>
                      <a:pPr marR="48895" algn="ctr">
                        <a:lnSpc>
                          <a:spcPct val="100000"/>
                        </a:lnSpc>
                        <a:spcBef>
                          <a:spcPts val="459"/>
                        </a:spcBef>
                      </a:pP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31%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58419" marB="0"/>
                </a:tc>
                <a:tc>
                  <a:txBody>
                    <a:bodyPr/>
                    <a:lstStyle/>
                    <a:p>
                      <a:pPr marR="48895" algn="ctr">
                        <a:lnSpc>
                          <a:spcPct val="100000"/>
                        </a:lnSpc>
                        <a:spcBef>
                          <a:spcPts val="459"/>
                        </a:spcBef>
                      </a:pP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36%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58419" marB="0">
                    <a:lnR w="12700">
                      <a:solidFill>
                        <a:srgbClr val="212122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459"/>
                        </a:spcBef>
                      </a:pP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32%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58419" marB="0">
                    <a:lnL w="12700">
                      <a:solidFill>
                        <a:srgbClr val="212122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459"/>
                        </a:spcBef>
                      </a:pP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34%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58419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3" name="object 13"/>
          <p:cNvSpPr txBox="1"/>
          <p:nvPr/>
        </p:nvSpPr>
        <p:spPr>
          <a:xfrm>
            <a:off x="560323" y="4173423"/>
            <a:ext cx="191770" cy="1416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65"/>
              </a:lnSpc>
            </a:pPr>
            <a:r>
              <a:rPr sz="900" spc="-25" dirty="0">
                <a:solidFill>
                  <a:srgbClr val="444646"/>
                </a:solidFill>
                <a:latin typeface="Calibri"/>
                <a:cs typeface="Calibri"/>
              </a:rPr>
              <a:t>Q2.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905052" y="4173423"/>
            <a:ext cx="7351395" cy="635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05"/>
              </a:lnSpc>
            </a:pP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Under </a:t>
            </a:r>
            <a:r>
              <a:rPr sz="900" i="1" spc="-10" dirty="0">
                <a:solidFill>
                  <a:srgbClr val="444646"/>
                </a:solidFill>
                <a:latin typeface="Calibri"/>
                <a:cs typeface="Calibri"/>
              </a:rPr>
              <a:t>decriminalization,</a:t>
            </a:r>
            <a:r>
              <a:rPr sz="900" i="1" spc="-7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adults</a:t>
            </a:r>
            <a:r>
              <a:rPr sz="900" i="1" spc="-5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are</a:t>
            </a:r>
            <a:r>
              <a:rPr sz="900" i="1" spc="2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allowed</a:t>
            </a:r>
            <a:r>
              <a:rPr sz="900" i="1" spc="-4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to</a:t>
            </a:r>
            <a:r>
              <a:rPr sz="900" i="1" spc="2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possess</a:t>
            </a:r>
            <a:r>
              <a:rPr sz="900" i="1" spc="-5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up</a:t>
            </a:r>
            <a:r>
              <a:rPr sz="900" i="1" spc="1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to</a:t>
            </a:r>
            <a:r>
              <a:rPr sz="900" i="1" spc="2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a</a:t>
            </a:r>
            <a:r>
              <a:rPr sz="900" i="1" spc="1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cumulative</a:t>
            </a:r>
            <a:r>
              <a:rPr sz="900" i="1" spc="-6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total</a:t>
            </a:r>
            <a:r>
              <a:rPr sz="900" i="1" spc="-2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of</a:t>
            </a:r>
            <a:r>
              <a:rPr sz="900" i="1" spc="1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2.5</a:t>
            </a:r>
            <a:r>
              <a:rPr sz="900" i="1" spc="-1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grams</a:t>
            </a:r>
            <a:r>
              <a:rPr sz="900" i="1" spc="1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of</a:t>
            </a:r>
            <a:r>
              <a:rPr sz="900" i="1" spc="1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opioids,</a:t>
            </a:r>
            <a:r>
              <a:rPr sz="900" i="1" spc="-4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cocaine/crack-</a:t>
            </a:r>
            <a:r>
              <a:rPr sz="900" i="1" spc="-10" dirty="0">
                <a:solidFill>
                  <a:srgbClr val="444646"/>
                </a:solidFill>
                <a:latin typeface="Calibri"/>
                <a:cs typeface="Calibri"/>
              </a:rPr>
              <a:t>cocaine,</a:t>
            </a:r>
            <a:r>
              <a:rPr sz="900" i="1" spc="-4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methamphetamine</a:t>
            </a:r>
            <a:r>
              <a:rPr sz="900" i="1" spc="-3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and</a:t>
            </a:r>
            <a:r>
              <a:rPr sz="900" i="1" spc="-1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spc="-20" dirty="0">
                <a:solidFill>
                  <a:srgbClr val="444646"/>
                </a:solidFill>
                <a:latin typeface="Calibri"/>
                <a:cs typeface="Calibri"/>
              </a:rPr>
              <a:t>MDMA</a:t>
            </a:r>
            <a:endParaRPr sz="900">
              <a:latin typeface="Calibri"/>
              <a:cs typeface="Calibri"/>
            </a:endParaRPr>
          </a:p>
          <a:p>
            <a:pPr marL="12700" marR="144780">
              <a:lnSpc>
                <a:spcPct val="90400"/>
              </a:lnSpc>
              <a:spcBef>
                <a:spcPts val="40"/>
              </a:spcBef>
            </a:pP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for</a:t>
            </a:r>
            <a:r>
              <a:rPr sz="900" i="1" spc="-1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personal</a:t>
            </a:r>
            <a:r>
              <a:rPr sz="900" i="1" spc="-3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possession.</a:t>
            </a:r>
            <a:r>
              <a:rPr sz="900" i="1" spc="-8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Amounts</a:t>
            </a:r>
            <a:r>
              <a:rPr sz="900" i="1" spc="-6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carried</a:t>
            </a:r>
            <a:r>
              <a:rPr sz="900" i="1" spc="-3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above</a:t>
            </a:r>
            <a:r>
              <a:rPr sz="900" i="1" spc="-4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2.5</a:t>
            </a:r>
            <a:r>
              <a:rPr sz="900" i="1" spc="-2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grams</a:t>
            </a:r>
            <a:r>
              <a:rPr sz="900" i="1" spc="-3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will</a:t>
            </a:r>
            <a:r>
              <a:rPr sz="900" i="1" spc="2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still</a:t>
            </a:r>
            <a:r>
              <a:rPr sz="900" i="1" spc="-1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be</a:t>
            </a:r>
            <a:r>
              <a:rPr sz="900" i="1" spc="-1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criminalized.</a:t>
            </a:r>
            <a:r>
              <a:rPr sz="900" i="1" spc="-8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The</a:t>
            </a:r>
            <a:r>
              <a:rPr sz="900" i="1" spc="-1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BC</a:t>
            </a:r>
            <a:r>
              <a:rPr sz="900" i="1" spc="-1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government’s</a:t>
            </a:r>
            <a:r>
              <a:rPr sz="900" i="1" spc="-6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stated</a:t>
            </a:r>
            <a:r>
              <a:rPr sz="900" i="1" spc="-5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goals</a:t>
            </a:r>
            <a:r>
              <a:rPr sz="900" i="1" spc="-3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of decriminalization</a:t>
            </a:r>
            <a:r>
              <a:rPr sz="900" i="1" spc="-8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are</a:t>
            </a:r>
            <a:r>
              <a:rPr sz="900" i="1" spc="2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to</a:t>
            </a:r>
            <a:r>
              <a:rPr sz="900" i="1" spc="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reduce</a:t>
            </a:r>
            <a:r>
              <a:rPr sz="900" i="1" spc="-4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spc="-25" dirty="0">
                <a:solidFill>
                  <a:srgbClr val="444646"/>
                </a:solidFill>
                <a:latin typeface="Calibri"/>
                <a:cs typeface="Calibri"/>
              </a:rPr>
              <a:t>the</a:t>
            </a:r>
            <a:r>
              <a:rPr sz="900" i="1" spc="50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harms</a:t>
            </a:r>
            <a:r>
              <a:rPr sz="900" i="1" spc="-3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associated</a:t>
            </a:r>
            <a:r>
              <a:rPr sz="900" i="1" spc="-8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with</a:t>
            </a:r>
            <a:r>
              <a:rPr sz="900" i="1" spc="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substance</a:t>
            </a:r>
            <a:r>
              <a:rPr sz="900" i="1" spc="-7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use,</a:t>
            </a:r>
            <a:r>
              <a:rPr sz="900" i="1" spc="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including</a:t>
            </a:r>
            <a:r>
              <a:rPr sz="900" i="1" spc="-5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stigma</a:t>
            </a:r>
            <a:r>
              <a:rPr sz="900" i="1" spc="-5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and</a:t>
            </a:r>
            <a:r>
              <a:rPr sz="900" i="1" spc="-2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criminalization,</a:t>
            </a:r>
            <a:r>
              <a:rPr sz="900" i="1" spc="-5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as</a:t>
            </a:r>
            <a:r>
              <a:rPr sz="900" i="1" spc="-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well as</a:t>
            </a:r>
            <a:r>
              <a:rPr sz="900" i="1" spc="2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to</a:t>
            </a:r>
            <a:r>
              <a:rPr sz="900" i="1" spc="1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support</a:t>
            </a:r>
            <a:r>
              <a:rPr sz="900" i="1" spc="-6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people</a:t>
            </a:r>
            <a:r>
              <a:rPr sz="900" i="1" spc="-4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who</a:t>
            </a:r>
            <a:r>
              <a:rPr sz="900" i="1" spc="-2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use</a:t>
            </a:r>
            <a:r>
              <a:rPr sz="900" i="1" spc="-1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drugs</a:t>
            </a:r>
            <a:r>
              <a:rPr sz="900" i="1" spc="-3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to</a:t>
            </a:r>
            <a:r>
              <a:rPr sz="900" i="1" spc="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access</a:t>
            </a:r>
            <a:r>
              <a:rPr sz="900" i="1" spc="-2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health</a:t>
            </a:r>
            <a:r>
              <a:rPr sz="900" i="1" spc="-5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and</a:t>
            </a:r>
            <a:r>
              <a:rPr sz="900" i="1" spc="-2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social</a:t>
            </a:r>
            <a:r>
              <a:rPr sz="900" i="1" spc="-3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spc="-10" dirty="0">
                <a:solidFill>
                  <a:srgbClr val="444646"/>
                </a:solidFill>
                <a:latin typeface="Calibri"/>
                <a:cs typeface="Calibri"/>
              </a:rPr>
              <a:t>services,</a:t>
            </a:r>
            <a:r>
              <a:rPr sz="900" i="1" spc="50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ultimately</a:t>
            </a:r>
            <a:r>
              <a:rPr sz="900" i="1" spc="-6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redirecting</a:t>
            </a:r>
            <a:r>
              <a:rPr sz="900" i="1" spc="-4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them</a:t>
            </a:r>
            <a:r>
              <a:rPr sz="900" i="1" spc="-4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away from</a:t>
            </a:r>
            <a:r>
              <a:rPr sz="900" i="1" spc="-3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the</a:t>
            </a:r>
            <a:r>
              <a:rPr sz="900" i="1" spc="-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criminal</a:t>
            </a:r>
            <a:r>
              <a:rPr sz="900" i="1" spc="-2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justice</a:t>
            </a:r>
            <a:r>
              <a:rPr sz="900" i="1" spc="-3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system.</a:t>
            </a:r>
            <a:r>
              <a:rPr sz="900" i="1" spc="-5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Please</a:t>
            </a:r>
            <a:r>
              <a:rPr sz="900" i="1" spc="-3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indicate</a:t>
            </a:r>
            <a:r>
              <a:rPr sz="900" i="1" spc="-7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your</a:t>
            </a:r>
            <a:r>
              <a:rPr sz="900" i="1" spc="-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level of</a:t>
            </a:r>
            <a:r>
              <a:rPr sz="900" i="1" spc="1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agreement</a:t>
            </a:r>
            <a:r>
              <a:rPr sz="900" i="1" spc="-5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or</a:t>
            </a:r>
            <a:r>
              <a:rPr sz="900" i="1" spc="-1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disagreement</a:t>
            </a:r>
            <a:r>
              <a:rPr sz="900" i="1" spc="-5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with</a:t>
            </a:r>
            <a:r>
              <a:rPr sz="900" i="1" spc="-2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the</a:t>
            </a:r>
            <a:r>
              <a:rPr sz="900" i="1" spc="-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following</a:t>
            </a:r>
            <a:r>
              <a:rPr sz="900" i="1" spc="-5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spc="-10" dirty="0">
                <a:solidFill>
                  <a:srgbClr val="444646"/>
                </a:solidFill>
                <a:latin typeface="Calibri"/>
                <a:cs typeface="Calibri"/>
              </a:rPr>
              <a:t>statements</a:t>
            </a:r>
            <a:r>
              <a:rPr sz="900" i="1" spc="50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regarding</a:t>
            </a:r>
            <a:r>
              <a:rPr sz="900" i="1" spc="-7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the potential</a:t>
            </a:r>
            <a:r>
              <a:rPr sz="900" i="1" spc="-5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impact</a:t>
            </a:r>
            <a:r>
              <a:rPr sz="900" i="1" spc="-5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of</a:t>
            </a:r>
            <a:r>
              <a:rPr sz="900" i="1" spc="4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spc="-10" dirty="0">
                <a:solidFill>
                  <a:srgbClr val="444646"/>
                </a:solidFill>
                <a:latin typeface="Calibri"/>
                <a:cs typeface="Calibri"/>
              </a:rPr>
              <a:t>decriminalization</a:t>
            </a:r>
            <a:r>
              <a:rPr sz="900" i="1" spc="-4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of</a:t>
            </a:r>
            <a:r>
              <a:rPr sz="900" i="1" spc="1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illegal</a:t>
            </a:r>
            <a:r>
              <a:rPr sz="900" i="1" spc="-2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drugs</a:t>
            </a:r>
            <a:r>
              <a:rPr sz="900" i="1" spc="-2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in</a:t>
            </a:r>
            <a:r>
              <a:rPr sz="900" i="1" spc="1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spc="-25" dirty="0">
                <a:solidFill>
                  <a:srgbClr val="444646"/>
                </a:solidFill>
                <a:latin typeface="Calibri"/>
                <a:cs typeface="Calibri"/>
              </a:rPr>
              <a:t>BC.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5" name="object 1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855"/>
              </a:lnSpc>
            </a:pPr>
            <a:fld id="{81D60167-4931-47E6-BA6A-407CBD079E47}" type="slidenum">
              <a:rPr spc="-25" dirty="0"/>
              <a:t>11</a:t>
            </a:fld>
            <a:endParaRPr spc="-25" dirty="0"/>
          </a:p>
        </p:txBody>
      </p:sp>
      <p:sp>
        <p:nvSpPr>
          <p:cNvPr id="16" name="object 16"/>
          <p:cNvSpPr txBox="1"/>
          <p:nvPr/>
        </p:nvSpPr>
        <p:spPr>
          <a:xfrm>
            <a:off x="560323" y="4813579"/>
            <a:ext cx="1501775" cy="1416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65"/>
              </a:lnSpc>
            </a:pPr>
            <a:r>
              <a:rPr sz="900" dirty="0">
                <a:solidFill>
                  <a:srgbClr val="444646"/>
                </a:solidFill>
                <a:latin typeface="Calibri"/>
                <a:cs typeface="Calibri"/>
              </a:rPr>
              <a:t>Base:</a:t>
            </a:r>
            <a:r>
              <a:rPr sz="900" spc="-2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444646"/>
                </a:solidFill>
                <a:latin typeface="Calibri"/>
                <a:cs typeface="Calibri"/>
              </a:rPr>
              <a:t>All</a:t>
            </a:r>
            <a:r>
              <a:rPr sz="900" spc="1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444646"/>
                </a:solidFill>
                <a:latin typeface="Calibri"/>
                <a:cs typeface="Calibri"/>
              </a:rPr>
              <a:t>respondents</a:t>
            </a:r>
            <a:r>
              <a:rPr sz="900" spc="-6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spc="-10" dirty="0">
                <a:solidFill>
                  <a:srgbClr val="444646"/>
                </a:solidFill>
                <a:latin typeface="Calibri"/>
                <a:cs typeface="Calibri"/>
              </a:rPr>
              <a:t>(n=1,202)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937247" y="3450335"/>
            <a:ext cx="988060" cy="140335"/>
          </a:xfrm>
          <a:prstGeom prst="rect">
            <a:avLst/>
          </a:prstGeom>
          <a:solidFill>
            <a:srgbClr val="67F1FF"/>
          </a:solidFill>
        </p:spPr>
        <p:txBody>
          <a:bodyPr vert="horz" wrap="square" lIns="0" tIns="0" rIns="0" bIns="0" rtlCol="0">
            <a:spAutoFit/>
          </a:bodyPr>
          <a:lstStyle/>
          <a:p>
            <a:pPr marL="58419">
              <a:lnSpc>
                <a:spcPts val="1045"/>
              </a:lnSpc>
            </a:pPr>
            <a:r>
              <a:rPr sz="900" b="1" dirty="0">
                <a:solidFill>
                  <a:srgbClr val="212122"/>
                </a:solidFill>
                <a:latin typeface="Calibri"/>
                <a:cs typeface="Calibri"/>
              </a:rPr>
              <a:t>Statistically</a:t>
            </a:r>
            <a:r>
              <a:rPr sz="900" b="1" spc="-40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212122"/>
                </a:solidFill>
                <a:latin typeface="Calibri"/>
                <a:cs typeface="Calibri"/>
              </a:rPr>
              <a:t>higher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7924800" y="3450335"/>
            <a:ext cx="954405" cy="140335"/>
          </a:xfrm>
          <a:prstGeom prst="rect">
            <a:avLst/>
          </a:prstGeom>
          <a:solidFill>
            <a:srgbClr val="D9D9D9"/>
          </a:solidFill>
        </p:spPr>
        <p:txBody>
          <a:bodyPr vert="horz" wrap="square" lIns="0" tIns="0" rIns="0" bIns="0" rtlCol="0">
            <a:spAutoFit/>
          </a:bodyPr>
          <a:lstStyle/>
          <a:p>
            <a:pPr marL="57785">
              <a:lnSpc>
                <a:spcPts val="1045"/>
              </a:lnSpc>
            </a:pPr>
            <a:r>
              <a:rPr sz="900" b="1" dirty="0">
                <a:solidFill>
                  <a:srgbClr val="212122"/>
                </a:solidFill>
                <a:latin typeface="Calibri"/>
                <a:cs typeface="Calibri"/>
              </a:rPr>
              <a:t>Statistically</a:t>
            </a:r>
            <a:r>
              <a:rPr sz="900" b="1" spc="-40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212122"/>
                </a:solidFill>
                <a:latin typeface="Calibri"/>
                <a:cs typeface="Calibri"/>
              </a:rPr>
              <a:t>lower</a:t>
            </a:r>
            <a:endParaRPr sz="9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Agree/Disagree</a:t>
            </a:r>
            <a:r>
              <a:rPr spc="-95" dirty="0"/>
              <a:t> </a:t>
            </a:r>
            <a:r>
              <a:rPr spc="-10" dirty="0"/>
              <a:t>Statements</a:t>
            </a:r>
            <a:r>
              <a:rPr dirty="0"/>
              <a:t> About</a:t>
            </a:r>
            <a:r>
              <a:rPr spc="-10" dirty="0"/>
              <a:t> </a:t>
            </a:r>
            <a:r>
              <a:rPr dirty="0"/>
              <a:t>Impact</a:t>
            </a:r>
            <a:r>
              <a:rPr spc="-25" dirty="0"/>
              <a:t> </a:t>
            </a:r>
            <a:r>
              <a:rPr dirty="0"/>
              <a:t>of</a:t>
            </a:r>
            <a:r>
              <a:rPr spc="-25" dirty="0"/>
              <a:t> </a:t>
            </a:r>
            <a:r>
              <a:rPr dirty="0"/>
              <a:t>Decriminalization</a:t>
            </a:r>
            <a:r>
              <a:rPr spc="10" dirty="0"/>
              <a:t> </a:t>
            </a:r>
            <a:r>
              <a:rPr dirty="0"/>
              <a:t>by</a:t>
            </a:r>
            <a:r>
              <a:rPr spc="-40" dirty="0"/>
              <a:t> </a:t>
            </a:r>
            <a:r>
              <a:rPr dirty="0"/>
              <a:t>Demos</a:t>
            </a:r>
            <a:r>
              <a:rPr spc="-25" dirty="0"/>
              <a:t> </a:t>
            </a:r>
            <a:r>
              <a:rPr dirty="0"/>
              <a:t>(slide</a:t>
            </a:r>
            <a:r>
              <a:rPr spc="-25" dirty="0"/>
              <a:t> </a:t>
            </a:r>
            <a:r>
              <a:rPr dirty="0"/>
              <a:t>3</a:t>
            </a:r>
            <a:r>
              <a:rPr spc="-25" dirty="0"/>
              <a:t> </a:t>
            </a:r>
            <a:r>
              <a:rPr dirty="0"/>
              <a:t>of</a:t>
            </a:r>
            <a:r>
              <a:rPr spc="-30" dirty="0"/>
              <a:t> </a:t>
            </a:r>
            <a:r>
              <a:rPr spc="-25" dirty="0"/>
              <a:t>3)</a:t>
            </a:r>
          </a:p>
        </p:txBody>
      </p:sp>
      <p:sp>
        <p:nvSpPr>
          <p:cNvPr id="3" name="object 3"/>
          <p:cNvSpPr/>
          <p:nvPr/>
        </p:nvSpPr>
        <p:spPr>
          <a:xfrm>
            <a:off x="257263" y="541146"/>
            <a:ext cx="0" cy="274320"/>
          </a:xfrm>
          <a:custGeom>
            <a:avLst/>
            <a:gdLst/>
            <a:ahLst/>
            <a:cxnLst/>
            <a:rect l="l" t="t" r="r" b="b"/>
            <a:pathLst>
              <a:path h="274319">
                <a:moveTo>
                  <a:pt x="0" y="0"/>
                </a:moveTo>
                <a:lnTo>
                  <a:pt x="0" y="274319"/>
                </a:lnTo>
              </a:path>
            </a:pathLst>
          </a:custGeom>
          <a:ln w="38100">
            <a:solidFill>
              <a:srgbClr val="0060A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35991" y="504570"/>
            <a:ext cx="8071484" cy="874394"/>
          </a:xfrm>
          <a:prstGeom prst="rect">
            <a:avLst/>
          </a:prstGeom>
        </p:spPr>
        <p:txBody>
          <a:bodyPr vert="horz" wrap="square" lIns="0" tIns="30480" rIns="0" bIns="0" rtlCol="0">
            <a:spAutoFit/>
          </a:bodyPr>
          <a:lstStyle/>
          <a:p>
            <a:pPr marL="12700" marR="5080">
              <a:lnSpc>
                <a:spcPts val="1080"/>
              </a:lnSpc>
              <a:spcBef>
                <a:spcPts val="240"/>
              </a:spcBef>
            </a:pP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Boomer</a:t>
            </a:r>
            <a:r>
              <a:rPr sz="1000" spc="-10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aged</a:t>
            </a:r>
            <a:r>
              <a:rPr sz="1000" spc="-15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British</a:t>
            </a:r>
            <a:r>
              <a:rPr sz="1000" spc="-15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Columbians</a:t>
            </a:r>
            <a:r>
              <a:rPr sz="1000" spc="-50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are</a:t>
            </a:r>
            <a:r>
              <a:rPr sz="1000" spc="15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less likely</a:t>
            </a:r>
            <a:r>
              <a:rPr sz="1000" spc="-45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to</a:t>
            </a:r>
            <a:r>
              <a:rPr sz="1000" spc="5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agree</a:t>
            </a:r>
            <a:r>
              <a:rPr sz="1000" spc="-15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decriminalization</a:t>
            </a:r>
            <a:r>
              <a:rPr sz="1000" spc="-70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will</a:t>
            </a:r>
            <a:r>
              <a:rPr sz="1000" spc="-35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reduce</a:t>
            </a:r>
            <a:r>
              <a:rPr sz="1000" spc="-15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stigma,</a:t>
            </a:r>
            <a:r>
              <a:rPr sz="1000" spc="-25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that</a:t>
            </a:r>
            <a:r>
              <a:rPr sz="1000" spc="35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it</a:t>
            </a:r>
            <a:r>
              <a:rPr sz="1000" spc="-15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will</a:t>
            </a:r>
            <a:r>
              <a:rPr sz="1000" spc="-5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decrease</a:t>
            </a:r>
            <a:r>
              <a:rPr sz="1000" spc="-15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drug</a:t>
            </a:r>
            <a:r>
              <a:rPr sz="1000" spc="-10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spc="-30" dirty="0">
                <a:solidFill>
                  <a:srgbClr val="57585B"/>
                </a:solidFill>
                <a:latin typeface="Calibri"/>
                <a:cs typeface="Calibri"/>
              </a:rPr>
              <a:t>related</a:t>
            </a:r>
            <a:r>
              <a:rPr sz="1000" spc="-15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crime,</a:t>
            </a:r>
            <a:r>
              <a:rPr sz="1000" spc="-55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that</a:t>
            </a:r>
            <a:r>
              <a:rPr sz="1000" spc="30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it</a:t>
            </a:r>
            <a:r>
              <a:rPr sz="1000" spc="-20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will</a:t>
            </a:r>
            <a:r>
              <a:rPr sz="1000" spc="-10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reduce</a:t>
            </a:r>
            <a:r>
              <a:rPr sz="1000" spc="-15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57585B"/>
                </a:solidFill>
                <a:latin typeface="Calibri"/>
                <a:cs typeface="Calibri"/>
              </a:rPr>
              <a:t>rates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of overdoses</a:t>
            </a:r>
            <a:r>
              <a:rPr sz="1000" spc="-30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and that</a:t>
            </a:r>
            <a:r>
              <a:rPr sz="1000" spc="5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it</a:t>
            </a:r>
            <a:r>
              <a:rPr sz="1000" spc="5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has</a:t>
            </a:r>
            <a:r>
              <a:rPr sz="1000" spc="-5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positively</a:t>
            </a:r>
            <a:r>
              <a:rPr sz="1000" spc="-50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influenced</a:t>
            </a:r>
            <a:r>
              <a:rPr sz="1000" spc="-75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their</a:t>
            </a:r>
            <a:r>
              <a:rPr sz="1000" spc="10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views</a:t>
            </a:r>
            <a:r>
              <a:rPr sz="1000" spc="-30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of</a:t>
            </a:r>
            <a:r>
              <a:rPr sz="1000" spc="-20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people</a:t>
            </a:r>
            <a:r>
              <a:rPr sz="1000" spc="-20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who</a:t>
            </a:r>
            <a:r>
              <a:rPr sz="1000" spc="5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use</a:t>
            </a:r>
            <a:r>
              <a:rPr sz="1000" spc="30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57585B"/>
                </a:solidFill>
                <a:latin typeface="Calibri"/>
                <a:cs typeface="Calibri"/>
              </a:rPr>
              <a:t>drugs.</a:t>
            </a:r>
            <a:endParaRPr sz="10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95"/>
              </a:spcBef>
            </a:pPr>
            <a:endParaRPr sz="1000">
              <a:latin typeface="Calibri"/>
              <a:cs typeface="Calibri"/>
            </a:endParaRPr>
          </a:p>
          <a:p>
            <a:pPr marL="442595" algn="ctr">
              <a:lnSpc>
                <a:spcPct val="100000"/>
              </a:lnSpc>
              <a:spcBef>
                <a:spcPts val="5"/>
              </a:spcBef>
            </a:pPr>
            <a:r>
              <a:rPr sz="1200" b="1" spc="-20" dirty="0">
                <a:solidFill>
                  <a:srgbClr val="212122"/>
                </a:solidFill>
                <a:latin typeface="Calibri"/>
                <a:cs typeface="Calibri"/>
              </a:rPr>
              <a:t>Total</a:t>
            </a:r>
            <a:r>
              <a:rPr sz="1200" b="1" spc="-25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1200" b="1" spc="-10" dirty="0">
                <a:solidFill>
                  <a:srgbClr val="212122"/>
                </a:solidFill>
                <a:latin typeface="Calibri"/>
                <a:cs typeface="Calibri"/>
              </a:rPr>
              <a:t>Agree</a:t>
            </a:r>
            <a:endParaRPr sz="1200">
              <a:latin typeface="Calibri"/>
              <a:cs typeface="Calibri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5298440" y="1837435"/>
            <a:ext cx="1622425" cy="1242060"/>
            <a:chOff x="5298440" y="1837435"/>
            <a:chExt cx="1622425" cy="1242060"/>
          </a:xfrm>
        </p:grpSpPr>
        <p:sp>
          <p:nvSpPr>
            <p:cNvPr id="6" name="object 6"/>
            <p:cNvSpPr/>
            <p:nvPr/>
          </p:nvSpPr>
          <p:spPr>
            <a:xfrm>
              <a:off x="5304790" y="2073655"/>
              <a:ext cx="805180" cy="251460"/>
            </a:xfrm>
            <a:custGeom>
              <a:avLst/>
              <a:gdLst/>
              <a:ahLst/>
              <a:cxnLst/>
              <a:rect l="l" t="t" r="r" b="b"/>
              <a:pathLst>
                <a:path w="805179" h="251460">
                  <a:moveTo>
                    <a:pt x="804672" y="0"/>
                  </a:moveTo>
                  <a:lnTo>
                    <a:pt x="402336" y="0"/>
                  </a:lnTo>
                  <a:lnTo>
                    <a:pt x="0" y="0"/>
                  </a:lnTo>
                  <a:lnTo>
                    <a:pt x="0" y="251460"/>
                  </a:lnTo>
                  <a:lnTo>
                    <a:pt x="402336" y="251460"/>
                  </a:lnTo>
                  <a:lnTo>
                    <a:pt x="804672" y="251460"/>
                  </a:lnTo>
                  <a:lnTo>
                    <a:pt x="804672" y="0"/>
                  </a:lnTo>
                  <a:close/>
                </a:path>
              </a:pathLst>
            </a:custGeom>
            <a:solidFill>
              <a:srgbClr val="67F1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6511798" y="2073655"/>
              <a:ext cx="402590" cy="251460"/>
            </a:xfrm>
            <a:custGeom>
              <a:avLst/>
              <a:gdLst/>
              <a:ahLst/>
              <a:cxnLst/>
              <a:rect l="l" t="t" r="r" b="b"/>
              <a:pathLst>
                <a:path w="402590" h="251460">
                  <a:moveTo>
                    <a:pt x="402335" y="0"/>
                  </a:moveTo>
                  <a:lnTo>
                    <a:pt x="0" y="0"/>
                  </a:lnTo>
                  <a:lnTo>
                    <a:pt x="0" y="251460"/>
                  </a:lnTo>
                  <a:lnTo>
                    <a:pt x="402335" y="251460"/>
                  </a:lnTo>
                  <a:lnTo>
                    <a:pt x="402335" y="0"/>
                  </a:lnTo>
                  <a:close/>
                </a:path>
              </a:pathLst>
            </a:custGeom>
            <a:solidFill>
              <a:srgbClr val="D9D9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5304790" y="2325115"/>
              <a:ext cx="805180" cy="251460"/>
            </a:xfrm>
            <a:custGeom>
              <a:avLst/>
              <a:gdLst/>
              <a:ahLst/>
              <a:cxnLst/>
              <a:rect l="l" t="t" r="r" b="b"/>
              <a:pathLst>
                <a:path w="805179" h="251460">
                  <a:moveTo>
                    <a:pt x="804672" y="0"/>
                  </a:moveTo>
                  <a:lnTo>
                    <a:pt x="402336" y="0"/>
                  </a:lnTo>
                  <a:lnTo>
                    <a:pt x="0" y="0"/>
                  </a:lnTo>
                  <a:lnTo>
                    <a:pt x="0" y="251460"/>
                  </a:lnTo>
                  <a:lnTo>
                    <a:pt x="402336" y="251460"/>
                  </a:lnTo>
                  <a:lnTo>
                    <a:pt x="804672" y="251460"/>
                  </a:lnTo>
                  <a:lnTo>
                    <a:pt x="804672" y="0"/>
                  </a:lnTo>
                  <a:close/>
                </a:path>
              </a:pathLst>
            </a:custGeom>
            <a:solidFill>
              <a:srgbClr val="67F1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6511798" y="2325115"/>
              <a:ext cx="402590" cy="251460"/>
            </a:xfrm>
            <a:custGeom>
              <a:avLst/>
              <a:gdLst/>
              <a:ahLst/>
              <a:cxnLst/>
              <a:rect l="l" t="t" r="r" b="b"/>
              <a:pathLst>
                <a:path w="402590" h="251460">
                  <a:moveTo>
                    <a:pt x="402335" y="0"/>
                  </a:moveTo>
                  <a:lnTo>
                    <a:pt x="0" y="0"/>
                  </a:lnTo>
                  <a:lnTo>
                    <a:pt x="0" y="251460"/>
                  </a:lnTo>
                  <a:lnTo>
                    <a:pt x="402335" y="251460"/>
                  </a:lnTo>
                  <a:lnTo>
                    <a:pt x="402335" y="0"/>
                  </a:lnTo>
                  <a:close/>
                </a:path>
              </a:pathLst>
            </a:custGeom>
            <a:solidFill>
              <a:srgbClr val="D9D9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5304790" y="2576575"/>
              <a:ext cx="805180" cy="251460"/>
            </a:xfrm>
            <a:custGeom>
              <a:avLst/>
              <a:gdLst/>
              <a:ahLst/>
              <a:cxnLst/>
              <a:rect l="l" t="t" r="r" b="b"/>
              <a:pathLst>
                <a:path w="805179" h="251460">
                  <a:moveTo>
                    <a:pt x="804672" y="0"/>
                  </a:moveTo>
                  <a:lnTo>
                    <a:pt x="402336" y="0"/>
                  </a:lnTo>
                  <a:lnTo>
                    <a:pt x="0" y="0"/>
                  </a:lnTo>
                  <a:lnTo>
                    <a:pt x="0" y="251460"/>
                  </a:lnTo>
                  <a:lnTo>
                    <a:pt x="402336" y="251460"/>
                  </a:lnTo>
                  <a:lnTo>
                    <a:pt x="804672" y="251460"/>
                  </a:lnTo>
                  <a:lnTo>
                    <a:pt x="804672" y="0"/>
                  </a:lnTo>
                  <a:close/>
                </a:path>
              </a:pathLst>
            </a:custGeom>
            <a:solidFill>
              <a:srgbClr val="67F1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6109462" y="2576575"/>
              <a:ext cx="805180" cy="251460"/>
            </a:xfrm>
            <a:custGeom>
              <a:avLst/>
              <a:gdLst/>
              <a:ahLst/>
              <a:cxnLst/>
              <a:rect l="l" t="t" r="r" b="b"/>
              <a:pathLst>
                <a:path w="805179" h="251460">
                  <a:moveTo>
                    <a:pt x="804672" y="0"/>
                  </a:moveTo>
                  <a:lnTo>
                    <a:pt x="402336" y="0"/>
                  </a:lnTo>
                  <a:lnTo>
                    <a:pt x="0" y="0"/>
                  </a:lnTo>
                  <a:lnTo>
                    <a:pt x="0" y="251460"/>
                  </a:lnTo>
                  <a:lnTo>
                    <a:pt x="402336" y="251460"/>
                  </a:lnTo>
                  <a:lnTo>
                    <a:pt x="804672" y="251460"/>
                  </a:lnTo>
                  <a:lnTo>
                    <a:pt x="804672" y="0"/>
                  </a:lnTo>
                  <a:close/>
                </a:path>
              </a:pathLst>
            </a:custGeom>
            <a:solidFill>
              <a:srgbClr val="D9D9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5304790" y="2828035"/>
              <a:ext cx="402590" cy="251460"/>
            </a:xfrm>
            <a:custGeom>
              <a:avLst/>
              <a:gdLst/>
              <a:ahLst/>
              <a:cxnLst/>
              <a:rect l="l" t="t" r="r" b="b"/>
              <a:pathLst>
                <a:path w="402589" h="251460">
                  <a:moveTo>
                    <a:pt x="402336" y="0"/>
                  </a:moveTo>
                  <a:lnTo>
                    <a:pt x="0" y="0"/>
                  </a:lnTo>
                  <a:lnTo>
                    <a:pt x="0" y="251460"/>
                  </a:lnTo>
                  <a:lnTo>
                    <a:pt x="402336" y="251460"/>
                  </a:lnTo>
                  <a:lnTo>
                    <a:pt x="402336" y="0"/>
                  </a:lnTo>
                  <a:close/>
                </a:path>
              </a:pathLst>
            </a:custGeom>
            <a:solidFill>
              <a:srgbClr val="67F1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6511798" y="2828035"/>
              <a:ext cx="402590" cy="251460"/>
            </a:xfrm>
            <a:custGeom>
              <a:avLst/>
              <a:gdLst/>
              <a:ahLst/>
              <a:cxnLst/>
              <a:rect l="l" t="t" r="r" b="b"/>
              <a:pathLst>
                <a:path w="402590" h="251460">
                  <a:moveTo>
                    <a:pt x="402335" y="0"/>
                  </a:moveTo>
                  <a:lnTo>
                    <a:pt x="0" y="0"/>
                  </a:lnTo>
                  <a:lnTo>
                    <a:pt x="0" y="251460"/>
                  </a:lnTo>
                  <a:lnTo>
                    <a:pt x="402335" y="251460"/>
                  </a:lnTo>
                  <a:lnTo>
                    <a:pt x="402335" y="0"/>
                  </a:lnTo>
                  <a:close/>
                </a:path>
              </a:pathLst>
            </a:custGeom>
            <a:solidFill>
              <a:srgbClr val="D9D9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5304790" y="1837435"/>
              <a:ext cx="1609725" cy="1242060"/>
            </a:xfrm>
            <a:custGeom>
              <a:avLst/>
              <a:gdLst/>
              <a:ahLst/>
              <a:cxnLst/>
              <a:rect l="l" t="t" r="r" b="b"/>
              <a:pathLst>
                <a:path w="1609725" h="1242060">
                  <a:moveTo>
                    <a:pt x="0" y="0"/>
                  </a:moveTo>
                  <a:lnTo>
                    <a:pt x="0" y="1242060"/>
                  </a:lnTo>
                </a:path>
                <a:path w="1609725" h="1242060">
                  <a:moveTo>
                    <a:pt x="1609343" y="0"/>
                  </a:moveTo>
                  <a:lnTo>
                    <a:pt x="1609343" y="1242060"/>
                  </a:lnTo>
                </a:path>
              </a:pathLst>
            </a:custGeom>
            <a:ln w="12700">
              <a:solidFill>
                <a:srgbClr val="21212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5" name="object 15"/>
          <p:cNvGrpSpPr/>
          <p:nvPr/>
        </p:nvGrpSpPr>
        <p:grpSpPr>
          <a:xfrm>
            <a:off x="8114792" y="1837435"/>
            <a:ext cx="811530" cy="1242060"/>
            <a:chOff x="8114792" y="1837435"/>
            <a:chExt cx="811530" cy="1242060"/>
          </a:xfrm>
        </p:grpSpPr>
        <p:sp>
          <p:nvSpPr>
            <p:cNvPr id="16" name="object 16"/>
            <p:cNvSpPr/>
            <p:nvPr/>
          </p:nvSpPr>
          <p:spPr>
            <a:xfrm>
              <a:off x="8121142" y="2073655"/>
              <a:ext cx="402590" cy="251460"/>
            </a:xfrm>
            <a:custGeom>
              <a:avLst/>
              <a:gdLst/>
              <a:ahLst/>
              <a:cxnLst/>
              <a:rect l="l" t="t" r="r" b="b"/>
              <a:pathLst>
                <a:path w="402590" h="251460">
                  <a:moveTo>
                    <a:pt x="402335" y="0"/>
                  </a:moveTo>
                  <a:lnTo>
                    <a:pt x="0" y="0"/>
                  </a:lnTo>
                  <a:lnTo>
                    <a:pt x="0" y="251460"/>
                  </a:lnTo>
                  <a:lnTo>
                    <a:pt x="402335" y="251460"/>
                  </a:lnTo>
                  <a:lnTo>
                    <a:pt x="402335" y="0"/>
                  </a:lnTo>
                  <a:close/>
                </a:path>
              </a:pathLst>
            </a:custGeom>
            <a:solidFill>
              <a:srgbClr val="D9D9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8523478" y="2073655"/>
              <a:ext cx="402590" cy="251460"/>
            </a:xfrm>
            <a:custGeom>
              <a:avLst/>
              <a:gdLst/>
              <a:ahLst/>
              <a:cxnLst/>
              <a:rect l="l" t="t" r="r" b="b"/>
              <a:pathLst>
                <a:path w="402590" h="251460">
                  <a:moveTo>
                    <a:pt x="402335" y="0"/>
                  </a:moveTo>
                  <a:lnTo>
                    <a:pt x="0" y="0"/>
                  </a:lnTo>
                  <a:lnTo>
                    <a:pt x="0" y="251460"/>
                  </a:lnTo>
                  <a:lnTo>
                    <a:pt x="402335" y="251460"/>
                  </a:lnTo>
                  <a:lnTo>
                    <a:pt x="402335" y="0"/>
                  </a:lnTo>
                  <a:close/>
                </a:path>
              </a:pathLst>
            </a:custGeom>
            <a:solidFill>
              <a:srgbClr val="67F1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8121142" y="2325115"/>
              <a:ext cx="402590" cy="251460"/>
            </a:xfrm>
            <a:custGeom>
              <a:avLst/>
              <a:gdLst/>
              <a:ahLst/>
              <a:cxnLst/>
              <a:rect l="l" t="t" r="r" b="b"/>
              <a:pathLst>
                <a:path w="402590" h="251460">
                  <a:moveTo>
                    <a:pt x="402335" y="0"/>
                  </a:moveTo>
                  <a:lnTo>
                    <a:pt x="0" y="0"/>
                  </a:lnTo>
                  <a:lnTo>
                    <a:pt x="0" y="251460"/>
                  </a:lnTo>
                  <a:lnTo>
                    <a:pt x="402335" y="251460"/>
                  </a:lnTo>
                  <a:lnTo>
                    <a:pt x="402335" y="0"/>
                  </a:lnTo>
                  <a:close/>
                </a:path>
              </a:pathLst>
            </a:custGeom>
            <a:solidFill>
              <a:srgbClr val="D9D9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8523478" y="2325115"/>
              <a:ext cx="402590" cy="251460"/>
            </a:xfrm>
            <a:custGeom>
              <a:avLst/>
              <a:gdLst/>
              <a:ahLst/>
              <a:cxnLst/>
              <a:rect l="l" t="t" r="r" b="b"/>
              <a:pathLst>
                <a:path w="402590" h="251460">
                  <a:moveTo>
                    <a:pt x="402335" y="0"/>
                  </a:moveTo>
                  <a:lnTo>
                    <a:pt x="0" y="0"/>
                  </a:lnTo>
                  <a:lnTo>
                    <a:pt x="0" y="251460"/>
                  </a:lnTo>
                  <a:lnTo>
                    <a:pt x="402335" y="251460"/>
                  </a:lnTo>
                  <a:lnTo>
                    <a:pt x="402335" y="0"/>
                  </a:lnTo>
                  <a:close/>
                </a:path>
              </a:pathLst>
            </a:custGeom>
            <a:solidFill>
              <a:srgbClr val="67F1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8121142" y="2576575"/>
              <a:ext cx="402590" cy="251460"/>
            </a:xfrm>
            <a:custGeom>
              <a:avLst/>
              <a:gdLst/>
              <a:ahLst/>
              <a:cxnLst/>
              <a:rect l="l" t="t" r="r" b="b"/>
              <a:pathLst>
                <a:path w="402590" h="251460">
                  <a:moveTo>
                    <a:pt x="402335" y="0"/>
                  </a:moveTo>
                  <a:lnTo>
                    <a:pt x="0" y="0"/>
                  </a:lnTo>
                  <a:lnTo>
                    <a:pt x="0" y="251460"/>
                  </a:lnTo>
                  <a:lnTo>
                    <a:pt x="402335" y="251460"/>
                  </a:lnTo>
                  <a:lnTo>
                    <a:pt x="402335" y="0"/>
                  </a:lnTo>
                  <a:close/>
                </a:path>
              </a:pathLst>
            </a:custGeom>
            <a:solidFill>
              <a:srgbClr val="D9D9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8523478" y="2576575"/>
              <a:ext cx="402590" cy="251460"/>
            </a:xfrm>
            <a:custGeom>
              <a:avLst/>
              <a:gdLst/>
              <a:ahLst/>
              <a:cxnLst/>
              <a:rect l="l" t="t" r="r" b="b"/>
              <a:pathLst>
                <a:path w="402590" h="251460">
                  <a:moveTo>
                    <a:pt x="402335" y="0"/>
                  </a:moveTo>
                  <a:lnTo>
                    <a:pt x="0" y="0"/>
                  </a:lnTo>
                  <a:lnTo>
                    <a:pt x="0" y="251460"/>
                  </a:lnTo>
                  <a:lnTo>
                    <a:pt x="402335" y="251460"/>
                  </a:lnTo>
                  <a:lnTo>
                    <a:pt x="402335" y="0"/>
                  </a:lnTo>
                  <a:close/>
                </a:path>
              </a:pathLst>
            </a:custGeom>
            <a:solidFill>
              <a:srgbClr val="67F1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8121142" y="2828035"/>
              <a:ext cx="402590" cy="251460"/>
            </a:xfrm>
            <a:custGeom>
              <a:avLst/>
              <a:gdLst/>
              <a:ahLst/>
              <a:cxnLst/>
              <a:rect l="l" t="t" r="r" b="b"/>
              <a:pathLst>
                <a:path w="402590" h="251460">
                  <a:moveTo>
                    <a:pt x="402335" y="0"/>
                  </a:moveTo>
                  <a:lnTo>
                    <a:pt x="0" y="0"/>
                  </a:lnTo>
                  <a:lnTo>
                    <a:pt x="0" y="251460"/>
                  </a:lnTo>
                  <a:lnTo>
                    <a:pt x="402335" y="251460"/>
                  </a:lnTo>
                  <a:lnTo>
                    <a:pt x="402335" y="0"/>
                  </a:lnTo>
                  <a:close/>
                </a:path>
              </a:pathLst>
            </a:custGeom>
            <a:solidFill>
              <a:srgbClr val="D9D9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8523478" y="2828035"/>
              <a:ext cx="402590" cy="251460"/>
            </a:xfrm>
            <a:custGeom>
              <a:avLst/>
              <a:gdLst/>
              <a:ahLst/>
              <a:cxnLst/>
              <a:rect l="l" t="t" r="r" b="b"/>
              <a:pathLst>
                <a:path w="402590" h="251460">
                  <a:moveTo>
                    <a:pt x="402335" y="0"/>
                  </a:moveTo>
                  <a:lnTo>
                    <a:pt x="0" y="0"/>
                  </a:lnTo>
                  <a:lnTo>
                    <a:pt x="0" y="251460"/>
                  </a:lnTo>
                  <a:lnTo>
                    <a:pt x="402335" y="251460"/>
                  </a:lnTo>
                  <a:lnTo>
                    <a:pt x="402335" y="0"/>
                  </a:lnTo>
                  <a:close/>
                </a:path>
              </a:pathLst>
            </a:custGeom>
            <a:solidFill>
              <a:srgbClr val="67F1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8121142" y="1837435"/>
              <a:ext cx="0" cy="1242060"/>
            </a:xfrm>
            <a:custGeom>
              <a:avLst/>
              <a:gdLst/>
              <a:ahLst/>
              <a:cxnLst/>
              <a:rect l="l" t="t" r="r" b="b"/>
              <a:pathLst>
                <a:path h="1242060">
                  <a:moveTo>
                    <a:pt x="0" y="0"/>
                  </a:moveTo>
                  <a:lnTo>
                    <a:pt x="0" y="1242060"/>
                  </a:lnTo>
                </a:path>
              </a:pathLst>
            </a:custGeom>
            <a:ln w="12700">
              <a:solidFill>
                <a:srgbClr val="21212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5" name="object 25"/>
          <p:cNvGrpSpPr/>
          <p:nvPr/>
        </p:nvGrpSpPr>
        <p:grpSpPr>
          <a:xfrm>
            <a:off x="6937247" y="3151631"/>
            <a:ext cx="1941830" cy="140335"/>
            <a:chOff x="6937247" y="3151631"/>
            <a:chExt cx="1941830" cy="140335"/>
          </a:xfrm>
        </p:grpSpPr>
        <p:sp>
          <p:nvSpPr>
            <p:cNvPr id="26" name="object 26"/>
            <p:cNvSpPr/>
            <p:nvPr/>
          </p:nvSpPr>
          <p:spPr>
            <a:xfrm>
              <a:off x="6937247" y="3151631"/>
              <a:ext cx="988060" cy="140335"/>
            </a:xfrm>
            <a:custGeom>
              <a:avLst/>
              <a:gdLst/>
              <a:ahLst/>
              <a:cxnLst/>
              <a:rect l="l" t="t" r="r" b="b"/>
              <a:pathLst>
                <a:path w="988059" h="140335">
                  <a:moveTo>
                    <a:pt x="987551" y="0"/>
                  </a:moveTo>
                  <a:lnTo>
                    <a:pt x="0" y="0"/>
                  </a:lnTo>
                  <a:lnTo>
                    <a:pt x="0" y="140207"/>
                  </a:lnTo>
                  <a:lnTo>
                    <a:pt x="987551" y="140207"/>
                  </a:lnTo>
                  <a:lnTo>
                    <a:pt x="987551" y="0"/>
                  </a:lnTo>
                  <a:close/>
                </a:path>
              </a:pathLst>
            </a:custGeom>
            <a:solidFill>
              <a:srgbClr val="67F1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7924799" y="3151631"/>
              <a:ext cx="954405" cy="140335"/>
            </a:xfrm>
            <a:custGeom>
              <a:avLst/>
              <a:gdLst/>
              <a:ahLst/>
              <a:cxnLst/>
              <a:rect l="l" t="t" r="r" b="b"/>
              <a:pathLst>
                <a:path w="954404" h="140335">
                  <a:moveTo>
                    <a:pt x="954024" y="0"/>
                  </a:moveTo>
                  <a:lnTo>
                    <a:pt x="0" y="0"/>
                  </a:lnTo>
                  <a:lnTo>
                    <a:pt x="0" y="140207"/>
                  </a:lnTo>
                  <a:lnTo>
                    <a:pt x="954024" y="140207"/>
                  </a:lnTo>
                  <a:lnTo>
                    <a:pt x="954024" y="0"/>
                  </a:lnTo>
                  <a:close/>
                </a:path>
              </a:pathLst>
            </a:custGeom>
            <a:solidFill>
              <a:srgbClr val="D9D9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aphicFrame>
        <p:nvGraphicFramePr>
          <p:cNvPr id="28" name="object 28"/>
          <p:cNvGraphicFramePr>
            <a:graphicFrameLocks noGrp="1"/>
          </p:cNvGraphicFramePr>
          <p:nvPr/>
        </p:nvGraphicFramePr>
        <p:xfrm>
          <a:off x="257251" y="1441653"/>
          <a:ext cx="8809990" cy="18484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28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25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171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24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9877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0258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0258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0258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0258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0258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9784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2512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01954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93699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49149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57505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411479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401954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</a:tblGrid>
              <a:tr h="15938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006FC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006FC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006FC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006F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9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Region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solidFill>
                      <a:srgbClr val="006FC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006FC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006FC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900" b="1" spc="-2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Sex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solidFill>
                      <a:srgbClr val="006F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006FC0"/>
                    </a:solidFill>
                  </a:tcPr>
                </a:tc>
                <a:tc>
                  <a:txBody>
                    <a:bodyPr/>
                    <a:lstStyle/>
                    <a:p>
                      <a:pPr marL="311150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900" b="1" spc="-2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Age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solidFill>
                      <a:srgbClr val="006FC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006FC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006FC0"/>
                    </a:solidFill>
                  </a:tcPr>
                </a:tc>
                <a:tc>
                  <a:txBody>
                    <a:bodyPr/>
                    <a:lstStyle/>
                    <a:p>
                      <a:pPr marR="12065"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006FC0"/>
                    </a:solidFill>
                  </a:tcPr>
                </a:tc>
                <a:tc>
                  <a:txBody>
                    <a:bodyPr/>
                    <a:lstStyle/>
                    <a:p>
                      <a:pPr marR="16510"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9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Education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solidFill>
                      <a:srgbClr val="006FC0"/>
                    </a:solidFill>
                  </a:tcPr>
                </a:tc>
                <a:tc>
                  <a:txBody>
                    <a:bodyPr/>
                    <a:lstStyle/>
                    <a:p>
                      <a:pPr marR="12065"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006FC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900" b="1" spc="-2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Race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solidFill>
                      <a:srgbClr val="006F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558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006F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9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Total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41275" marB="0">
                    <a:solidFill>
                      <a:srgbClr val="006FC0"/>
                    </a:solidFill>
                  </a:tcPr>
                </a:tc>
                <a:tc>
                  <a:txBody>
                    <a:bodyPr/>
                    <a:lstStyle/>
                    <a:p>
                      <a:pPr marL="27305" marR="29845" indent="81915">
                        <a:lnSpc>
                          <a:spcPts val="860"/>
                        </a:lnSpc>
                        <a:spcBef>
                          <a:spcPts val="35"/>
                        </a:spcBef>
                      </a:pPr>
                      <a:r>
                        <a:rPr sz="900" b="1" spc="-2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Van</a:t>
                      </a:r>
                      <a:r>
                        <a:rPr sz="900" b="1" spc="50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Coastal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4445" marB="0">
                    <a:solidFill>
                      <a:srgbClr val="006FC0"/>
                    </a:solidFill>
                  </a:tcPr>
                </a:tc>
                <a:tc>
                  <a:txBody>
                    <a:bodyPr/>
                    <a:lstStyle/>
                    <a:p>
                      <a:pPr marR="11430" algn="ctr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9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Fraser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36830" marB="0">
                    <a:solidFill>
                      <a:srgbClr val="006FC0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9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Island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36830" marB="0">
                    <a:solidFill>
                      <a:srgbClr val="006FC0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9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Interior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36830" marB="0">
                    <a:solidFill>
                      <a:srgbClr val="006FC0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9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North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36830" marB="0">
                    <a:solidFill>
                      <a:srgbClr val="006FC0"/>
                    </a:solidFill>
                  </a:tcPr>
                </a:tc>
                <a:tc>
                  <a:txBody>
                    <a:bodyPr/>
                    <a:lstStyle/>
                    <a:p>
                      <a:pPr marL="7937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900" b="1" spc="-2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Male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36830" marB="0">
                    <a:solidFill>
                      <a:srgbClr val="006FC0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9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Female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36830" marB="0">
                    <a:solidFill>
                      <a:srgbClr val="006FC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9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Gen</a:t>
                      </a:r>
                      <a:r>
                        <a:rPr sz="900" b="1" spc="-2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b="1" spc="-5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Z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36830" marB="0">
                    <a:solidFill>
                      <a:srgbClr val="006FC0"/>
                    </a:solidFill>
                  </a:tcPr>
                </a:tc>
                <a:tc>
                  <a:txBody>
                    <a:bodyPr/>
                    <a:lstStyle/>
                    <a:p>
                      <a:pPr marL="147320" marR="103505" indent="-125095">
                        <a:lnSpc>
                          <a:spcPts val="860"/>
                        </a:lnSpc>
                        <a:spcBef>
                          <a:spcPts val="35"/>
                        </a:spcBef>
                      </a:pPr>
                      <a:r>
                        <a:rPr sz="9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Millenn</a:t>
                      </a:r>
                      <a:r>
                        <a:rPr sz="900" b="1" spc="50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b="1" spc="-2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ial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4445" marB="0">
                    <a:solidFill>
                      <a:srgbClr val="006FC0"/>
                    </a:solidFill>
                  </a:tcPr>
                </a:tc>
                <a:tc>
                  <a:txBody>
                    <a:bodyPr/>
                    <a:lstStyle/>
                    <a:p>
                      <a:pPr marR="52069" algn="ctr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9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Gen</a:t>
                      </a:r>
                      <a:r>
                        <a:rPr sz="900" b="1" spc="-2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b="1" spc="-5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X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36830" marB="0">
                    <a:solidFill>
                      <a:srgbClr val="006FC0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9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Boomer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36830" marB="0">
                    <a:solidFill>
                      <a:srgbClr val="006FC0"/>
                    </a:solidFill>
                  </a:tcPr>
                </a:tc>
                <a:tc>
                  <a:txBody>
                    <a:bodyPr/>
                    <a:lstStyle/>
                    <a:p>
                      <a:pPr marL="104775" marR="57150" indent="-27940">
                        <a:lnSpc>
                          <a:spcPts val="860"/>
                        </a:lnSpc>
                        <a:spcBef>
                          <a:spcPts val="35"/>
                        </a:spcBef>
                      </a:pPr>
                      <a:r>
                        <a:rPr sz="9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HS</a:t>
                      </a:r>
                      <a:r>
                        <a:rPr sz="900" b="1" spc="-3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b="1" spc="-2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or</a:t>
                      </a:r>
                      <a:r>
                        <a:rPr sz="900" b="1" spc="50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b="1" spc="-2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Less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4445" marB="0">
                    <a:solidFill>
                      <a:srgbClr val="006FC0"/>
                    </a:solidFill>
                  </a:tcPr>
                </a:tc>
                <a:tc>
                  <a:txBody>
                    <a:bodyPr/>
                    <a:lstStyle/>
                    <a:p>
                      <a:pPr marL="46355" marR="68580" indent="48260">
                        <a:lnSpc>
                          <a:spcPts val="860"/>
                        </a:lnSpc>
                        <a:spcBef>
                          <a:spcPts val="35"/>
                        </a:spcBef>
                      </a:pPr>
                      <a:r>
                        <a:rPr sz="900" b="1" spc="-2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Some</a:t>
                      </a:r>
                      <a:r>
                        <a:rPr sz="900" b="1" spc="50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PostSec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4445" marB="0">
                    <a:solidFill>
                      <a:srgbClr val="006FC0"/>
                    </a:solidFill>
                  </a:tcPr>
                </a:tc>
                <a:tc>
                  <a:txBody>
                    <a:bodyPr/>
                    <a:lstStyle/>
                    <a:p>
                      <a:pPr marL="24130" marR="90170" indent="5715">
                        <a:lnSpc>
                          <a:spcPts val="860"/>
                        </a:lnSpc>
                        <a:spcBef>
                          <a:spcPts val="35"/>
                        </a:spcBef>
                      </a:pPr>
                      <a:r>
                        <a:rPr sz="900" b="1" spc="-2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Univ</a:t>
                      </a:r>
                      <a:r>
                        <a:rPr sz="900" b="1" spc="50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b="1" spc="-2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Grad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4445" marB="0">
                    <a:solidFill>
                      <a:srgbClr val="006FC0"/>
                    </a:solidFill>
                  </a:tcPr>
                </a:tc>
                <a:tc>
                  <a:txBody>
                    <a:bodyPr/>
                    <a:lstStyle/>
                    <a:p>
                      <a:pPr marL="7620" marR="3175" algn="ctr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9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White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36830" marB="0">
                    <a:solidFill>
                      <a:srgbClr val="006FC0"/>
                    </a:solidFill>
                  </a:tcPr>
                </a:tc>
                <a:tc>
                  <a:txBody>
                    <a:bodyPr/>
                    <a:lstStyle/>
                    <a:p>
                      <a:pPr marL="59690" marR="44450" indent="27305">
                        <a:lnSpc>
                          <a:spcPts val="860"/>
                        </a:lnSpc>
                        <a:spcBef>
                          <a:spcPts val="35"/>
                        </a:spcBef>
                      </a:pPr>
                      <a:r>
                        <a:rPr sz="900" b="1" spc="-2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Non-</a:t>
                      </a:r>
                      <a:r>
                        <a:rPr sz="900" b="1" spc="50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White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4445" marB="0">
                    <a:solidFill>
                      <a:srgbClr val="006F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6220">
                <a:tc>
                  <a:txBody>
                    <a:bodyPr/>
                    <a:lstStyle/>
                    <a:p>
                      <a:pPr marL="6985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90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Sample</a:t>
                      </a:r>
                      <a:r>
                        <a:rPr sz="900" spc="-3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spc="-2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Size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3810" marB="0">
                    <a:lnR w="12700">
                      <a:solidFill>
                        <a:srgbClr val="212122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900" spc="-1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1,202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3810" marB="0">
                    <a:lnL w="12700">
                      <a:solidFill>
                        <a:srgbClr val="212122"/>
                      </a:solidFill>
                      <a:prstDash val="solid"/>
                    </a:lnL>
                    <a:lnR w="12700">
                      <a:solidFill>
                        <a:srgbClr val="212122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R="3175"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270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3810" marB="0">
                    <a:lnL w="12700">
                      <a:solidFill>
                        <a:srgbClr val="212122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R="6985"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452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381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211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3810" marB="0"/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130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3810" marB="0"/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51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3810" marB="0">
                    <a:lnR w="12700">
                      <a:solidFill>
                        <a:srgbClr val="212122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116205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569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3810" marB="0">
                    <a:lnL w="12700">
                      <a:solidFill>
                        <a:srgbClr val="212122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618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3810" marB="0"/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156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3810" marB="0"/>
                </a:tc>
                <a:tc>
                  <a:txBody>
                    <a:bodyPr/>
                    <a:lstStyle/>
                    <a:p>
                      <a:pPr marL="116839" marR="12065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365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3810" marB="0"/>
                </a:tc>
                <a:tc>
                  <a:txBody>
                    <a:bodyPr/>
                    <a:lstStyle/>
                    <a:p>
                      <a:pPr marR="64769"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330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3810" marB="0"/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351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3810" marB="0"/>
                </a:tc>
                <a:tc>
                  <a:txBody>
                    <a:bodyPr/>
                    <a:lstStyle/>
                    <a:p>
                      <a:pPr marL="32384" marR="12065"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236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3810" marB="0"/>
                </a:tc>
                <a:tc>
                  <a:txBody>
                    <a:bodyPr/>
                    <a:lstStyle/>
                    <a:p>
                      <a:pPr marR="21590"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457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3810" marB="0"/>
                </a:tc>
                <a:tc>
                  <a:txBody>
                    <a:bodyPr/>
                    <a:lstStyle/>
                    <a:p>
                      <a:pPr marR="66675"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509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3810" marB="0"/>
                </a:tc>
                <a:tc>
                  <a:txBody>
                    <a:bodyPr/>
                    <a:lstStyle/>
                    <a:p>
                      <a:pPr marL="6985" marR="3175"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714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3810" marB="0"/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382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381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4795">
                <a:tc>
                  <a:txBody>
                    <a:bodyPr/>
                    <a:lstStyle/>
                    <a:p>
                      <a:pPr marL="7620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800" b="1" spc="-1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Decriminalization</a:t>
                      </a:r>
                      <a:r>
                        <a:rPr sz="800" b="1" spc="6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b="1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will</a:t>
                      </a:r>
                      <a:r>
                        <a:rPr sz="800" b="1" spc="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b="1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reduce</a:t>
                      </a:r>
                      <a:r>
                        <a:rPr sz="800" b="1" spc="-3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b="1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the</a:t>
                      </a:r>
                      <a:r>
                        <a:rPr sz="800" b="1" spc="-1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 stigma</a:t>
                      </a:r>
                      <a:endParaRPr sz="800">
                        <a:latin typeface="Calibri"/>
                        <a:cs typeface="Calibri"/>
                      </a:endParaRPr>
                    </a:p>
                    <a:p>
                      <a:pPr marL="6223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800" b="1" spc="-1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associated</a:t>
                      </a:r>
                      <a:r>
                        <a:rPr sz="800" b="1" spc="6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b="1" spc="-1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with</a:t>
                      </a:r>
                      <a:r>
                        <a:rPr sz="800" b="1" spc="-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b="1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drug</a:t>
                      </a:r>
                      <a:r>
                        <a:rPr sz="800" b="1" spc="-1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b="1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use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270" marB="0">
                    <a:lnR w="12700">
                      <a:solidFill>
                        <a:srgbClr val="212122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28%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57785" marB="0">
                    <a:lnL w="12700">
                      <a:solidFill>
                        <a:srgbClr val="212122"/>
                      </a:solidFill>
                      <a:prstDash val="solid"/>
                    </a:lnL>
                    <a:lnR w="12700">
                      <a:solidFill>
                        <a:srgbClr val="212122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R="3810" algn="ctr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31%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57785" marB="0">
                    <a:lnL w="12700">
                      <a:solidFill>
                        <a:srgbClr val="212122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R="6985" algn="ctr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28%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5778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28%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57785" marB="0"/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23%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57785" marB="0"/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25%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57785" marB="0">
                    <a:lnR w="12700">
                      <a:solidFill>
                        <a:srgbClr val="212122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104139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31%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57785" marB="0">
                    <a:lnL w="12700">
                      <a:solidFill>
                        <a:srgbClr val="212122"/>
                      </a:solidFill>
                      <a:prstDash val="solid"/>
                    </a:lnL>
                    <a:solidFill>
                      <a:srgbClr val="67F1FF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24%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57785" marB="0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43%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57785" marB="0">
                    <a:solidFill>
                      <a:srgbClr val="67F1FF"/>
                    </a:solidFill>
                  </a:tcPr>
                </a:tc>
                <a:tc>
                  <a:txBody>
                    <a:bodyPr/>
                    <a:lstStyle/>
                    <a:p>
                      <a:pPr marL="104775" marR="1206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35%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57785" marB="0">
                    <a:solidFill>
                      <a:srgbClr val="67F1FF"/>
                    </a:solidFill>
                  </a:tcPr>
                </a:tc>
                <a:tc>
                  <a:txBody>
                    <a:bodyPr/>
                    <a:lstStyle/>
                    <a:p>
                      <a:pPr marR="64135" algn="ctr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24%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57785" marB="0"/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19%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57785" marB="0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31750" marR="12065" algn="ctr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25%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57785" marB="0"/>
                </a:tc>
                <a:tc>
                  <a:txBody>
                    <a:bodyPr/>
                    <a:lstStyle/>
                    <a:p>
                      <a:pPr marR="22225" algn="ctr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27%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57785" marB="0"/>
                </a:tc>
                <a:tc>
                  <a:txBody>
                    <a:bodyPr/>
                    <a:lstStyle/>
                    <a:p>
                      <a:pPr marR="67310" algn="ctr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31%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57785" marB="0"/>
                </a:tc>
                <a:tc>
                  <a:txBody>
                    <a:bodyPr/>
                    <a:lstStyle/>
                    <a:p>
                      <a:pPr marL="6350" marR="3175" algn="ctr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25%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57785" marB="0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36%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57785" marB="0">
                    <a:solidFill>
                      <a:srgbClr val="67F1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7490">
                <a:tc>
                  <a:txBody>
                    <a:bodyPr/>
                    <a:lstStyle/>
                    <a:p>
                      <a:pPr marL="7620">
                        <a:lnSpc>
                          <a:spcPts val="869"/>
                        </a:lnSpc>
                      </a:pPr>
                      <a:r>
                        <a:rPr sz="800" b="1" spc="-1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Decriminalization</a:t>
                      </a:r>
                      <a:r>
                        <a:rPr sz="800" b="1" spc="7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b="1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will</a:t>
                      </a:r>
                      <a:r>
                        <a:rPr sz="800" b="1" spc="1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b="1" spc="-1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decrease</a:t>
                      </a:r>
                      <a:r>
                        <a:rPr sz="800" b="1" spc="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b="1" spc="-2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drug-</a:t>
                      </a:r>
                      <a:endParaRPr sz="800">
                        <a:latin typeface="Calibri"/>
                        <a:cs typeface="Calibri"/>
                      </a:endParaRPr>
                    </a:p>
                    <a:p>
                      <a:pPr marL="62230">
                        <a:lnSpc>
                          <a:spcPts val="905"/>
                        </a:lnSpc>
                      </a:pPr>
                      <a:r>
                        <a:rPr sz="800" b="1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related</a:t>
                      </a:r>
                      <a:r>
                        <a:rPr sz="800" b="1" spc="-1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b="1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crimes</a:t>
                      </a:r>
                      <a:r>
                        <a:rPr sz="800" b="1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b="1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in</a:t>
                      </a:r>
                      <a:r>
                        <a:rPr sz="800" b="1" spc="-3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b="1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my</a:t>
                      </a:r>
                      <a:r>
                        <a:rPr sz="800" b="1" spc="-3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b="1" spc="-1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community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R w="12700">
                      <a:solidFill>
                        <a:srgbClr val="212122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25%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43815" marB="0">
                    <a:lnL w="12700">
                      <a:solidFill>
                        <a:srgbClr val="212122"/>
                      </a:solidFill>
                      <a:prstDash val="solid"/>
                    </a:lnL>
                    <a:lnR w="12700">
                      <a:solidFill>
                        <a:srgbClr val="212122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R="3810" algn="ctr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28%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43815" marB="0">
                    <a:lnL w="12700">
                      <a:solidFill>
                        <a:srgbClr val="212122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R="6985" algn="ctr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24%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4381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26%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43815" marB="0"/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24%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43815" marB="0"/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22%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43815" marB="0">
                    <a:lnR w="12700">
                      <a:solidFill>
                        <a:srgbClr val="212122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104139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28%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43815" marB="0">
                    <a:lnL w="12700">
                      <a:solidFill>
                        <a:srgbClr val="212122"/>
                      </a:solidFill>
                      <a:prstDash val="solid"/>
                    </a:lnL>
                    <a:solidFill>
                      <a:srgbClr val="67F1FF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22%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43815" marB="0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35%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43815" marB="0">
                    <a:solidFill>
                      <a:srgbClr val="67F1FF"/>
                    </a:solidFill>
                  </a:tcPr>
                </a:tc>
                <a:tc>
                  <a:txBody>
                    <a:bodyPr/>
                    <a:lstStyle/>
                    <a:p>
                      <a:pPr marL="104775" marR="12065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30%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43815" marB="0">
                    <a:solidFill>
                      <a:srgbClr val="67F1FF"/>
                    </a:solidFill>
                  </a:tcPr>
                </a:tc>
                <a:tc>
                  <a:txBody>
                    <a:bodyPr/>
                    <a:lstStyle/>
                    <a:p>
                      <a:pPr marR="64135" algn="ctr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22%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43815" marB="0"/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19%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43815" marB="0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31750" marR="12065" algn="ctr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23%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43815" marB="0"/>
                </a:tc>
                <a:tc>
                  <a:txBody>
                    <a:bodyPr/>
                    <a:lstStyle/>
                    <a:p>
                      <a:pPr marR="22225" algn="ctr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25%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43815" marB="0"/>
                </a:tc>
                <a:tc>
                  <a:txBody>
                    <a:bodyPr/>
                    <a:lstStyle/>
                    <a:p>
                      <a:pPr marR="67310" algn="ctr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28%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43815" marB="0"/>
                </a:tc>
                <a:tc>
                  <a:txBody>
                    <a:bodyPr/>
                    <a:lstStyle/>
                    <a:p>
                      <a:pPr marL="6350" marR="3175" algn="ctr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22%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43815" marB="0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31%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43815" marB="0">
                    <a:solidFill>
                      <a:srgbClr val="67F1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1460">
                <a:tc>
                  <a:txBody>
                    <a:bodyPr/>
                    <a:lstStyle/>
                    <a:p>
                      <a:pPr marL="7620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800" b="1" spc="-1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Decriminalization</a:t>
                      </a:r>
                      <a:r>
                        <a:rPr sz="800" b="1" spc="5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b="1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will reduce</a:t>
                      </a:r>
                      <a:r>
                        <a:rPr sz="800" b="1" spc="-3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b="1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rates</a:t>
                      </a:r>
                      <a:r>
                        <a:rPr sz="800" b="1" spc="1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b="1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of</a:t>
                      </a:r>
                      <a:r>
                        <a:rPr sz="800" b="1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b="1" spc="-2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drug</a:t>
                      </a:r>
                      <a:endParaRPr sz="800">
                        <a:latin typeface="Calibri"/>
                        <a:cs typeface="Calibri"/>
                      </a:endParaRPr>
                    </a:p>
                    <a:p>
                      <a:pPr marL="62230">
                        <a:lnSpc>
                          <a:spcPts val="900"/>
                        </a:lnSpc>
                      </a:pPr>
                      <a:r>
                        <a:rPr sz="800" b="1" spc="-1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overdoses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905" marB="0">
                    <a:lnR w="12700">
                      <a:solidFill>
                        <a:srgbClr val="212122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21%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57785" marB="0">
                    <a:lnL w="12700">
                      <a:solidFill>
                        <a:srgbClr val="212122"/>
                      </a:solidFill>
                      <a:prstDash val="solid"/>
                    </a:lnL>
                    <a:lnR w="12700">
                      <a:solidFill>
                        <a:srgbClr val="212122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R="3810" algn="ctr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24%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57785" marB="0">
                    <a:lnL w="12700">
                      <a:solidFill>
                        <a:srgbClr val="212122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R="6985" algn="ctr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22%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5778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20%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57785" marB="0"/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14%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57785" marB="0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17%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57785" marB="0">
                    <a:lnR w="12700">
                      <a:solidFill>
                        <a:srgbClr val="212122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104139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23%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57785" marB="0">
                    <a:lnL w="12700">
                      <a:solidFill>
                        <a:srgbClr val="212122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19%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57785" marB="0"/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38%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57785" marB="0">
                    <a:solidFill>
                      <a:srgbClr val="67F1FF"/>
                    </a:solidFill>
                  </a:tcPr>
                </a:tc>
                <a:tc>
                  <a:txBody>
                    <a:bodyPr/>
                    <a:lstStyle/>
                    <a:p>
                      <a:pPr marL="104775" marR="1206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31%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57785" marB="0"/>
                </a:tc>
                <a:tc>
                  <a:txBody>
                    <a:bodyPr/>
                    <a:lstStyle/>
                    <a:p>
                      <a:pPr marR="64135" algn="ctr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16%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57785" marB="0"/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12%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57785" marB="0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31750" marR="12065" algn="ctr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22%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57785" marB="0"/>
                </a:tc>
                <a:tc>
                  <a:txBody>
                    <a:bodyPr/>
                    <a:lstStyle/>
                    <a:p>
                      <a:pPr marR="22225" algn="ctr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19%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57785" marB="0"/>
                </a:tc>
                <a:tc>
                  <a:txBody>
                    <a:bodyPr/>
                    <a:lstStyle/>
                    <a:p>
                      <a:pPr marR="67310" algn="ctr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23%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57785" marB="0"/>
                </a:tc>
                <a:tc>
                  <a:txBody>
                    <a:bodyPr/>
                    <a:lstStyle/>
                    <a:p>
                      <a:pPr marL="6350" marR="3175" algn="ctr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17%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57785" marB="0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31%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57785" marB="0">
                    <a:solidFill>
                      <a:srgbClr val="67F1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3550">
                <a:tc>
                  <a:txBody>
                    <a:bodyPr/>
                    <a:lstStyle/>
                    <a:p>
                      <a:pPr marL="62230" marR="12700" indent="-55244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800" b="1" spc="-1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Decriminalization</a:t>
                      </a:r>
                      <a:r>
                        <a:rPr sz="800" b="1" spc="8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b="1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has</a:t>
                      </a:r>
                      <a:r>
                        <a:rPr sz="800" b="1" spc="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b="1" spc="-1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positively</a:t>
                      </a:r>
                      <a:r>
                        <a:rPr sz="800" b="1" spc="1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b="1" spc="-1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influenced</a:t>
                      </a:r>
                      <a:r>
                        <a:rPr sz="800" b="1" spc="50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b="1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my</a:t>
                      </a:r>
                      <a:r>
                        <a:rPr sz="800" b="1" spc="-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b="1" spc="-1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views</a:t>
                      </a:r>
                      <a:r>
                        <a:rPr sz="800" b="1" spc="-2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b="1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of</a:t>
                      </a:r>
                      <a:r>
                        <a:rPr sz="800" b="1" spc="-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b="1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people</a:t>
                      </a:r>
                      <a:r>
                        <a:rPr sz="800" b="1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b="1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who</a:t>
                      </a:r>
                      <a:r>
                        <a:rPr sz="800" b="1" spc="-1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b="1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use</a:t>
                      </a:r>
                      <a:r>
                        <a:rPr sz="800" b="1" spc="-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b="1" spc="-2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drugs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905" marB="0">
                    <a:lnR w="12700">
                      <a:solidFill>
                        <a:srgbClr val="212122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16%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57785" marB="0">
                    <a:lnL w="12700">
                      <a:solidFill>
                        <a:srgbClr val="212122"/>
                      </a:solidFill>
                      <a:prstDash val="solid"/>
                    </a:lnL>
                    <a:lnR w="12700">
                      <a:solidFill>
                        <a:srgbClr val="212122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R="3810" algn="ctr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18%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57785" marB="0">
                    <a:lnL w="12700">
                      <a:solidFill>
                        <a:srgbClr val="212122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R="6985" algn="ctr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16%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5778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12%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57785" marB="0"/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12%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57785" marB="0"/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17%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57785" marB="0">
                    <a:lnR w="12700">
                      <a:solidFill>
                        <a:srgbClr val="212122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104139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16%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57785" marB="0">
                    <a:lnL w="12700">
                      <a:solidFill>
                        <a:srgbClr val="212122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16%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57785" marB="0"/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31%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57785" marB="0"/>
                </a:tc>
                <a:tc>
                  <a:txBody>
                    <a:bodyPr/>
                    <a:lstStyle/>
                    <a:p>
                      <a:pPr marL="104775" marR="1206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18%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57785" marB="0"/>
                </a:tc>
                <a:tc>
                  <a:txBody>
                    <a:bodyPr/>
                    <a:lstStyle/>
                    <a:p>
                      <a:pPr marR="64135" algn="ctr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14%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57785" marB="0"/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9%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57785" marB="0"/>
                </a:tc>
                <a:tc>
                  <a:txBody>
                    <a:bodyPr/>
                    <a:lstStyle/>
                    <a:p>
                      <a:pPr marL="104775" marR="1206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17%</a:t>
                      </a:r>
                      <a:endParaRPr sz="900">
                        <a:latin typeface="Calibri"/>
                        <a:cs typeface="Calibri"/>
                      </a:endParaRPr>
                    </a:p>
                    <a:p>
                      <a:pPr marL="81280">
                        <a:lnSpc>
                          <a:spcPts val="1045"/>
                        </a:lnSpc>
                        <a:spcBef>
                          <a:spcPts val="969"/>
                        </a:spcBef>
                      </a:pPr>
                      <a:r>
                        <a:rPr sz="900" b="1" spc="-1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Statist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57785" marB="0"/>
                </a:tc>
                <a:tc>
                  <a:txBody>
                    <a:bodyPr/>
                    <a:lstStyle/>
                    <a:p>
                      <a:pPr marR="22225" algn="ctr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15%</a:t>
                      </a:r>
                      <a:endParaRPr sz="900">
                        <a:latin typeface="Calibri"/>
                        <a:cs typeface="Calibri"/>
                      </a:endParaRPr>
                    </a:p>
                    <a:p>
                      <a:pPr marL="5715" algn="ctr">
                        <a:lnSpc>
                          <a:spcPts val="1045"/>
                        </a:lnSpc>
                        <a:spcBef>
                          <a:spcPts val="969"/>
                        </a:spcBef>
                      </a:pPr>
                      <a:r>
                        <a:rPr sz="900" b="1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ically</a:t>
                      </a:r>
                      <a:r>
                        <a:rPr sz="900" b="1" spc="-2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 high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57785" marB="0"/>
                </a:tc>
                <a:tc>
                  <a:txBody>
                    <a:bodyPr/>
                    <a:lstStyle/>
                    <a:p>
                      <a:pPr marL="41910" marR="1206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15%</a:t>
                      </a:r>
                      <a:endParaRPr sz="900">
                        <a:latin typeface="Calibri"/>
                        <a:cs typeface="Calibri"/>
                      </a:endParaRPr>
                    </a:p>
                    <a:p>
                      <a:pPr>
                        <a:lnSpc>
                          <a:spcPts val="1045"/>
                        </a:lnSpc>
                        <a:spcBef>
                          <a:spcPts val="969"/>
                        </a:spcBef>
                      </a:pPr>
                      <a:r>
                        <a:rPr sz="900" b="1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er</a:t>
                      </a:r>
                      <a:r>
                        <a:rPr sz="900" b="1" spc="21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  </a:t>
                      </a:r>
                      <a:r>
                        <a:rPr sz="900" b="1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Sta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57785" marB="0"/>
                </a:tc>
                <a:tc>
                  <a:txBody>
                    <a:bodyPr/>
                    <a:lstStyle/>
                    <a:p>
                      <a:pPr marL="6350" marR="3175" algn="ctr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12%</a:t>
                      </a:r>
                      <a:endParaRPr sz="900">
                        <a:latin typeface="Calibri"/>
                        <a:cs typeface="Calibri"/>
                      </a:endParaRPr>
                    </a:p>
                    <a:p>
                      <a:pPr marL="13335" algn="ctr">
                        <a:lnSpc>
                          <a:spcPts val="1045"/>
                        </a:lnSpc>
                        <a:spcBef>
                          <a:spcPts val="969"/>
                        </a:spcBef>
                      </a:pPr>
                      <a:r>
                        <a:rPr sz="900" b="1" spc="-1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tistically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57785" marB="0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10541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23%</a:t>
                      </a:r>
                      <a:endParaRPr sz="900">
                        <a:latin typeface="Calibri"/>
                        <a:cs typeface="Calibri"/>
                      </a:endParaRPr>
                    </a:p>
                    <a:p>
                      <a:pPr marL="34925">
                        <a:lnSpc>
                          <a:spcPts val="1045"/>
                        </a:lnSpc>
                        <a:spcBef>
                          <a:spcPts val="969"/>
                        </a:spcBef>
                      </a:pPr>
                      <a:r>
                        <a:rPr sz="900" b="1" spc="-1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lower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5778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9" name="object 29"/>
          <p:cNvSpPr txBox="1"/>
          <p:nvPr/>
        </p:nvSpPr>
        <p:spPr>
          <a:xfrm>
            <a:off x="560323" y="4173423"/>
            <a:ext cx="191770" cy="1416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65"/>
              </a:lnSpc>
            </a:pPr>
            <a:r>
              <a:rPr sz="900" spc="-25" dirty="0">
                <a:solidFill>
                  <a:srgbClr val="444646"/>
                </a:solidFill>
                <a:latin typeface="Calibri"/>
                <a:cs typeface="Calibri"/>
              </a:rPr>
              <a:t>Q2.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905052" y="4173423"/>
            <a:ext cx="7351395" cy="635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05"/>
              </a:lnSpc>
            </a:pP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Under </a:t>
            </a:r>
            <a:r>
              <a:rPr sz="900" i="1" spc="-10" dirty="0">
                <a:solidFill>
                  <a:srgbClr val="444646"/>
                </a:solidFill>
                <a:latin typeface="Calibri"/>
                <a:cs typeface="Calibri"/>
              </a:rPr>
              <a:t>decriminalization,</a:t>
            </a:r>
            <a:r>
              <a:rPr sz="900" i="1" spc="-7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adults</a:t>
            </a:r>
            <a:r>
              <a:rPr sz="900" i="1" spc="-5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are</a:t>
            </a:r>
            <a:r>
              <a:rPr sz="900" i="1" spc="2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allowed</a:t>
            </a:r>
            <a:r>
              <a:rPr sz="900" i="1" spc="-4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to</a:t>
            </a:r>
            <a:r>
              <a:rPr sz="900" i="1" spc="2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possess</a:t>
            </a:r>
            <a:r>
              <a:rPr sz="900" i="1" spc="-5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up</a:t>
            </a:r>
            <a:r>
              <a:rPr sz="900" i="1" spc="1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to</a:t>
            </a:r>
            <a:r>
              <a:rPr sz="900" i="1" spc="2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a</a:t>
            </a:r>
            <a:r>
              <a:rPr sz="900" i="1" spc="1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cumulative</a:t>
            </a:r>
            <a:r>
              <a:rPr sz="900" i="1" spc="-6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total</a:t>
            </a:r>
            <a:r>
              <a:rPr sz="900" i="1" spc="-2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of</a:t>
            </a:r>
            <a:r>
              <a:rPr sz="900" i="1" spc="1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2.5</a:t>
            </a:r>
            <a:r>
              <a:rPr sz="900" i="1" spc="-1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grams</a:t>
            </a:r>
            <a:r>
              <a:rPr sz="900" i="1" spc="1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of</a:t>
            </a:r>
            <a:r>
              <a:rPr sz="900" i="1" spc="1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opioids,</a:t>
            </a:r>
            <a:r>
              <a:rPr sz="900" i="1" spc="-4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cocaine/crack-</a:t>
            </a:r>
            <a:r>
              <a:rPr sz="900" i="1" spc="-10" dirty="0">
                <a:solidFill>
                  <a:srgbClr val="444646"/>
                </a:solidFill>
                <a:latin typeface="Calibri"/>
                <a:cs typeface="Calibri"/>
              </a:rPr>
              <a:t>cocaine,</a:t>
            </a:r>
            <a:r>
              <a:rPr sz="900" i="1" spc="-4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methamphetamine</a:t>
            </a:r>
            <a:r>
              <a:rPr sz="900" i="1" spc="-3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and</a:t>
            </a:r>
            <a:r>
              <a:rPr sz="900" i="1" spc="-1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spc="-20" dirty="0">
                <a:solidFill>
                  <a:srgbClr val="444646"/>
                </a:solidFill>
                <a:latin typeface="Calibri"/>
                <a:cs typeface="Calibri"/>
              </a:rPr>
              <a:t>MDMA</a:t>
            </a:r>
            <a:endParaRPr sz="900">
              <a:latin typeface="Calibri"/>
              <a:cs typeface="Calibri"/>
            </a:endParaRPr>
          </a:p>
          <a:p>
            <a:pPr marL="12700" marR="144780">
              <a:lnSpc>
                <a:spcPct val="90400"/>
              </a:lnSpc>
              <a:spcBef>
                <a:spcPts val="40"/>
              </a:spcBef>
            </a:pP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for</a:t>
            </a:r>
            <a:r>
              <a:rPr sz="900" i="1" spc="-1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personal</a:t>
            </a:r>
            <a:r>
              <a:rPr sz="900" i="1" spc="-3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possession.</a:t>
            </a:r>
            <a:r>
              <a:rPr sz="900" i="1" spc="-8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Amounts</a:t>
            </a:r>
            <a:r>
              <a:rPr sz="900" i="1" spc="-6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carried</a:t>
            </a:r>
            <a:r>
              <a:rPr sz="900" i="1" spc="-3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above</a:t>
            </a:r>
            <a:r>
              <a:rPr sz="900" i="1" spc="-4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2.5</a:t>
            </a:r>
            <a:r>
              <a:rPr sz="900" i="1" spc="-2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grams</a:t>
            </a:r>
            <a:r>
              <a:rPr sz="900" i="1" spc="-3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will</a:t>
            </a:r>
            <a:r>
              <a:rPr sz="900" i="1" spc="2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still</a:t>
            </a:r>
            <a:r>
              <a:rPr sz="900" i="1" spc="-1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be</a:t>
            </a:r>
            <a:r>
              <a:rPr sz="900" i="1" spc="-1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criminalized.</a:t>
            </a:r>
            <a:r>
              <a:rPr sz="900" i="1" spc="-8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The</a:t>
            </a:r>
            <a:r>
              <a:rPr sz="900" i="1" spc="-1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BC</a:t>
            </a:r>
            <a:r>
              <a:rPr sz="900" i="1" spc="-1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government’s</a:t>
            </a:r>
            <a:r>
              <a:rPr sz="900" i="1" spc="-6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stated</a:t>
            </a:r>
            <a:r>
              <a:rPr sz="900" i="1" spc="-5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goals</a:t>
            </a:r>
            <a:r>
              <a:rPr sz="900" i="1" spc="-3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of decriminalization</a:t>
            </a:r>
            <a:r>
              <a:rPr sz="900" i="1" spc="-8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are</a:t>
            </a:r>
            <a:r>
              <a:rPr sz="900" i="1" spc="2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to</a:t>
            </a:r>
            <a:r>
              <a:rPr sz="900" i="1" spc="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reduce</a:t>
            </a:r>
            <a:r>
              <a:rPr sz="900" i="1" spc="-4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spc="-25" dirty="0">
                <a:solidFill>
                  <a:srgbClr val="444646"/>
                </a:solidFill>
                <a:latin typeface="Calibri"/>
                <a:cs typeface="Calibri"/>
              </a:rPr>
              <a:t>the</a:t>
            </a:r>
            <a:r>
              <a:rPr sz="900" i="1" spc="50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harms</a:t>
            </a:r>
            <a:r>
              <a:rPr sz="900" i="1" spc="-3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associated</a:t>
            </a:r>
            <a:r>
              <a:rPr sz="900" i="1" spc="-8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with</a:t>
            </a:r>
            <a:r>
              <a:rPr sz="900" i="1" spc="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substance</a:t>
            </a:r>
            <a:r>
              <a:rPr sz="900" i="1" spc="-7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use,</a:t>
            </a:r>
            <a:r>
              <a:rPr sz="900" i="1" spc="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including</a:t>
            </a:r>
            <a:r>
              <a:rPr sz="900" i="1" spc="-5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stigma</a:t>
            </a:r>
            <a:r>
              <a:rPr sz="900" i="1" spc="-5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and</a:t>
            </a:r>
            <a:r>
              <a:rPr sz="900" i="1" spc="-2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criminalization,</a:t>
            </a:r>
            <a:r>
              <a:rPr sz="900" i="1" spc="-5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as</a:t>
            </a:r>
            <a:r>
              <a:rPr sz="900" i="1" spc="-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well as</a:t>
            </a:r>
            <a:r>
              <a:rPr sz="900" i="1" spc="2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to</a:t>
            </a:r>
            <a:r>
              <a:rPr sz="900" i="1" spc="1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support</a:t>
            </a:r>
            <a:r>
              <a:rPr sz="900" i="1" spc="-6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people</a:t>
            </a:r>
            <a:r>
              <a:rPr sz="900" i="1" spc="-4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who</a:t>
            </a:r>
            <a:r>
              <a:rPr sz="900" i="1" spc="-2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use</a:t>
            </a:r>
            <a:r>
              <a:rPr sz="900" i="1" spc="-1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drugs</a:t>
            </a:r>
            <a:r>
              <a:rPr sz="900" i="1" spc="-3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to</a:t>
            </a:r>
            <a:r>
              <a:rPr sz="900" i="1" spc="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access</a:t>
            </a:r>
            <a:r>
              <a:rPr sz="900" i="1" spc="-2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health</a:t>
            </a:r>
            <a:r>
              <a:rPr sz="900" i="1" spc="-5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and</a:t>
            </a:r>
            <a:r>
              <a:rPr sz="900" i="1" spc="-2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social</a:t>
            </a:r>
            <a:r>
              <a:rPr sz="900" i="1" spc="-3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spc="-10" dirty="0">
                <a:solidFill>
                  <a:srgbClr val="444646"/>
                </a:solidFill>
                <a:latin typeface="Calibri"/>
                <a:cs typeface="Calibri"/>
              </a:rPr>
              <a:t>services,</a:t>
            </a:r>
            <a:r>
              <a:rPr sz="900" i="1" spc="50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ultimately</a:t>
            </a:r>
            <a:r>
              <a:rPr sz="900" i="1" spc="-6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redirecting</a:t>
            </a:r>
            <a:r>
              <a:rPr sz="900" i="1" spc="-4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them</a:t>
            </a:r>
            <a:r>
              <a:rPr sz="900" i="1" spc="-4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away from</a:t>
            </a:r>
            <a:r>
              <a:rPr sz="900" i="1" spc="-3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the</a:t>
            </a:r>
            <a:r>
              <a:rPr sz="900" i="1" spc="-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criminal</a:t>
            </a:r>
            <a:r>
              <a:rPr sz="900" i="1" spc="-2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justice</a:t>
            </a:r>
            <a:r>
              <a:rPr sz="900" i="1" spc="-3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system.</a:t>
            </a:r>
            <a:r>
              <a:rPr sz="900" i="1" spc="-5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Please</a:t>
            </a:r>
            <a:r>
              <a:rPr sz="900" i="1" spc="-3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indicate</a:t>
            </a:r>
            <a:r>
              <a:rPr sz="900" i="1" spc="-7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your</a:t>
            </a:r>
            <a:r>
              <a:rPr sz="900" i="1" spc="-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level of</a:t>
            </a:r>
            <a:r>
              <a:rPr sz="900" i="1" spc="1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agreement</a:t>
            </a:r>
            <a:r>
              <a:rPr sz="900" i="1" spc="-5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or</a:t>
            </a:r>
            <a:r>
              <a:rPr sz="900" i="1" spc="-1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disagreement</a:t>
            </a:r>
            <a:r>
              <a:rPr sz="900" i="1" spc="-5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with</a:t>
            </a:r>
            <a:r>
              <a:rPr sz="900" i="1" spc="-2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the</a:t>
            </a:r>
            <a:r>
              <a:rPr sz="900" i="1" spc="-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following</a:t>
            </a:r>
            <a:r>
              <a:rPr sz="900" i="1" spc="-5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spc="-10" dirty="0">
                <a:solidFill>
                  <a:srgbClr val="444646"/>
                </a:solidFill>
                <a:latin typeface="Calibri"/>
                <a:cs typeface="Calibri"/>
              </a:rPr>
              <a:t>statements</a:t>
            </a:r>
            <a:r>
              <a:rPr sz="900" i="1" spc="50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regarding</a:t>
            </a:r>
            <a:r>
              <a:rPr sz="900" i="1" spc="-7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the potential</a:t>
            </a:r>
            <a:r>
              <a:rPr sz="900" i="1" spc="-5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impact</a:t>
            </a:r>
            <a:r>
              <a:rPr sz="900" i="1" spc="-5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of</a:t>
            </a:r>
            <a:r>
              <a:rPr sz="900" i="1" spc="4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spc="-10" dirty="0">
                <a:solidFill>
                  <a:srgbClr val="444646"/>
                </a:solidFill>
                <a:latin typeface="Calibri"/>
                <a:cs typeface="Calibri"/>
              </a:rPr>
              <a:t>decriminalization</a:t>
            </a:r>
            <a:r>
              <a:rPr sz="900" i="1" spc="-4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of</a:t>
            </a:r>
            <a:r>
              <a:rPr sz="900" i="1" spc="1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illegal</a:t>
            </a:r>
            <a:r>
              <a:rPr sz="900" i="1" spc="-2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drugs</a:t>
            </a:r>
            <a:r>
              <a:rPr sz="900" i="1" spc="-2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in</a:t>
            </a:r>
            <a:r>
              <a:rPr sz="900" i="1" spc="1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spc="-25" dirty="0">
                <a:solidFill>
                  <a:srgbClr val="444646"/>
                </a:solidFill>
                <a:latin typeface="Calibri"/>
                <a:cs typeface="Calibri"/>
              </a:rPr>
              <a:t>BC.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31" name="object 31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855"/>
              </a:lnSpc>
            </a:pPr>
            <a:fld id="{81D60167-4931-47E6-BA6A-407CBD079E47}" type="slidenum">
              <a:rPr spc="-25" dirty="0"/>
              <a:t>12</a:t>
            </a:fld>
            <a:endParaRPr spc="-25" dirty="0"/>
          </a:p>
        </p:txBody>
      </p:sp>
      <p:sp>
        <p:nvSpPr>
          <p:cNvPr id="32" name="object 32"/>
          <p:cNvSpPr txBox="1"/>
          <p:nvPr/>
        </p:nvSpPr>
        <p:spPr>
          <a:xfrm>
            <a:off x="560323" y="4813579"/>
            <a:ext cx="1501775" cy="1416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65"/>
              </a:lnSpc>
            </a:pPr>
            <a:r>
              <a:rPr sz="900" dirty="0">
                <a:solidFill>
                  <a:srgbClr val="444646"/>
                </a:solidFill>
                <a:latin typeface="Calibri"/>
                <a:cs typeface="Calibri"/>
              </a:rPr>
              <a:t>Base:</a:t>
            </a:r>
            <a:r>
              <a:rPr sz="900" spc="-2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444646"/>
                </a:solidFill>
                <a:latin typeface="Calibri"/>
                <a:cs typeface="Calibri"/>
              </a:rPr>
              <a:t>All</a:t>
            </a:r>
            <a:r>
              <a:rPr sz="900" spc="1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444646"/>
                </a:solidFill>
                <a:latin typeface="Calibri"/>
                <a:cs typeface="Calibri"/>
              </a:rPr>
              <a:t>respondents</a:t>
            </a:r>
            <a:r>
              <a:rPr sz="900" spc="-6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spc="-10" dirty="0">
                <a:solidFill>
                  <a:srgbClr val="444646"/>
                </a:solidFill>
                <a:latin typeface="Calibri"/>
                <a:cs typeface="Calibri"/>
              </a:rPr>
              <a:t>(n=1,202)</a:t>
            </a:r>
            <a:endParaRPr sz="9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Main</a:t>
            </a:r>
            <a:r>
              <a:rPr spc="-50" dirty="0"/>
              <a:t> </a:t>
            </a:r>
            <a:r>
              <a:rPr dirty="0"/>
              <a:t>Benefits</a:t>
            </a:r>
            <a:r>
              <a:rPr spc="-40" dirty="0"/>
              <a:t> </a:t>
            </a:r>
            <a:r>
              <a:rPr dirty="0"/>
              <a:t>of</a:t>
            </a:r>
            <a:r>
              <a:rPr spc="-35" dirty="0"/>
              <a:t> </a:t>
            </a:r>
            <a:r>
              <a:rPr dirty="0"/>
              <a:t>Decriminalization</a:t>
            </a:r>
            <a:r>
              <a:rPr spc="-5" dirty="0"/>
              <a:t> </a:t>
            </a:r>
            <a:r>
              <a:rPr dirty="0"/>
              <a:t>(coded</a:t>
            </a:r>
            <a:r>
              <a:rPr spc="-45" dirty="0"/>
              <a:t> </a:t>
            </a:r>
            <a:r>
              <a:rPr spc="-10" dirty="0"/>
              <a:t>open-</a:t>
            </a:r>
            <a:r>
              <a:rPr dirty="0"/>
              <a:t>ended</a:t>
            </a:r>
            <a:r>
              <a:rPr spc="-70" dirty="0"/>
              <a:t> </a:t>
            </a:r>
            <a:r>
              <a:rPr spc="-10" dirty="0"/>
              <a:t>responses)</a:t>
            </a:r>
          </a:p>
        </p:txBody>
      </p:sp>
      <p:sp>
        <p:nvSpPr>
          <p:cNvPr id="3" name="object 3"/>
          <p:cNvSpPr/>
          <p:nvPr/>
        </p:nvSpPr>
        <p:spPr>
          <a:xfrm>
            <a:off x="257263" y="541146"/>
            <a:ext cx="0" cy="274320"/>
          </a:xfrm>
          <a:custGeom>
            <a:avLst/>
            <a:gdLst/>
            <a:ahLst/>
            <a:cxnLst/>
            <a:rect l="l" t="t" r="r" b="b"/>
            <a:pathLst>
              <a:path h="274319">
                <a:moveTo>
                  <a:pt x="0" y="0"/>
                </a:moveTo>
                <a:lnTo>
                  <a:pt x="0" y="274319"/>
                </a:lnTo>
              </a:path>
            </a:pathLst>
          </a:custGeom>
          <a:ln w="38100">
            <a:solidFill>
              <a:srgbClr val="0060A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35991" y="504570"/>
            <a:ext cx="7856220" cy="316230"/>
          </a:xfrm>
          <a:prstGeom prst="rect">
            <a:avLst/>
          </a:prstGeom>
        </p:spPr>
        <p:txBody>
          <a:bodyPr vert="horz" wrap="square" lIns="0" tIns="30480" rIns="0" bIns="0" rtlCol="0">
            <a:spAutoFit/>
          </a:bodyPr>
          <a:lstStyle/>
          <a:p>
            <a:pPr marL="12700" marR="5080">
              <a:lnSpc>
                <a:spcPts val="1080"/>
              </a:lnSpc>
              <a:spcBef>
                <a:spcPts val="240"/>
              </a:spcBef>
            </a:pPr>
            <a:r>
              <a:rPr sz="1000" spc="-10" dirty="0">
                <a:solidFill>
                  <a:srgbClr val="57585B"/>
                </a:solidFill>
                <a:latin typeface="Calibri"/>
                <a:cs typeface="Calibri"/>
              </a:rPr>
              <a:t>Six-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in-</a:t>
            </a:r>
            <a:r>
              <a:rPr sz="1000" spc="-10" dirty="0">
                <a:solidFill>
                  <a:srgbClr val="57585B"/>
                </a:solidFill>
                <a:latin typeface="Calibri"/>
                <a:cs typeface="Calibri"/>
              </a:rPr>
              <a:t>ten</a:t>
            </a:r>
            <a:r>
              <a:rPr sz="1000" spc="-45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(60%)</a:t>
            </a:r>
            <a:r>
              <a:rPr sz="1000" spc="10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British</a:t>
            </a:r>
            <a:r>
              <a:rPr sz="1000" spc="-25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Columbians</a:t>
            </a:r>
            <a:r>
              <a:rPr sz="1000" spc="-55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did</a:t>
            </a:r>
            <a:r>
              <a:rPr sz="1000" spc="5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not</a:t>
            </a:r>
            <a:r>
              <a:rPr sz="1000" spc="5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provide</a:t>
            </a:r>
            <a:r>
              <a:rPr sz="1000" spc="-45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an</a:t>
            </a:r>
            <a:r>
              <a:rPr sz="1000" spc="5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open-ended</a:t>
            </a:r>
            <a:r>
              <a:rPr sz="1000" spc="-15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main</a:t>
            </a:r>
            <a:r>
              <a:rPr sz="1000" spc="-25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57585B"/>
                </a:solidFill>
                <a:latin typeface="Calibri"/>
                <a:cs typeface="Calibri"/>
              </a:rPr>
              <a:t>benefit</a:t>
            </a:r>
            <a:r>
              <a:rPr sz="1000" spc="-45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to</a:t>
            </a:r>
            <a:r>
              <a:rPr sz="1000" spc="25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the</a:t>
            </a:r>
            <a:r>
              <a:rPr sz="1000" spc="5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57585B"/>
                </a:solidFill>
                <a:latin typeface="Calibri"/>
                <a:cs typeface="Calibri"/>
              </a:rPr>
              <a:t>decriminalization</a:t>
            </a:r>
            <a:r>
              <a:rPr sz="1000" spc="-70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policy.</a:t>
            </a:r>
            <a:r>
              <a:rPr sz="1000" spc="-40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The</a:t>
            </a:r>
            <a:r>
              <a:rPr sz="1000" spc="35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top</a:t>
            </a:r>
            <a:r>
              <a:rPr sz="1000" spc="5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benefits</a:t>
            </a:r>
            <a:r>
              <a:rPr sz="1000" spc="-5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mentioned</a:t>
            </a:r>
            <a:r>
              <a:rPr sz="1000" spc="-40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include</a:t>
            </a:r>
            <a:r>
              <a:rPr sz="1000" spc="-45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spc="-20" dirty="0">
                <a:solidFill>
                  <a:srgbClr val="57585B"/>
                </a:solidFill>
                <a:latin typeface="Calibri"/>
                <a:cs typeface="Calibri"/>
              </a:rPr>
              <a:t>less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strain</a:t>
            </a:r>
            <a:r>
              <a:rPr sz="1000" spc="-25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on</a:t>
            </a:r>
            <a:r>
              <a:rPr sz="1000" spc="5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court</a:t>
            </a:r>
            <a:r>
              <a:rPr sz="1000" spc="5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resources</a:t>
            </a:r>
            <a:r>
              <a:rPr sz="1000" spc="-30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(7%),</a:t>
            </a:r>
            <a:r>
              <a:rPr sz="1000" spc="-5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less</a:t>
            </a:r>
            <a:r>
              <a:rPr sz="1000" spc="-35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strain</a:t>
            </a:r>
            <a:r>
              <a:rPr sz="1000" spc="10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on</a:t>
            </a:r>
            <a:r>
              <a:rPr sz="1000" spc="5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police</a:t>
            </a:r>
            <a:r>
              <a:rPr sz="1000" spc="-45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resources</a:t>
            </a:r>
            <a:r>
              <a:rPr sz="1000" spc="-30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(7%)</a:t>
            </a:r>
            <a:r>
              <a:rPr sz="1000" spc="10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and</a:t>
            </a:r>
            <a:r>
              <a:rPr sz="1000" spc="5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more</a:t>
            </a:r>
            <a:r>
              <a:rPr sz="1000" spc="-20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support/resources</a:t>
            </a:r>
            <a:r>
              <a:rPr sz="1000" spc="-60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for</a:t>
            </a:r>
            <a:r>
              <a:rPr sz="1000" spc="-15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57585B"/>
                </a:solidFill>
                <a:latin typeface="Calibri"/>
                <a:cs typeface="Calibri"/>
              </a:rPr>
              <a:t>treatment.</a:t>
            </a:r>
            <a:endParaRPr sz="1000">
              <a:latin typeface="Calibri"/>
              <a:cs typeface="Calibri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3468623" y="1359407"/>
          <a:ext cx="396240" cy="10744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28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1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33985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57150">
                      <a:solidFill>
                        <a:srgbClr val="FFFFFF"/>
                      </a:solidFill>
                      <a:prstDash val="solid"/>
                    </a:lnB>
                    <a:solidFill>
                      <a:srgbClr val="006F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1290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57150">
                      <a:solidFill>
                        <a:srgbClr val="FFFFFF"/>
                      </a:solidFill>
                      <a:prstDash val="solid"/>
                    </a:lnT>
                    <a:lnB w="57150">
                      <a:solidFill>
                        <a:srgbClr val="FFFFFF"/>
                      </a:solidFill>
                      <a:prstDash val="solid"/>
                    </a:lnB>
                    <a:solidFill>
                      <a:srgbClr val="006F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1290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57150">
                      <a:solidFill>
                        <a:srgbClr val="FFFFFF"/>
                      </a:solidFill>
                      <a:prstDash val="solid"/>
                    </a:lnT>
                    <a:lnB w="57150">
                      <a:solidFill>
                        <a:srgbClr val="FFFFFF"/>
                      </a:solidFill>
                      <a:prstDash val="solid"/>
                    </a:lnB>
                    <a:solidFill>
                      <a:srgbClr val="006F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129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57150">
                      <a:solidFill>
                        <a:srgbClr val="FFFFFF"/>
                      </a:solidFill>
                      <a:prstDash val="solid"/>
                    </a:lnT>
                    <a:lnB w="57150">
                      <a:solidFill>
                        <a:srgbClr val="FFFFFF"/>
                      </a:solidFill>
                      <a:prstDash val="solid"/>
                    </a:lnB>
                    <a:solidFill>
                      <a:srgbClr val="006FC0"/>
                    </a:solidFill>
                  </a:tcPr>
                </a:tc>
                <a:tc row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57150">
                      <a:solidFill>
                        <a:srgbClr val="FFFFFF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129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57150">
                      <a:solidFill>
                        <a:srgbClr val="FFFFFF"/>
                      </a:solidFill>
                      <a:prstDash val="solid"/>
                    </a:lnT>
                    <a:lnB w="57150">
                      <a:solidFill>
                        <a:srgbClr val="FFFFFF"/>
                      </a:solidFill>
                      <a:prstDash val="solid"/>
                    </a:lnB>
                    <a:solidFill>
                      <a:srgbClr val="006FC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T w="57150">
                      <a:solidFill>
                        <a:srgbClr val="FFFFFF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129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57150">
                      <a:solidFill>
                        <a:srgbClr val="FFFFFF"/>
                      </a:solidFill>
                      <a:prstDash val="solid"/>
                    </a:lnT>
                    <a:lnB w="57150">
                      <a:solidFill>
                        <a:srgbClr val="FFFFFF"/>
                      </a:solidFill>
                      <a:prstDash val="solid"/>
                    </a:lnB>
                    <a:solidFill>
                      <a:srgbClr val="006FC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T w="57150">
                      <a:solidFill>
                        <a:srgbClr val="FFFFFF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3398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57150">
                      <a:solidFill>
                        <a:srgbClr val="FFFFFF"/>
                      </a:solidFill>
                      <a:prstDash val="solid"/>
                    </a:lnT>
                    <a:solidFill>
                      <a:srgbClr val="006FC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T w="57150">
                      <a:solidFill>
                        <a:srgbClr val="FFFFFF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6" name="object 6"/>
          <p:cNvSpPr/>
          <p:nvPr/>
        </p:nvSpPr>
        <p:spPr>
          <a:xfrm>
            <a:off x="3468623" y="3617976"/>
            <a:ext cx="1460500" cy="106680"/>
          </a:xfrm>
          <a:custGeom>
            <a:avLst/>
            <a:gdLst/>
            <a:ahLst/>
            <a:cxnLst/>
            <a:rect l="l" t="t" r="r" b="b"/>
            <a:pathLst>
              <a:path w="1460500" h="106679">
                <a:moveTo>
                  <a:pt x="1459991" y="0"/>
                </a:moveTo>
                <a:lnTo>
                  <a:pt x="0" y="0"/>
                </a:lnTo>
                <a:lnTo>
                  <a:pt x="0" y="106680"/>
                </a:lnTo>
                <a:lnTo>
                  <a:pt x="1459991" y="106680"/>
                </a:lnTo>
                <a:lnTo>
                  <a:pt x="1459991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3468623" y="3779520"/>
            <a:ext cx="1277620" cy="106680"/>
          </a:xfrm>
          <a:custGeom>
            <a:avLst/>
            <a:gdLst/>
            <a:ahLst/>
            <a:cxnLst/>
            <a:rect l="l" t="t" r="r" b="b"/>
            <a:pathLst>
              <a:path w="1277620" h="106679">
                <a:moveTo>
                  <a:pt x="1277112" y="0"/>
                </a:moveTo>
                <a:lnTo>
                  <a:pt x="0" y="0"/>
                </a:lnTo>
                <a:lnTo>
                  <a:pt x="0" y="106679"/>
                </a:lnTo>
                <a:lnTo>
                  <a:pt x="1277112" y="106679"/>
                </a:lnTo>
                <a:lnTo>
                  <a:pt x="1277112" y="0"/>
                </a:lnTo>
                <a:close/>
              </a:path>
            </a:pathLst>
          </a:custGeom>
          <a:solidFill>
            <a:srgbClr val="7E7E7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3468623" y="3941064"/>
            <a:ext cx="137160" cy="106680"/>
          </a:xfrm>
          <a:custGeom>
            <a:avLst/>
            <a:gdLst/>
            <a:ahLst/>
            <a:cxnLst/>
            <a:rect l="l" t="t" r="r" b="b"/>
            <a:pathLst>
              <a:path w="137160" h="106679">
                <a:moveTo>
                  <a:pt x="137160" y="0"/>
                </a:moveTo>
                <a:lnTo>
                  <a:pt x="0" y="0"/>
                </a:lnTo>
                <a:lnTo>
                  <a:pt x="0" y="106680"/>
                </a:lnTo>
                <a:lnTo>
                  <a:pt x="137160" y="106680"/>
                </a:lnTo>
                <a:lnTo>
                  <a:pt x="137160" y="0"/>
                </a:lnTo>
                <a:close/>
              </a:path>
            </a:pathLst>
          </a:custGeom>
          <a:solidFill>
            <a:srgbClr val="2121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468623" y="2490216"/>
            <a:ext cx="91440" cy="106680"/>
          </a:xfrm>
          <a:custGeom>
            <a:avLst/>
            <a:gdLst/>
            <a:ahLst/>
            <a:cxnLst/>
            <a:rect l="l" t="t" r="r" b="b"/>
            <a:pathLst>
              <a:path w="91439" h="106680">
                <a:moveTo>
                  <a:pt x="91439" y="0"/>
                </a:moveTo>
                <a:lnTo>
                  <a:pt x="0" y="0"/>
                </a:lnTo>
                <a:lnTo>
                  <a:pt x="0" y="106680"/>
                </a:lnTo>
                <a:lnTo>
                  <a:pt x="91439" y="106680"/>
                </a:lnTo>
                <a:lnTo>
                  <a:pt x="91439" y="0"/>
                </a:lnTo>
                <a:close/>
              </a:path>
            </a:pathLst>
          </a:custGeom>
          <a:solidFill>
            <a:srgbClr val="006FC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468623" y="3456432"/>
            <a:ext cx="182880" cy="109855"/>
          </a:xfrm>
          <a:custGeom>
            <a:avLst/>
            <a:gdLst/>
            <a:ahLst/>
            <a:cxnLst/>
            <a:rect l="l" t="t" r="r" b="b"/>
            <a:pathLst>
              <a:path w="182879" h="109854">
                <a:moveTo>
                  <a:pt x="182879" y="0"/>
                </a:moveTo>
                <a:lnTo>
                  <a:pt x="0" y="0"/>
                </a:lnTo>
                <a:lnTo>
                  <a:pt x="0" y="109728"/>
                </a:lnTo>
                <a:lnTo>
                  <a:pt x="182879" y="109728"/>
                </a:lnTo>
                <a:lnTo>
                  <a:pt x="182879" y="0"/>
                </a:lnTo>
                <a:close/>
              </a:path>
            </a:pathLst>
          </a:custGeom>
          <a:solidFill>
            <a:srgbClr val="006FC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4807965" y="3564236"/>
            <a:ext cx="407670" cy="347980"/>
          </a:xfrm>
          <a:prstGeom prst="rect">
            <a:avLst/>
          </a:prstGeom>
        </p:spPr>
        <p:txBody>
          <a:bodyPr vert="horz" wrap="square" lIns="0" tIns="36194" rIns="0" bIns="0" rtlCol="0">
            <a:spAutoFit/>
          </a:bodyPr>
          <a:lstStyle/>
          <a:p>
            <a:pPr marL="194945">
              <a:lnSpc>
                <a:spcPct val="100000"/>
              </a:lnSpc>
              <a:spcBef>
                <a:spcPts val="284"/>
              </a:spcBef>
            </a:pPr>
            <a:r>
              <a:rPr sz="900" b="1" spc="-25" dirty="0">
                <a:solidFill>
                  <a:srgbClr val="212122"/>
                </a:solidFill>
                <a:latin typeface="Calibri"/>
                <a:cs typeface="Calibri"/>
              </a:rPr>
              <a:t>32%</a:t>
            </a:r>
            <a:endParaRPr sz="9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sz="900" b="1" spc="-25" dirty="0">
                <a:solidFill>
                  <a:srgbClr val="212122"/>
                </a:solidFill>
                <a:latin typeface="Calibri"/>
                <a:cs typeface="Calibri"/>
              </a:rPr>
              <a:t>28%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60323" y="4667503"/>
            <a:ext cx="191770" cy="1416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65"/>
              </a:lnSpc>
            </a:pPr>
            <a:r>
              <a:rPr sz="900" spc="-25" dirty="0">
                <a:solidFill>
                  <a:srgbClr val="444646"/>
                </a:solidFill>
                <a:latin typeface="Calibri"/>
                <a:cs typeface="Calibri"/>
              </a:rPr>
              <a:t>Q3.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905052" y="4667503"/>
            <a:ext cx="3710304" cy="1416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65"/>
              </a:lnSpc>
            </a:pP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Please</a:t>
            </a:r>
            <a:r>
              <a:rPr sz="900" i="1" spc="-4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describe</a:t>
            </a:r>
            <a:r>
              <a:rPr sz="900" i="1" spc="-7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what</a:t>
            </a:r>
            <a:r>
              <a:rPr sz="900" i="1" spc="-3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you feel</a:t>
            </a:r>
            <a:r>
              <a:rPr sz="900" i="1" spc="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the</a:t>
            </a:r>
            <a:r>
              <a:rPr sz="900" i="1" spc="-4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main benefit</a:t>
            </a:r>
            <a:r>
              <a:rPr sz="900" i="1" spc="-5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of the</a:t>
            </a:r>
            <a:r>
              <a:rPr sz="900" i="1" spc="-1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decriminalization</a:t>
            </a:r>
            <a:r>
              <a:rPr sz="900" i="1" spc="-8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policy</a:t>
            </a:r>
            <a:r>
              <a:rPr sz="900" i="1" spc="-3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spc="-25" dirty="0">
                <a:solidFill>
                  <a:srgbClr val="444646"/>
                </a:solidFill>
                <a:latin typeface="Calibri"/>
                <a:cs typeface="Calibri"/>
              </a:rPr>
              <a:t>is.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5" name="object 1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855"/>
              </a:lnSpc>
            </a:pPr>
            <a:fld id="{81D60167-4931-47E6-BA6A-407CBD079E47}" type="slidenum">
              <a:rPr spc="-25" dirty="0"/>
              <a:t>13</a:t>
            </a:fld>
            <a:endParaRPr spc="-25" dirty="0"/>
          </a:p>
        </p:txBody>
      </p:sp>
      <p:sp>
        <p:nvSpPr>
          <p:cNvPr id="16" name="object 16"/>
          <p:cNvSpPr txBox="1"/>
          <p:nvPr/>
        </p:nvSpPr>
        <p:spPr>
          <a:xfrm>
            <a:off x="560323" y="4813579"/>
            <a:ext cx="1501775" cy="1416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65"/>
              </a:lnSpc>
            </a:pPr>
            <a:r>
              <a:rPr sz="900" dirty="0">
                <a:solidFill>
                  <a:srgbClr val="444646"/>
                </a:solidFill>
                <a:latin typeface="Calibri"/>
                <a:cs typeface="Calibri"/>
              </a:rPr>
              <a:t>Base:</a:t>
            </a:r>
            <a:r>
              <a:rPr sz="900" spc="-2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444646"/>
                </a:solidFill>
                <a:latin typeface="Calibri"/>
                <a:cs typeface="Calibri"/>
              </a:rPr>
              <a:t>All</a:t>
            </a:r>
            <a:r>
              <a:rPr sz="900" spc="1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444646"/>
                </a:solidFill>
                <a:latin typeface="Calibri"/>
                <a:cs typeface="Calibri"/>
              </a:rPr>
              <a:t>respondents</a:t>
            </a:r>
            <a:r>
              <a:rPr sz="900" spc="-6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spc="-10" dirty="0">
                <a:solidFill>
                  <a:srgbClr val="444646"/>
                </a:solidFill>
                <a:latin typeface="Calibri"/>
                <a:cs typeface="Calibri"/>
              </a:rPr>
              <a:t>(n=1,202)</a:t>
            </a:r>
            <a:endParaRPr sz="900">
              <a:latin typeface="Calibri"/>
              <a:cs typeface="Calibri"/>
            </a:endParaRPr>
          </a:p>
        </p:txBody>
      </p:sp>
      <p:graphicFrame>
        <p:nvGraphicFramePr>
          <p:cNvPr id="12" name="object 12"/>
          <p:cNvGraphicFramePr>
            <a:graphicFrameLocks noGrp="1"/>
          </p:cNvGraphicFramePr>
          <p:nvPr/>
        </p:nvGraphicFramePr>
        <p:xfrm>
          <a:off x="261772" y="1359407"/>
          <a:ext cx="3851910" cy="26955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06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54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33985">
                <a:tc>
                  <a:txBody>
                    <a:bodyPr/>
                    <a:lstStyle/>
                    <a:p>
                      <a:pPr marR="68580" algn="r">
                        <a:lnSpc>
                          <a:spcPts val="875"/>
                        </a:lnSpc>
                      </a:pPr>
                      <a:r>
                        <a:rPr sz="900" b="1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Less</a:t>
                      </a:r>
                      <a:r>
                        <a:rPr sz="900" b="1" spc="-3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b="1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strain</a:t>
                      </a:r>
                      <a:r>
                        <a:rPr sz="900" b="1" spc="-1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b="1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on</a:t>
                      </a:r>
                      <a:r>
                        <a:rPr sz="900" b="1" spc="-1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 court</a:t>
                      </a:r>
                      <a:r>
                        <a:rPr sz="900" b="1" spc="-3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b="1" spc="-1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resources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ts val="955"/>
                        </a:lnSpc>
                      </a:pPr>
                      <a:r>
                        <a:rPr sz="900" b="1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7%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1290">
                <a:tc>
                  <a:txBody>
                    <a:bodyPr/>
                    <a:lstStyle/>
                    <a:p>
                      <a:pPr marR="68580" algn="r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900" b="1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Less</a:t>
                      </a:r>
                      <a:r>
                        <a:rPr sz="900" b="1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b="1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strain</a:t>
                      </a:r>
                      <a:r>
                        <a:rPr sz="900" b="1" spc="-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b="1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on</a:t>
                      </a:r>
                      <a:r>
                        <a:rPr sz="900" b="1" spc="-1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 police</a:t>
                      </a:r>
                      <a:r>
                        <a:rPr sz="900" b="1" spc="-2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b="1" spc="-1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resources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127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006FC0"/>
                    </a:solidFill>
                  </a:tcPr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900" b="1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7%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762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1290">
                <a:tc>
                  <a:txBody>
                    <a:bodyPr/>
                    <a:lstStyle/>
                    <a:p>
                      <a:pPr marR="53340" algn="r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900" b="1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Support</a:t>
                      </a:r>
                      <a:r>
                        <a:rPr sz="900" b="1" spc="-3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b="1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for</a:t>
                      </a:r>
                      <a:r>
                        <a:rPr sz="900" b="1" spc="-1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b="1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addicts/</a:t>
                      </a:r>
                      <a:r>
                        <a:rPr sz="900" b="1" spc="-4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b="1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health</a:t>
                      </a:r>
                      <a:r>
                        <a:rPr sz="900" b="1" spc="-3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b="1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resources/</a:t>
                      </a:r>
                      <a:r>
                        <a:rPr sz="900" b="1" spc="-3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b="1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less</a:t>
                      </a:r>
                      <a:r>
                        <a:rPr sz="900" b="1" spc="-1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b="1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barriers</a:t>
                      </a:r>
                      <a:r>
                        <a:rPr sz="900" b="1" spc="-3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b="1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for</a:t>
                      </a:r>
                      <a:r>
                        <a:rPr sz="900" b="1" spc="-1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b="1" spc="-1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treatment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127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006FC0"/>
                    </a:solidFill>
                  </a:tcPr>
                </a:tc>
                <a:tc>
                  <a:txBody>
                    <a:bodyPr/>
                    <a:lstStyle/>
                    <a:p>
                      <a:pPr marR="69850" algn="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900" b="1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6%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762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1290">
                <a:tc>
                  <a:txBody>
                    <a:bodyPr/>
                    <a:lstStyle/>
                    <a:p>
                      <a:pPr marR="70485" algn="r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900" b="1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Less</a:t>
                      </a:r>
                      <a:r>
                        <a:rPr sz="900" b="1" spc="-3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b="1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strain</a:t>
                      </a:r>
                      <a:r>
                        <a:rPr sz="900" b="1" spc="-1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b="1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on</a:t>
                      </a:r>
                      <a:r>
                        <a:rPr sz="900" b="1" spc="-1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 prison</a:t>
                      </a:r>
                      <a:r>
                        <a:rPr sz="900" b="1" spc="-1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b="1" spc="-1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resources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127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006FC0"/>
                    </a:solidFill>
                  </a:tcPr>
                </a:tc>
                <a:tc>
                  <a:txBody>
                    <a:bodyPr/>
                    <a:lstStyle/>
                    <a:p>
                      <a:pPr marL="235585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900" b="1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4%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762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1290">
                <a:tc>
                  <a:txBody>
                    <a:bodyPr/>
                    <a:lstStyle/>
                    <a:p>
                      <a:pPr marR="68580" algn="r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900" b="1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Less </a:t>
                      </a:r>
                      <a:r>
                        <a:rPr sz="900" b="1" spc="-1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criminal</a:t>
                      </a:r>
                      <a:r>
                        <a:rPr sz="900" b="1" spc="-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b="1" spc="-1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records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127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006FC0"/>
                    </a:solidFill>
                  </a:tcPr>
                </a:tc>
                <a:tc>
                  <a:txBody>
                    <a:bodyPr/>
                    <a:lstStyle/>
                    <a:p>
                      <a:pPr marL="235585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900" b="1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4%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698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1290">
                <a:tc>
                  <a:txBody>
                    <a:bodyPr/>
                    <a:lstStyle/>
                    <a:p>
                      <a:pPr marR="71120" algn="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900" b="1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Less</a:t>
                      </a:r>
                      <a:r>
                        <a:rPr sz="900" b="1" spc="-3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b="1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stigma/</a:t>
                      </a:r>
                      <a:r>
                        <a:rPr sz="900" b="1" spc="-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b="1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more</a:t>
                      </a:r>
                      <a:r>
                        <a:rPr sz="900" b="1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b="1" spc="-1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understanding/</a:t>
                      </a:r>
                      <a:r>
                        <a:rPr sz="900" b="1" spc="-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b="1" spc="-1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framing</a:t>
                      </a:r>
                      <a:r>
                        <a:rPr sz="900" b="1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b="1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it as</a:t>
                      </a:r>
                      <a:r>
                        <a:rPr sz="900" b="1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b="1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a</a:t>
                      </a:r>
                      <a:r>
                        <a:rPr sz="900" b="1" spc="-1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b="1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health</a:t>
                      </a:r>
                      <a:r>
                        <a:rPr sz="900" b="1" spc="-1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b="1" spc="-2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issue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63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006FC0"/>
                    </a:solidFill>
                  </a:tcPr>
                </a:tc>
                <a:tc>
                  <a:txBody>
                    <a:bodyPr/>
                    <a:lstStyle/>
                    <a:p>
                      <a:pPr marL="235585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900" b="1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4%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698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0495">
                <a:tc>
                  <a:txBody>
                    <a:bodyPr/>
                    <a:lstStyle/>
                    <a:p>
                      <a:pPr marR="68580" algn="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900" b="1" spc="-1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Safer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63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006FC0"/>
                    </a:solidFill>
                  </a:tcPr>
                </a:tc>
                <a:tc>
                  <a:txBody>
                    <a:bodyPr/>
                    <a:lstStyle/>
                    <a:p>
                      <a:pPr marR="16510" algn="ctr">
                        <a:lnSpc>
                          <a:spcPts val="1030"/>
                        </a:lnSpc>
                        <a:spcBef>
                          <a:spcPts val="55"/>
                        </a:spcBef>
                      </a:pPr>
                      <a:r>
                        <a:rPr sz="900" b="1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3%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698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9390">
                <a:tc>
                  <a:txBody>
                    <a:bodyPr/>
                    <a:lstStyle/>
                    <a:p>
                      <a:pPr marR="70485" algn="r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900" b="1" spc="-1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Reduction</a:t>
                      </a:r>
                      <a:r>
                        <a:rPr sz="900" b="1" spc="1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b="1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in</a:t>
                      </a:r>
                      <a:r>
                        <a:rPr sz="900" b="1" spc="1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b="1" spc="-1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crime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1143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43510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900" b="1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2%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1841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42240">
                <a:tc>
                  <a:txBody>
                    <a:bodyPr/>
                    <a:lstStyle/>
                    <a:p>
                      <a:pPr marR="69850" algn="r">
                        <a:lnSpc>
                          <a:spcPts val="869"/>
                        </a:lnSpc>
                      </a:pPr>
                      <a:r>
                        <a:rPr sz="900" b="1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Good/</a:t>
                      </a:r>
                      <a:r>
                        <a:rPr sz="900" b="1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b="1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like</a:t>
                      </a:r>
                      <a:r>
                        <a:rPr sz="900" b="1" spc="-2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b="1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it</a:t>
                      </a:r>
                      <a:r>
                        <a:rPr sz="900" b="1" spc="-4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b="1" spc="-1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(unspecified)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57150">
                      <a:solidFill>
                        <a:srgbClr val="006FC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98425">
                        <a:lnSpc>
                          <a:spcPts val="919"/>
                        </a:lnSpc>
                      </a:pPr>
                      <a:r>
                        <a:rPr sz="900" b="1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1%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57150">
                      <a:solidFill>
                        <a:srgbClr val="006FC0"/>
                      </a:solidFill>
                      <a:prstDash val="soli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61290">
                <a:tc>
                  <a:txBody>
                    <a:bodyPr/>
                    <a:lstStyle/>
                    <a:p>
                      <a:pPr marR="67310" algn="r">
                        <a:lnSpc>
                          <a:spcPts val="1019"/>
                        </a:lnSpc>
                      </a:pPr>
                      <a:r>
                        <a:rPr sz="900" b="1" spc="-1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Reduction </a:t>
                      </a:r>
                      <a:r>
                        <a:rPr sz="900" b="1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in</a:t>
                      </a:r>
                      <a:r>
                        <a:rPr sz="900" b="1" spc="-1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b="1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drug </a:t>
                      </a:r>
                      <a:r>
                        <a:rPr sz="900" b="1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use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57150">
                      <a:solidFill>
                        <a:srgbClr val="006FC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98425">
                        <a:lnSpc>
                          <a:spcPts val="1070"/>
                        </a:lnSpc>
                      </a:pPr>
                      <a:r>
                        <a:rPr sz="900" b="1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1%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57150">
                      <a:solidFill>
                        <a:srgbClr val="006FC0"/>
                      </a:solidFill>
                      <a:prstDash val="soli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61290">
                <a:tc>
                  <a:txBody>
                    <a:bodyPr/>
                    <a:lstStyle/>
                    <a:p>
                      <a:pPr marR="69850" algn="r">
                        <a:lnSpc>
                          <a:spcPts val="1019"/>
                        </a:lnSpc>
                      </a:pPr>
                      <a:r>
                        <a:rPr sz="900" b="1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Less</a:t>
                      </a:r>
                      <a:r>
                        <a:rPr sz="900" b="1" spc="-1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b="1" spc="-1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overdoses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57150">
                      <a:solidFill>
                        <a:srgbClr val="006FC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98425">
                        <a:lnSpc>
                          <a:spcPts val="1070"/>
                        </a:lnSpc>
                      </a:pPr>
                      <a:r>
                        <a:rPr sz="900" b="1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1%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57150">
                      <a:solidFill>
                        <a:srgbClr val="006FC0"/>
                      </a:solidFill>
                      <a:prstDash val="soli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60655">
                <a:tc>
                  <a:txBody>
                    <a:bodyPr/>
                    <a:lstStyle/>
                    <a:p>
                      <a:pPr marR="64769" algn="r">
                        <a:lnSpc>
                          <a:spcPts val="1019"/>
                        </a:lnSpc>
                      </a:pPr>
                      <a:r>
                        <a:rPr sz="900" b="1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More</a:t>
                      </a:r>
                      <a:r>
                        <a:rPr sz="900" b="1" spc="-1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 freedom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57150">
                      <a:solidFill>
                        <a:srgbClr val="006FC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98425">
                        <a:lnSpc>
                          <a:spcPts val="1065"/>
                        </a:lnSpc>
                      </a:pPr>
                      <a:r>
                        <a:rPr sz="900" b="1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1%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57150">
                      <a:solidFill>
                        <a:srgbClr val="006FC0"/>
                      </a:solidFill>
                      <a:prstDash val="soli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77800">
                <a:tc>
                  <a:txBody>
                    <a:bodyPr/>
                    <a:lstStyle/>
                    <a:p>
                      <a:pPr marR="69215" algn="r">
                        <a:lnSpc>
                          <a:spcPts val="1019"/>
                        </a:lnSpc>
                      </a:pPr>
                      <a:r>
                        <a:rPr sz="900" b="1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More</a:t>
                      </a:r>
                      <a:r>
                        <a:rPr sz="900" b="1" spc="-2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b="1" spc="-1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control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57150">
                      <a:solidFill>
                        <a:srgbClr val="006FC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98425">
                        <a:lnSpc>
                          <a:spcPts val="1070"/>
                        </a:lnSpc>
                      </a:pPr>
                      <a:r>
                        <a:rPr sz="900" b="1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1%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57150">
                      <a:solidFill>
                        <a:srgbClr val="006FC0"/>
                      </a:solidFill>
                      <a:prstDash val="soli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35255">
                <a:tc>
                  <a:txBody>
                    <a:bodyPr/>
                    <a:lstStyle/>
                    <a:p>
                      <a:pPr marR="70485" algn="r">
                        <a:lnSpc>
                          <a:spcPts val="890"/>
                        </a:lnSpc>
                      </a:pPr>
                      <a:r>
                        <a:rPr sz="900" b="1" spc="-1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Other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006FC0"/>
                    </a:solidFill>
                  </a:tcPr>
                </a:tc>
                <a:tc>
                  <a:txBody>
                    <a:bodyPr/>
                    <a:lstStyle/>
                    <a:p>
                      <a:pPr marL="235585">
                        <a:lnSpc>
                          <a:spcPts val="940"/>
                        </a:lnSpc>
                      </a:pPr>
                      <a:r>
                        <a:rPr sz="900" b="1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4%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59385">
                <a:tc>
                  <a:txBody>
                    <a:bodyPr/>
                    <a:lstStyle/>
                    <a:p>
                      <a:pPr marR="69850" algn="r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900" b="1" spc="-1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None/Nothing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190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61290">
                <a:tc>
                  <a:txBody>
                    <a:bodyPr/>
                    <a:lstStyle/>
                    <a:p>
                      <a:pPr marR="69215" algn="r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900" b="1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Not</a:t>
                      </a:r>
                      <a:r>
                        <a:rPr sz="900" b="1" spc="-4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b="1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sure/Don't</a:t>
                      </a:r>
                      <a:r>
                        <a:rPr sz="900" b="1" spc="-2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 know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317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7E7E7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7E7E7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46050">
                <a:tc>
                  <a:txBody>
                    <a:bodyPr/>
                    <a:lstStyle/>
                    <a:p>
                      <a:pPr marR="67310" algn="r">
                        <a:lnSpc>
                          <a:spcPts val="1030"/>
                        </a:lnSpc>
                        <a:spcBef>
                          <a:spcPts val="20"/>
                        </a:spcBef>
                      </a:pPr>
                      <a:r>
                        <a:rPr sz="900" b="1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Prefer</a:t>
                      </a:r>
                      <a:r>
                        <a:rPr sz="900" b="1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b="1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not</a:t>
                      </a:r>
                      <a:r>
                        <a:rPr sz="900" b="1" spc="-1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b="1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to</a:t>
                      </a:r>
                      <a:r>
                        <a:rPr sz="900" b="1" spc="-4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b="1" spc="-1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answer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254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212122"/>
                    </a:solidFill>
                  </a:tcPr>
                </a:tc>
                <a:tc>
                  <a:txBody>
                    <a:bodyPr/>
                    <a:lstStyle/>
                    <a:p>
                      <a:pPr marR="16510" algn="ctr">
                        <a:lnSpc>
                          <a:spcPts val="1045"/>
                        </a:lnSpc>
                        <a:spcBef>
                          <a:spcPts val="10"/>
                        </a:spcBef>
                      </a:pPr>
                      <a:r>
                        <a:rPr sz="900" b="1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3%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1270" marB="0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Main</a:t>
            </a:r>
            <a:r>
              <a:rPr spc="-50" dirty="0"/>
              <a:t> </a:t>
            </a:r>
            <a:r>
              <a:rPr dirty="0"/>
              <a:t>Concerns</a:t>
            </a:r>
            <a:r>
              <a:rPr spc="-55" dirty="0"/>
              <a:t> </a:t>
            </a:r>
            <a:r>
              <a:rPr dirty="0"/>
              <a:t>of</a:t>
            </a:r>
            <a:r>
              <a:rPr spc="-40" dirty="0"/>
              <a:t> </a:t>
            </a:r>
            <a:r>
              <a:rPr dirty="0"/>
              <a:t>Decriminalization</a:t>
            </a:r>
            <a:r>
              <a:rPr spc="5" dirty="0"/>
              <a:t> </a:t>
            </a:r>
            <a:r>
              <a:rPr dirty="0"/>
              <a:t>(coded</a:t>
            </a:r>
            <a:r>
              <a:rPr spc="-45" dirty="0"/>
              <a:t> </a:t>
            </a:r>
            <a:r>
              <a:rPr spc="-10" dirty="0"/>
              <a:t>open-</a:t>
            </a:r>
            <a:r>
              <a:rPr dirty="0"/>
              <a:t>ended</a:t>
            </a:r>
            <a:r>
              <a:rPr spc="-70" dirty="0"/>
              <a:t> </a:t>
            </a:r>
            <a:r>
              <a:rPr spc="-10" dirty="0"/>
              <a:t>responses)</a:t>
            </a:r>
          </a:p>
        </p:txBody>
      </p:sp>
      <p:sp>
        <p:nvSpPr>
          <p:cNvPr id="3" name="object 3"/>
          <p:cNvSpPr/>
          <p:nvPr/>
        </p:nvSpPr>
        <p:spPr>
          <a:xfrm>
            <a:off x="257263" y="541146"/>
            <a:ext cx="0" cy="411480"/>
          </a:xfrm>
          <a:custGeom>
            <a:avLst/>
            <a:gdLst/>
            <a:ahLst/>
            <a:cxnLst/>
            <a:rect l="l" t="t" r="r" b="b"/>
            <a:pathLst>
              <a:path h="411480">
                <a:moveTo>
                  <a:pt x="0" y="0"/>
                </a:moveTo>
                <a:lnTo>
                  <a:pt x="0" y="411479"/>
                </a:lnTo>
              </a:path>
            </a:pathLst>
          </a:custGeom>
          <a:ln w="38100">
            <a:solidFill>
              <a:srgbClr val="0060A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35991" y="504570"/>
            <a:ext cx="7875905" cy="454025"/>
          </a:xfrm>
          <a:prstGeom prst="rect">
            <a:avLst/>
          </a:prstGeom>
        </p:spPr>
        <p:txBody>
          <a:bodyPr vert="horz" wrap="square" lIns="0" tIns="30480" rIns="0" bIns="0" rtlCol="0">
            <a:spAutoFit/>
          </a:bodyPr>
          <a:lstStyle/>
          <a:p>
            <a:pPr marL="12700" marR="5080">
              <a:lnSpc>
                <a:spcPts val="1080"/>
              </a:lnSpc>
              <a:spcBef>
                <a:spcPts val="240"/>
              </a:spcBef>
            </a:pP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More</a:t>
            </a:r>
            <a:r>
              <a:rPr sz="1000" spc="-20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than</a:t>
            </a:r>
            <a:r>
              <a:rPr sz="1000" spc="10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57585B"/>
                </a:solidFill>
                <a:latin typeface="Calibri"/>
                <a:cs typeface="Calibri"/>
              </a:rPr>
              <a:t>one-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in-three</a:t>
            </a:r>
            <a:r>
              <a:rPr sz="1000" spc="-65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(36%)</a:t>
            </a:r>
            <a:r>
              <a:rPr sz="1000" spc="10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British</a:t>
            </a:r>
            <a:r>
              <a:rPr sz="1000" spc="-20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Columbians</a:t>
            </a:r>
            <a:r>
              <a:rPr sz="1000" spc="-55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did</a:t>
            </a:r>
            <a:r>
              <a:rPr sz="1000" spc="5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not</a:t>
            </a:r>
            <a:r>
              <a:rPr sz="1000" spc="5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provide</a:t>
            </a:r>
            <a:r>
              <a:rPr sz="1000" spc="-45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an</a:t>
            </a:r>
            <a:r>
              <a:rPr sz="1000" spc="30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open-</a:t>
            </a:r>
            <a:r>
              <a:rPr sz="1000" spc="-10" dirty="0">
                <a:solidFill>
                  <a:srgbClr val="57585B"/>
                </a:solidFill>
                <a:latin typeface="Calibri"/>
                <a:cs typeface="Calibri"/>
              </a:rPr>
              <a:t>ended</a:t>
            </a:r>
            <a:r>
              <a:rPr sz="1000" spc="-45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main</a:t>
            </a:r>
            <a:r>
              <a:rPr sz="1000" spc="-25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concern</a:t>
            </a:r>
            <a:r>
              <a:rPr sz="1000" spc="-20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about</a:t>
            </a:r>
            <a:r>
              <a:rPr sz="1000" spc="5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the</a:t>
            </a:r>
            <a:r>
              <a:rPr sz="1000" spc="5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57585B"/>
                </a:solidFill>
                <a:latin typeface="Calibri"/>
                <a:cs typeface="Calibri"/>
              </a:rPr>
              <a:t>decriminalization</a:t>
            </a:r>
            <a:r>
              <a:rPr sz="1000" spc="-70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policy.</a:t>
            </a:r>
            <a:r>
              <a:rPr sz="1000" spc="-40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The</a:t>
            </a:r>
            <a:r>
              <a:rPr sz="1000" spc="10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top</a:t>
            </a:r>
            <a:r>
              <a:rPr sz="1000" spc="35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57585B"/>
                </a:solidFill>
                <a:latin typeface="Calibri"/>
                <a:cs typeface="Calibri"/>
              </a:rPr>
              <a:t>concerns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mentioned</a:t>
            </a:r>
            <a:r>
              <a:rPr sz="1000" spc="-45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include</a:t>
            </a:r>
            <a:r>
              <a:rPr sz="1000" spc="-10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increased</a:t>
            </a:r>
            <a:r>
              <a:rPr sz="1000" spc="-40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addiction/drug</a:t>
            </a:r>
            <a:r>
              <a:rPr sz="1000" spc="-60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use</a:t>
            </a:r>
            <a:r>
              <a:rPr sz="1000" spc="40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(16%),</a:t>
            </a:r>
            <a:r>
              <a:rPr sz="1000" spc="5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easy</a:t>
            </a:r>
            <a:r>
              <a:rPr sz="1000" spc="10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access/exposure</a:t>
            </a:r>
            <a:r>
              <a:rPr sz="1000" spc="-15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for</a:t>
            </a:r>
            <a:r>
              <a:rPr sz="1000" spc="-10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young</a:t>
            </a:r>
            <a:r>
              <a:rPr sz="1000" spc="20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people</a:t>
            </a:r>
            <a:r>
              <a:rPr sz="1000" spc="-15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(9%),</a:t>
            </a:r>
            <a:r>
              <a:rPr sz="1000" spc="5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57585B"/>
                </a:solidFill>
                <a:latin typeface="Calibri"/>
                <a:cs typeface="Calibri"/>
              </a:rPr>
              <a:t>encouraging/normalizing</a:t>
            </a:r>
            <a:r>
              <a:rPr sz="1000" spc="-60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spc="-55" dirty="0">
                <a:solidFill>
                  <a:srgbClr val="57585B"/>
                </a:solidFill>
                <a:latin typeface="Calibri"/>
                <a:cs typeface="Calibri"/>
              </a:rPr>
              <a:t>drug</a:t>
            </a:r>
            <a:r>
              <a:rPr sz="1000" spc="10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use</a:t>
            </a:r>
            <a:r>
              <a:rPr sz="1000" spc="15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(7%),</a:t>
            </a:r>
            <a:r>
              <a:rPr sz="1000" spc="-5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open</a:t>
            </a:r>
            <a:r>
              <a:rPr sz="1000" spc="10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spc="-20" dirty="0">
                <a:solidFill>
                  <a:srgbClr val="57585B"/>
                </a:solidFill>
                <a:latin typeface="Calibri"/>
                <a:cs typeface="Calibri"/>
              </a:rPr>
              <a:t>drug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use in</a:t>
            </a:r>
            <a:r>
              <a:rPr sz="1000" spc="-5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public</a:t>
            </a:r>
            <a:r>
              <a:rPr sz="1000" spc="-50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(7%)</a:t>
            </a:r>
            <a:r>
              <a:rPr sz="1000" spc="10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and</a:t>
            </a:r>
            <a:r>
              <a:rPr sz="1000" spc="-5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that</a:t>
            </a:r>
            <a:r>
              <a:rPr sz="1000" spc="-5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it doesn’t work</a:t>
            </a:r>
            <a:r>
              <a:rPr sz="1000" spc="-25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or</a:t>
            </a:r>
            <a:r>
              <a:rPr sz="1000" spc="5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address</a:t>
            </a:r>
            <a:r>
              <a:rPr sz="1000" spc="-10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the root</a:t>
            </a:r>
            <a:r>
              <a:rPr sz="1000" spc="5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problem</a:t>
            </a:r>
            <a:r>
              <a:rPr sz="1000" spc="-45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57585B"/>
                </a:solidFill>
                <a:latin typeface="Calibri"/>
                <a:cs typeface="Calibri"/>
              </a:rPr>
              <a:t>(7%).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3468623" y="1359407"/>
            <a:ext cx="728980" cy="100965"/>
          </a:xfrm>
          <a:custGeom>
            <a:avLst/>
            <a:gdLst/>
            <a:ahLst/>
            <a:cxnLst/>
            <a:rect l="l" t="t" r="r" b="b"/>
            <a:pathLst>
              <a:path w="728979" h="100965">
                <a:moveTo>
                  <a:pt x="728472" y="0"/>
                </a:moveTo>
                <a:lnTo>
                  <a:pt x="0" y="0"/>
                </a:lnTo>
                <a:lnTo>
                  <a:pt x="0" y="100584"/>
                </a:lnTo>
                <a:lnTo>
                  <a:pt x="728472" y="100584"/>
                </a:lnTo>
                <a:lnTo>
                  <a:pt x="728472" y="0"/>
                </a:lnTo>
                <a:close/>
              </a:path>
            </a:pathLst>
          </a:custGeom>
          <a:solidFill>
            <a:srgbClr val="006FC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468623" y="3645408"/>
            <a:ext cx="683260" cy="100965"/>
          </a:xfrm>
          <a:custGeom>
            <a:avLst/>
            <a:gdLst/>
            <a:ahLst/>
            <a:cxnLst/>
            <a:rect l="l" t="t" r="r" b="b"/>
            <a:pathLst>
              <a:path w="683260" h="100964">
                <a:moveTo>
                  <a:pt x="682751" y="0"/>
                </a:moveTo>
                <a:lnTo>
                  <a:pt x="0" y="0"/>
                </a:lnTo>
                <a:lnTo>
                  <a:pt x="0" y="100583"/>
                </a:lnTo>
                <a:lnTo>
                  <a:pt x="682751" y="100583"/>
                </a:lnTo>
                <a:lnTo>
                  <a:pt x="682751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3468623" y="3797808"/>
            <a:ext cx="957580" cy="100965"/>
          </a:xfrm>
          <a:custGeom>
            <a:avLst/>
            <a:gdLst/>
            <a:ahLst/>
            <a:cxnLst/>
            <a:rect l="l" t="t" r="r" b="b"/>
            <a:pathLst>
              <a:path w="957579" h="100964">
                <a:moveTo>
                  <a:pt x="957072" y="0"/>
                </a:moveTo>
                <a:lnTo>
                  <a:pt x="0" y="0"/>
                </a:lnTo>
                <a:lnTo>
                  <a:pt x="0" y="100583"/>
                </a:lnTo>
                <a:lnTo>
                  <a:pt x="957072" y="100583"/>
                </a:lnTo>
                <a:lnTo>
                  <a:pt x="957072" y="0"/>
                </a:lnTo>
                <a:close/>
              </a:path>
            </a:pathLst>
          </a:custGeom>
          <a:solidFill>
            <a:srgbClr val="7E7E7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3468623" y="3950208"/>
            <a:ext cx="182880" cy="100965"/>
          </a:xfrm>
          <a:custGeom>
            <a:avLst/>
            <a:gdLst/>
            <a:ahLst/>
            <a:cxnLst/>
            <a:rect l="l" t="t" r="r" b="b"/>
            <a:pathLst>
              <a:path w="182879" h="100964">
                <a:moveTo>
                  <a:pt x="182879" y="0"/>
                </a:moveTo>
                <a:lnTo>
                  <a:pt x="0" y="0"/>
                </a:lnTo>
                <a:lnTo>
                  <a:pt x="0" y="100583"/>
                </a:lnTo>
                <a:lnTo>
                  <a:pt x="182879" y="100583"/>
                </a:lnTo>
                <a:lnTo>
                  <a:pt x="182879" y="0"/>
                </a:lnTo>
                <a:close/>
              </a:path>
            </a:pathLst>
          </a:custGeom>
          <a:solidFill>
            <a:srgbClr val="2121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468623" y="1511807"/>
            <a:ext cx="411480" cy="100965"/>
          </a:xfrm>
          <a:custGeom>
            <a:avLst/>
            <a:gdLst/>
            <a:ahLst/>
            <a:cxnLst/>
            <a:rect l="l" t="t" r="r" b="b"/>
            <a:pathLst>
              <a:path w="411479" h="100965">
                <a:moveTo>
                  <a:pt x="411479" y="0"/>
                </a:moveTo>
                <a:lnTo>
                  <a:pt x="0" y="0"/>
                </a:lnTo>
                <a:lnTo>
                  <a:pt x="0" y="100583"/>
                </a:lnTo>
                <a:lnTo>
                  <a:pt x="411479" y="100583"/>
                </a:lnTo>
                <a:lnTo>
                  <a:pt x="411479" y="0"/>
                </a:lnTo>
                <a:close/>
              </a:path>
            </a:pathLst>
          </a:custGeom>
          <a:solidFill>
            <a:srgbClr val="006FC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468623" y="1664207"/>
            <a:ext cx="320040" cy="100965"/>
          </a:xfrm>
          <a:custGeom>
            <a:avLst/>
            <a:gdLst/>
            <a:ahLst/>
            <a:cxnLst/>
            <a:rect l="l" t="t" r="r" b="b"/>
            <a:pathLst>
              <a:path w="320039" h="100964">
                <a:moveTo>
                  <a:pt x="320039" y="0"/>
                </a:moveTo>
                <a:lnTo>
                  <a:pt x="0" y="0"/>
                </a:lnTo>
                <a:lnTo>
                  <a:pt x="0" y="100583"/>
                </a:lnTo>
                <a:lnTo>
                  <a:pt x="320039" y="100583"/>
                </a:lnTo>
                <a:lnTo>
                  <a:pt x="320039" y="0"/>
                </a:lnTo>
                <a:close/>
              </a:path>
            </a:pathLst>
          </a:custGeom>
          <a:solidFill>
            <a:srgbClr val="006FC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468623" y="1816607"/>
            <a:ext cx="320040" cy="100965"/>
          </a:xfrm>
          <a:custGeom>
            <a:avLst/>
            <a:gdLst/>
            <a:ahLst/>
            <a:cxnLst/>
            <a:rect l="l" t="t" r="r" b="b"/>
            <a:pathLst>
              <a:path w="320039" h="100964">
                <a:moveTo>
                  <a:pt x="320039" y="0"/>
                </a:moveTo>
                <a:lnTo>
                  <a:pt x="0" y="0"/>
                </a:lnTo>
                <a:lnTo>
                  <a:pt x="0" y="100583"/>
                </a:lnTo>
                <a:lnTo>
                  <a:pt x="320039" y="100583"/>
                </a:lnTo>
                <a:lnTo>
                  <a:pt x="320039" y="0"/>
                </a:lnTo>
                <a:close/>
              </a:path>
            </a:pathLst>
          </a:custGeom>
          <a:solidFill>
            <a:srgbClr val="006FC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3468623" y="1969007"/>
            <a:ext cx="320040" cy="100965"/>
          </a:xfrm>
          <a:custGeom>
            <a:avLst/>
            <a:gdLst/>
            <a:ahLst/>
            <a:cxnLst/>
            <a:rect l="l" t="t" r="r" b="b"/>
            <a:pathLst>
              <a:path w="320039" h="100964">
                <a:moveTo>
                  <a:pt x="320039" y="0"/>
                </a:moveTo>
                <a:lnTo>
                  <a:pt x="0" y="0"/>
                </a:lnTo>
                <a:lnTo>
                  <a:pt x="0" y="100584"/>
                </a:lnTo>
                <a:lnTo>
                  <a:pt x="320039" y="100584"/>
                </a:lnTo>
                <a:lnTo>
                  <a:pt x="320039" y="0"/>
                </a:lnTo>
                <a:close/>
              </a:path>
            </a:pathLst>
          </a:custGeom>
          <a:solidFill>
            <a:srgbClr val="006FC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3468623" y="2121407"/>
            <a:ext cx="274320" cy="100965"/>
          </a:xfrm>
          <a:custGeom>
            <a:avLst/>
            <a:gdLst/>
            <a:ahLst/>
            <a:cxnLst/>
            <a:rect l="l" t="t" r="r" b="b"/>
            <a:pathLst>
              <a:path w="274320" h="100964">
                <a:moveTo>
                  <a:pt x="274320" y="0"/>
                </a:moveTo>
                <a:lnTo>
                  <a:pt x="0" y="0"/>
                </a:lnTo>
                <a:lnTo>
                  <a:pt x="0" y="100584"/>
                </a:lnTo>
                <a:lnTo>
                  <a:pt x="274320" y="100584"/>
                </a:lnTo>
                <a:lnTo>
                  <a:pt x="274320" y="0"/>
                </a:lnTo>
                <a:close/>
              </a:path>
            </a:pathLst>
          </a:custGeom>
          <a:solidFill>
            <a:srgbClr val="006FC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3468623" y="2273807"/>
            <a:ext cx="182880" cy="100965"/>
          </a:xfrm>
          <a:custGeom>
            <a:avLst/>
            <a:gdLst/>
            <a:ahLst/>
            <a:cxnLst/>
            <a:rect l="l" t="t" r="r" b="b"/>
            <a:pathLst>
              <a:path w="182879" h="100964">
                <a:moveTo>
                  <a:pt x="182879" y="0"/>
                </a:moveTo>
                <a:lnTo>
                  <a:pt x="0" y="0"/>
                </a:lnTo>
                <a:lnTo>
                  <a:pt x="0" y="100584"/>
                </a:lnTo>
                <a:lnTo>
                  <a:pt x="182879" y="100584"/>
                </a:lnTo>
                <a:lnTo>
                  <a:pt x="182879" y="0"/>
                </a:lnTo>
                <a:close/>
              </a:path>
            </a:pathLst>
          </a:custGeom>
          <a:solidFill>
            <a:srgbClr val="006FC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3468623" y="2426207"/>
            <a:ext cx="137160" cy="100965"/>
          </a:xfrm>
          <a:custGeom>
            <a:avLst/>
            <a:gdLst/>
            <a:ahLst/>
            <a:cxnLst/>
            <a:rect l="l" t="t" r="r" b="b"/>
            <a:pathLst>
              <a:path w="137160" h="100964">
                <a:moveTo>
                  <a:pt x="137160" y="0"/>
                </a:moveTo>
                <a:lnTo>
                  <a:pt x="0" y="0"/>
                </a:lnTo>
                <a:lnTo>
                  <a:pt x="0" y="100584"/>
                </a:lnTo>
                <a:lnTo>
                  <a:pt x="137160" y="100584"/>
                </a:lnTo>
                <a:lnTo>
                  <a:pt x="137160" y="0"/>
                </a:lnTo>
                <a:close/>
              </a:path>
            </a:pathLst>
          </a:custGeom>
          <a:solidFill>
            <a:srgbClr val="006FC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3468623" y="2578607"/>
            <a:ext cx="137160" cy="100965"/>
          </a:xfrm>
          <a:custGeom>
            <a:avLst/>
            <a:gdLst/>
            <a:ahLst/>
            <a:cxnLst/>
            <a:rect l="l" t="t" r="r" b="b"/>
            <a:pathLst>
              <a:path w="137160" h="100964">
                <a:moveTo>
                  <a:pt x="137160" y="0"/>
                </a:moveTo>
                <a:lnTo>
                  <a:pt x="0" y="0"/>
                </a:lnTo>
                <a:lnTo>
                  <a:pt x="0" y="100584"/>
                </a:lnTo>
                <a:lnTo>
                  <a:pt x="137160" y="100584"/>
                </a:lnTo>
                <a:lnTo>
                  <a:pt x="137160" y="0"/>
                </a:lnTo>
                <a:close/>
              </a:path>
            </a:pathLst>
          </a:custGeom>
          <a:solidFill>
            <a:srgbClr val="006FC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3468623" y="2731007"/>
            <a:ext cx="91440" cy="100965"/>
          </a:xfrm>
          <a:custGeom>
            <a:avLst/>
            <a:gdLst/>
            <a:ahLst/>
            <a:cxnLst/>
            <a:rect l="l" t="t" r="r" b="b"/>
            <a:pathLst>
              <a:path w="91439" h="100964">
                <a:moveTo>
                  <a:pt x="91439" y="0"/>
                </a:moveTo>
                <a:lnTo>
                  <a:pt x="0" y="0"/>
                </a:lnTo>
                <a:lnTo>
                  <a:pt x="0" y="100584"/>
                </a:lnTo>
                <a:lnTo>
                  <a:pt x="91439" y="100584"/>
                </a:lnTo>
                <a:lnTo>
                  <a:pt x="91439" y="0"/>
                </a:lnTo>
                <a:close/>
              </a:path>
            </a:pathLst>
          </a:custGeom>
          <a:solidFill>
            <a:srgbClr val="006FC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3468623" y="2883407"/>
            <a:ext cx="45720" cy="100965"/>
          </a:xfrm>
          <a:custGeom>
            <a:avLst/>
            <a:gdLst/>
            <a:ahLst/>
            <a:cxnLst/>
            <a:rect l="l" t="t" r="r" b="b"/>
            <a:pathLst>
              <a:path w="45720" h="100964">
                <a:moveTo>
                  <a:pt x="45720" y="0"/>
                </a:moveTo>
                <a:lnTo>
                  <a:pt x="0" y="0"/>
                </a:lnTo>
                <a:lnTo>
                  <a:pt x="0" y="100584"/>
                </a:lnTo>
                <a:lnTo>
                  <a:pt x="45720" y="100584"/>
                </a:lnTo>
                <a:lnTo>
                  <a:pt x="45720" y="0"/>
                </a:lnTo>
                <a:close/>
              </a:path>
            </a:pathLst>
          </a:custGeom>
          <a:solidFill>
            <a:srgbClr val="006FC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3468623" y="3035807"/>
            <a:ext cx="45720" cy="100965"/>
          </a:xfrm>
          <a:custGeom>
            <a:avLst/>
            <a:gdLst/>
            <a:ahLst/>
            <a:cxnLst/>
            <a:rect l="l" t="t" r="r" b="b"/>
            <a:pathLst>
              <a:path w="45720" h="100964">
                <a:moveTo>
                  <a:pt x="45720" y="0"/>
                </a:moveTo>
                <a:lnTo>
                  <a:pt x="0" y="0"/>
                </a:lnTo>
                <a:lnTo>
                  <a:pt x="0" y="100584"/>
                </a:lnTo>
                <a:lnTo>
                  <a:pt x="45720" y="100584"/>
                </a:lnTo>
                <a:lnTo>
                  <a:pt x="45720" y="0"/>
                </a:lnTo>
                <a:close/>
              </a:path>
            </a:pathLst>
          </a:custGeom>
          <a:solidFill>
            <a:srgbClr val="006FC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3468623" y="3188207"/>
            <a:ext cx="45720" cy="100965"/>
          </a:xfrm>
          <a:custGeom>
            <a:avLst/>
            <a:gdLst/>
            <a:ahLst/>
            <a:cxnLst/>
            <a:rect l="l" t="t" r="r" b="b"/>
            <a:pathLst>
              <a:path w="45720" h="100964">
                <a:moveTo>
                  <a:pt x="45720" y="0"/>
                </a:moveTo>
                <a:lnTo>
                  <a:pt x="0" y="0"/>
                </a:lnTo>
                <a:lnTo>
                  <a:pt x="0" y="100584"/>
                </a:lnTo>
                <a:lnTo>
                  <a:pt x="45720" y="100584"/>
                </a:lnTo>
                <a:lnTo>
                  <a:pt x="45720" y="0"/>
                </a:lnTo>
                <a:close/>
              </a:path>
            </a:pathLst>
          </a:custGeom>
          <a:solidFill>
            <a:srgbClr val="006FC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3468623" y="3340608"/>
            <a:ext cx="45720" cy="100965"/>
          </a:xfrm>
          <a:custGeom>
            <a:avLst/>
            <a:gdLst/>
            <a:ahLst/>
            <a:cxnLst/>
            <a:rect l="l" t="t" r="r" b="b"/>
            <a:pathLst>
              <a:path w="45720" h="100964">
                <a:moveTo>
                  <a:pt x="45720" y="0"/>
                </a:moveTo>
                <a:lnTo>
                  <a:pt x="0" y="0"/>
                </a:lnTo>
                <a:lnTo>
                  <a:pt x="0" y="100584"/>
                </a:lnTo>
                <a:lnTo>
                  <a:pt x="45720" y="100584"/>
                </a:lnTo>
                <a:lnTo>
                  <a:pt x="45720" y="0"/>
                </a:lnTo>
                <a:close/>
              </a:path>
            </a:pathLst>
          </a:custGeom>
          <a:solidFill>
            <a:srgbClr val="006FC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3468623" y="3493008"/>
            <a:ext cx="228600" cy="100965"/>
          </a:xfrm>
          <a:custGeom>
            <a:avLst/>
            <a:gdLst/>
            <a:ahLst/>
            <a:cxnLst/>
            <a:rect l="l" t="t" r="r" b="b"/>
            <a:pathLst>
              <a:path w="228600" h="100964">
                <a:moveTo>
                  <a:pt x="228600" y="0"/>
                </a:moveTo>
                <a:lnTo>
                  <a:pt x="0" y="0"/>
                </a:lnTo>
                <a:lnTo>
                  <a:pt x="0" y="100584"/>
                </a:lnTo>
                <a:lnTo>
                  <a:pt x="228600" y="100584"/>
                </a:lnTo>
                <a:lnTo>
                  <a:pt x="228600" y="0"/>
                </a:lnTo>
                <a:close/>
              </a:path>
            </a:pathLst>
          </a:custGeom>
          <a:solidFill>
            <a:srgbClr val="006FC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 txBox="1"/>
          <p:nvPr/>
        </p:nvSpPr>
        <p:spPr>
          <a:xfrm>
            <a:off x="4260341" y="1333627"/>
            <a:ext cx="225425" cy="1644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900" b="1" spc="-25" dirty="0">
                <a:solidFill>
                  <a:srgbClr val="212122"/>
                </a:solidFill>
                <a:latin typeface="Calibri"/>
                <a:cs typeface="Calibri"/>
              </a:rPr>
              <a:t>16%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560323" y="4667503"/>
            <a:ext cx="191770" cy="1416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65"/>
              </a:lnSpc>
            </a:pPr>
            <a:r>
              <a:rPr sz="900" spc="-25" dirty="0">
                <a:solidFill>
                  <a:srgbClr val="444646"/>
                </a:solidFill>
                <a:latin typeface="Calibri"/>
                <a:cs typeface="Calibri"/>
              </a:rPr>
              <a:t>Q4.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905052" y="4667503"/>
            <a:ext cx="3530600" cy="1416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65"/>
              </a:lnSpc>
            </a:pP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Please</a:t>
            </a:r>
            <a:r>
              <a:rPr sz="900" i="1" spc="-4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describe</a:t>
            </a:r>
            <a:r>
              <a:rPr sz="900" i="1" spc="-7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what</a:t>
            </a:r>
            <a:r>
              <a:rPr sz="900" i="1" spc="-3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your</a:t>
            </a:r>
            <a:r>
              <a:rPr sz="900" i="1" spc="-1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main</a:t>
            </a:r>
            <a:r>
              <a:rPr sz="900" i="1" spc="-2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concern</a:t>
            </a:r>
            <a:r>
              <a:rPr sz="900" i="1" spc="-5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with the</a:t>
            </a:r>
            <a:r>
              <a:rPr sz="900" i="1" spc="-4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decriminalization</a:t>
            </a:r>
            <a:r>
              <a:rPr sz="900" i="1" spc="-5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policy</a:t>
            </a:r>
            <a:r>
              <a:rPr sz="900" i="1" spc="-3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spc="-25" dirty="0">
                <a:solidFill>
                  <a:srgbClr val="444646"/>
                </a:solidFill>
                <a:latin typeface="Calibri"/>
                <a:cs typeface="Calibri"/>
              </a:rPr>
              <a:t>is.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227177" y="4815179"/>
            <a:ext cx="129539" cy="1263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855"/>
              </a:lnSpc>
            </a:pPr>
            <a:r>
              <a:rPr sz="800" spc="-25" dirty="0">
                <a:solidFill>
                  <a:srgbClr val="878A8D"/>
                </a:solidFill>
                <a:latin typeface="Calibri"/>
                <a:cs typeface="Calibri"/>
              </a:rPr>
              <a:t>14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560323" y="4813579"/>
            <a:ext cx="1501775" cy="1416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65"/>
              </a:lnSpc>
            </a:pPr>
            <a:r>
              <a:rPr sz="900" dirty="0">
                <a:solidFill>
                  <a:srgbClr val="444646"/>
                </a:solidFill>
                <a:latin typeface="Calibri"/>
                <a:cs typeface="Calibri"/>
              </a:rPr>
              <a:t>Base:</a:t>
            </a:r>
            <a:r>
              <a:rPr sz="900" spc="-2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444646"/>
                </a:solidFill>
                <a:latin typeface="Calibri"/>
                <a:cs typeface="Calibri"/>
              </a:rPr>
              <a:t>All</a:t>
            </a:r>
            <a:r>
              <a:rPr sz="900" spc="1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444646"/>
                </a:solidFill>
                <a:latin typeface="Calibri"/>
                <a:cs typeface="Calibri"/>
              </a:rPr>
              <a:t>respondents</a:t>
            </a:r>
            <a:r>
              <a:rPr sz="900" spc="-6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spc="-10" dirty="0">
                <a:solidFill>
                  <a:srgbClr val="444646"/>
                </a:solidFill>
                <a:latin typeface="Calibri"/>
                <a:cs typeface="Calibri"/>
              </a:rPr>
              <a:t>(n=1,202)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3942334" y="1473453"/>
            <a:ext cx="167005" cy="1644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900" b="1" spc="-25" dirty="0">
                <a:solidFill>
                  <a:srgbClr val="212122"/>
                </a:solidFill>
                <a:latin typeface="Calibri"/>
                <a:cs typeface="Calibri"/>
              </a:rPr>
              <a:t>9%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3805554" y="1611781"/>
            <a:ext cx="212725" cy="636270"/>
          </a:xfrm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58419">
              <a:lnSpc>
                <a:spcPct val="100000"/>
              </a:lnSpc>
              <a:spcBef>
                <a:spcPts val="220"/>
              </a:spcBef>
            </a:pPr>
            <a:r>
              <a:rPr sz="900" b="1" spc="-25" dirty="0">
                <a:solidFill>
                  <a:srgbClr val="212122"/>
                </a:solidFill>
                <a:latin typeface="Calibri"/>
                <a:cs typeface="Calibri"/>
              </a:rPr>
              <a:t>7%</a:t>
            </a:r>
            <a:endParaRPr sz="900">
              <a:latin typeface="Calibri"/>
              <a:cs typeface="Calibri"/>
            </a:endParaRPr>
          </a:p>
          <a:p>
            <a:pPr marL="58419">
              <a:lnSpc>
                <a:spcPct val="100000"/>
              </a:lnSpc>
              <a:spcBef>
                <a:spcPts val="125"/>
              </a:spcBef>
            </a:pPr>
            <a:r>
              <a:rPr sz="900" b="1" spc="-25" dirty="0">
                <a:solidFill>
                  <a:srgbClr val="212122"/>
                </a:solidFill>
                <a:latin typeface="Calibri"/>
                <a:cs typeface="Calibri"/>
              </a:rPr>
              <a:t>7%</a:t>
            </a:r>
            <a:endParaRPr sz="900">
              <a:latin typeface="Calibri"/>
              <a:cs typeface="Calibri"/>
            </a:endParaRPr>
          </a:p>
          <a:p>
            <a:pPr marL="58419">
              <a:lnSpc>
                <a:spcPct val="100000"/>
              </a:lnSpc>
              <a:spcBef>
                <a:spcPts val="120"/>
              </a:spcBef>
            </a:pPr>
            <a:r>
              <a:rPr sz="900" b="1" spc="-25" dirty="0">
                <a:solidFill>
                  <a:srgbClr val="212122"/>
                </a:solidFill>
                <a:latin typeface="Calibri"/>
                <a:cs typeface="Calibri"/>
              </a:rPr>
              <a:t>7%</a:t>
            </a:r>
            <a:endParaRPr sz="9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900" b="1" spc="-25" dirty="0">
                <a:solidFill>
                  <a:srgbClr val="212122"/>
                </a:solidFill>
                <a:latin typeface="Calibri"/>
                <a:cs typeface="Calibri"/>
              </a:rPr>
              <a:t>6%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3668648" y="2222677"/>
            <a:ext cx="212725" cy="482600"/>
          </a:xfrm>
          <a:prstGeom prst="rect">
            <a:avLst/>
          </a:prstGeom>
        </p:spPr>
        <p:txBody>
          <a:bodyPr vert="horz" wrap="square" lIns="0" tIns="27305" rIns="0" bIns="0" rtlCol="0">
            <a:spAutoFit/>
          </a:bodyPr>
          <a:lstStyle/>
          <a:p>
            <a:pPr marL="58419">
              <a:lnSpc>
                <a:spcPct val="100000"/>
              </a:lnSpc>
              <a:spcBef>
                <a:spcPts val="215"/>
              </a:spcBef>
            </a:pPr>
            <a:r>
              <a:rPr sz="900" b="1" spc="-25" dirty="0">
                <a:solidFill>
                  <a:srgbClr val="212122"/>
                </a:solidFill>
                <a:latin typeface="Calibri"/>
                <a:cs typeface="Calibri"/>
              </a:rPr>
              <a:t>4%</a:t>
            </a:r>
            <a:endParaRPr sz="9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900" b="1" spc="-25" dirty="0">
                <a:solidFill>
                  <a:srgbClr val="212122"/>
                </a:solidFill>
                <a:latin typeface="Calibri"/>
                <a:cs typeface="Calibri"/>
              </a:rPr>
              <a:t>3%</a:t>
            </a:r>
            <a:endParaRPr sz="9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900" b="1" spc="-25" dirty="0">
                <a:solidFill>
                  <a:srgbClr val="212122"/>
                </a:solidFill>
                <a:latin typeface="Calibri"/>
                <a:cs typeface="Calibri"/>
              </a:rPr>
              <a:t>3%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3577590" y="2679216"/>
            <a:ext cx="212725" cy="789305"/>
          </a:xfrm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57785">
              <a:lnSpc>
                <a:spcPct val="100000"/>
              </a:lnSpc>
              <a:spcBef>
                <a:spcPts val="220"/>
              </a:spcBef>
            </a:pPr>
            <a:r>
              <a:rPr sz="900" b="1" spc="-25" dirty="0">
                <a:solidFill>
                  <a:srgbClr val="212122"/>
                </a:solidFill>
                <a:latin typeface="Calibri"/>
                <a:cs typeface="Calibri"/>
              </a:rPr>
              <a:t>2%</a:t>
            </a:r>
            <a:endParaRPr sz="9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900" b="1" spc="-25" dirty="0">
                <a:solidFill>
                  <a:srgbClr val="212122"/>
                </a:solidFill>
                <a:latin typeface="Calibri"/>
                <a:cs typeface="Calibri"/>
              </a:rPr>
              <a:t>1%</a:t>
            </a:r>
            <a:endParaRPr sz="9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900" b="1" spc="-25" dirty="0">
                <a:solidFill>
                  <a:srgbClr val="212122"/>
                </a:solidFill>
                <a:latin typeface="Calibri"/>
                <a:cs typeface="Calibri"/>
              </a:rPr>
              <a:t>1%</a:t>
            </a:r>
            <a:endParaRPr sz="9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900" b="1" spc="-25" dirty="0">
                <a:solidFill>
                  <a:srgbClr val="212122"/>
                </a:solidFill>
                <a:latin typeface="Calibri"/>
                <a:cs typeface="Calibri"/>
              </a:rPr>
              <a:t>1%</a:t>
            </a:r>
            <a:endParaRPr sz="9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900" b="1" spc="-25" dirty="0">
                <a:solidFill>
                  <a:srgbClr val="212122"/>
                </a:solidFill>
                <a:latin typeface="Calibri"/>
                <a:cs typeface="Calibri"/>
              </a:rPr>
              <a:t>1%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3760089" y="3455923"/>
            <a:ext cx="167005" cy="1644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900" b="1" spc="-25" dirty="0">
                <a:solidFill>
                  <a:srgbClr val="212122"/>
                </a:solidFill>
                <a:latin typeface="Calibri"/>
                <a:cs typeface="Calibri"/>
              </a:rPr>
              <a:t>5%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4214876" y="3608323"/>
            <a:ext cx="225425" cy="1644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900" b="1" spc="-25" dirty="0">
                <a:solidFill>
                  <a:srgbClr val="212122"/>
                </a:solidFill>
                <a:latin typeface="Calibri"/>
                <a:cs typeface="Calibri"/>
              </a:rPr>
              <a:t>15%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4488560" y="3760419"/>
            <a:ext cx="225425" cy="165100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sz="900" b="1" spc="-25" dirty="0">
                <a:solidFill>
                  <a:srgbClr val="212122"/>
                </a:solidFill>
                <a:latin typeface="Calibri"/>
                <a:cs typeface="Calibri"/>
              </a:rPr>
              <a:t>21%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3714369" y="3900322"/>
            <a:ext cx="167005" cy="165100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sz="900" b="1" spc="-25" dirty="0">
                <a:solidFill>
                  <a:srgbClr val="212122"/>
                </a:solidFill>
                <a:latin typeface="Calibri"/>
                <a:cs typeface="Calibri"/>
              </a:rPr>
              <a:t>4%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672185" y="1301631"/>
            <a:ext cx="2740025" cy="2769870"/>
          </a:xfrm>
          <a:prstGeom prst="rect">
            <a:avLst/>
          </a:prstGeom>
        </p:spPr>
        <p:txBody>
          <a:bodyPr vert="horz" wrap="square" lIns="0" tIns="27305" rIns="0" bIns="0" rtlCol="0">
            <a:spAutoFit/>
          </a:bodyPr>
          <a:lstStyle/>
          <a:p>
            <a:pPr marR="13335" algn="r">
              <a:lnSpc>
                <a:spcPct val="100000"/>
              </a:lnSpc>
              <a:spcBef>
                <a:spcPts val="215"/>
              </a:spcBef>
            </a:pPr>
            <a:r>
              <a:rPr sz="900" b="1" dirty="0">
                <a:solidFill>
                  <a:srgbClr val="212122"/>
                </a:solidFill>
                <a:latin typeface="Calibri"/>
                <a:cs typeface="Calibri"/>
              </a:rPr>
              <a:t>Increase</a:t>
            </a:r>
            <a:r>
              <a:rPr sz="900" b="1" spc="-30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212122"/>
                </a:solidFill>
                <a:latin typeface="Calibri"/>
                <a:cs typeface="Calibri"/>
              </a:rPr>
              <a:t>in</a:t>
            </a:r>
            <a:r>
              <a:rPr sz="900" b="1" spc="-10" dirty="0">
                <a:solidFill>
                  <a:srgbClr val="212122"/>
                </a:solidFill>
                <a:latin typeface="Calibri"/>
                <a:cs typeface="Calibri"/>
              </a:rPr>
              <a:t> addiction/</a:t>
            </a:r>
            <a:r>
              <a:rPr sz="900" b="1" spc="-30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212122"/>
                </a:solidFill>
                <a:latin typeface="Calibri"/>
                <a:cs typeface="Calibri"/>
              </a:rPr>
              <a:t>more</a:t>
            </a:r>
            <a:r>
              <a:rPr sz="900" b="1" spc="-5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212122"/>
                </a:solidFill>
                <a:latin typeface="Calibri"/>
                <a:cs typeface="Calibri"/>
              </a:rPr>
              <a:t>drug </a:t>
            </a:r>
            <a:r>
              <a:rPr sz="900" b="1" spc="-20" dirty="0">
                <a:solidFill>
                  <a:srgbClr val="212122"/>
                </a:solidFill>
                <a:latin typeface="Calibri"/>
                <a:cs typeface="Calibri"/>
              </a:rPr>
              <a:t>users</a:t>
            </a:r>
            <a:endParaRPr sz="900">
              <a:latin typeface="Calibri"/>
              <a:cs typeface="Calibri"/>
            </a:endParaRPr>
          </a:p>
          <a:p>
            <a:pPr marR="12700" algn="r">
              <a:lnSpc>
                <a:spcPct val="100000"/>
              </a:lnSpc>
              <a:spcBef>
                <a:spcPts val="120"/>
              </a:spcBef>
            </a:pPr>
            <a:r>
              <a:rPr sz="900" b="1" dirty="0">
                <a:solidFill>
                  <a:srgbClr val="212122"/>
                </a:solidFill>
                <a:latin typeface="Calibri"/>
                <a:cs typeface="Calibri"/>
              </a:rPr>
              <a:t>Easy</a:t>
            </a:r>
            <a:r>
              <a:rPr sz="900" b="1" spc="-40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212122"/>
                </a:solidFill>
                <a:latin typeface="Calibri"/>
                <a:cs typeface="Calibri"/>
              </a:rPr>
              <a:t>access/</a:t>
            </a:r>
            <a:r>
              <a:rPr sz="900" b="1" spc="-50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212122"/>
                </a:solidFill>
                <a:latin typeface="Calibri"/>
                <a:cs typeface="Calibri"/>
              </a:rPr>
              <a:t>young</a:t>
            </a:r>
            <a:r>
              <a:rPr sz="900" b="1" spc="-15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212122"/>
                </a:solidFill>
                <a:latin typeface="Calibri"/>
                <a:cs typeface="Calibri"/>
              </a:rPr>
              <a:t>people</a:t>
            </a:r>
            <a:r>
              <a:rPr sz="900" b="1" spc="-20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212122"/>
                </a:solidFill>
                <a:latin typeface="Calibri"/>
                <a:cs typeface="Calibri"/>
              </a:rPr>
              <a:t>being</a:t>
            </a:r>
            <a:r>
              <a:rPr sz="900" b="1" spc="-40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212122"/>
                </a:solidFill>
                <a:latin typeface="Calibri"/>
                <a:cs typeface="Calibri"/>
              </a:rPr>
              <a:t>exposed</a:t>
            </a:r>
            <a:r>
              <a:rPr sz="900" b="1" spc="-25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212122"/>
                </a:solidFill>
                <a:latin typeface="Calibri"/>
                <a:cs typeface="Calibri"/>
              </a:rPr>
              <a:t>to</a:t>
            </a:r>
            <a:r>
              <a:rPr sz="900" b="1" spc="-30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900" b="1" spc="-20" dirty="0">
                <a:solidFill>
                  <a:srgbClr val="212122"/>
                </a:solidFill>
                <a:latin typeface="Calibri"/>
                <a:cs typeface="Calibri"/>
              </a:rPr>
              <a:t>drugs</a:t>
            </a:r>
            <a:endParaRPr sz="900">
              <a:latin typeface="Calibri"/>
              <a:cs typeface="Calibri"/>
            </a:endParaRPr>
          </a:p>
          <a:p>
            <a:pPr marR="12700" algn="r">
              <a:lnSpc>
                <a:spcPct val="100000"/>
              </a:lnSpc>
              <a:spcBef>
                <a:spcPts val="120"/>
              </a:spcBef>
            </a:pPr>
            <a:r>
              <a:rPr sz="900" b="1" dirty="0">
                <a:solidFill>
                  <a:srgbClr val="212122"/>
                </a:solidFill>
                <a:latin typeface="Calibri"/>
                <a:cs typeface="Calibri"/>
              </a:rPr>
              <a:t>It</a:t>
            </a:r>
            <a:r>
              <a:rPr sz="900" b="1" spc="-35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212122"/>
                </a:solidFill>
                <a:latin typeface="Calibri"/>
                <a:cs typeface="Calibri"/>
              </a:rPr>
              <a:t>encourages/</a:t>
            </a:r>
            <a:r>
              <a:rPr sz="900" b="1" spc="-20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212122"/>
                </a:solidFill>
                <a:latin typeface="Calibri"/>
                <a:cs typeface="Calibri"/>
              </a:rPr>
              <a:t>normalizes </a:t>
            </a:r>
            <a:r>
              <a:rPr sz="900" b="1" dirty="0">
                <a:solidFill>
                  <a:srgbClr val="212122"/>
                </a:solidFill>
                <a:latin typeface="Calibri"/>
                <a:cs typeface="Calibri"/>
              </a:rPr>
              <a:t>drug</a:t>
            </a:r>
            <a:r>
              <a:rPr sz="900" b="1" spc="-5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212122"/>
                </a:solidFill>
                <a:latin typeface="Calibri"/>
                <a:cs typeface="Calibri"/>
              </a:rPr>
              <a:t>use/</a:t>
            </a:r>
            <a:r>
              <a:rPr sz="900" b="1" spc="-35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212122"/>
                </a:solidFill>
                <a:latin typeface="Calibri"/>
                <a:cs typeface="Calibri"/>
              </a:rPr>
              <a:t>no</a:t>
            </a:r>
            <a:r>
              <a:rPr sz="900" b="1" spc="-20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212122"/>
                </a:solidFill>
                <a:latin typeface="Calibri"/>
                <a:cs typeface="Calibri"/>
              </a:rPr>
              <a:t>deterrent</a:t>
            </a:r>
            <a:r>
              <a:rPr sz="900" b="1" spc="-10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212122"/>
                </a:solidFill>
                <a:latin typeface="Calibri"/>
                <a:cs typeface="Calibri"/>
              </a:rPr>
              <a:t>to</a:t>
            </a:r>
            <a:r>
              <a:rPr sz="900" b="1" spc="-15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900" b="1" spc="-20" dirty="0">
                <a:solidFill>
                  <a:srgbClr val="212122"/>
                </a:solidFill>
                <a:latin typeface="Calibri"/>
                <a:cs typeface="Calibri"/>
              </a:rPr>
              <a:t>stop</a:t>
            </a:r>
            <a:endParaRPr sz="900">
              <a:latin typeface="Calibri"/>
              <a:cs typeface="Calibri"/>
            </a:endParaRPr>
          </a:p>
          <a:p>
            <a:pPr marR="13335" algn="r">
              <a:lnSpc>
                <a:spcPct val="100000"/>
              </a:lnSpc>
              <a:spcBef>
                <a:spcPts val="120"/>
              </a:spcBef>
            </a:pPr>
            <a:r>
              <a:rPr sz="900" b="1" dirty="0">
                <a:solidFill>
                  <a:srgbClr val="212122"/>
                </a:solidFill>
                <a:latin typeface="Calibri"/>
                <a:cs typeface="Calibri"/>
              </a:rPr>
              <a:t>Open</a:t>
            </a:r>
            <a:r>
              <a:rPr sz="900" b="1" spc="-20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212122"/>
                </a:solidFill>
                <a:latin typeface="Calibri"/>
                <a:cs typeface="Calibri"/>
              </a:rPr>
              <a:t>drug</a:t>
            </a:r>
            <a:r>
              <a:rPr sz="900" b="1" spc="-30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212122"/>
                </a:solidFill>
                <a:latin typeface="Calibri"/>
                <a:cs typeface="Calibri"/>
              </a:rPr>
              <a:t>use</a:t>
            </a:r>
            <a:r>
              <a:rPr sz="900" b="1" spc="-30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212122"/>
                </a:solidFill>
                <a:latin typeface="Calibri"/>
                <a:cs typeface="Calibri"/>
              </a:rPr>
              <a:t>in</a:t>
            </a:r>
            <a:r>
              <a:rPr sz="900" b="1" spc="-20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212122"/>
                </a:solidFill>
                <a:latin typeface="Calibri"/>
                <a:cs typeface="Calibri"/>
              </a:rPr>
              <a:t>public</a:t>
            </a:r>
            <a:r>
              <a:rPr sz="900" b="1" spc="-25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212122"/>
                </a:solidFill>
                <a:latin typeface="Calibri"/>
                <a:cs typeface="Calibri"/>
              </a:rPr>
              <a:t>spaces</a:t>
            </a:r>
            <a:endParaRPr sz="900">
              <a:latin typeface="Calibri"/>
              <a:cs typeface="Calibri"/>
            </a:endParaRPr>
          </a:p>
          <a:p>
            <a:pPr marR="12065" algn="r">
              <a:lnSpc>
                <a:spcPct val="100000"/>
              </a:lnSpc>
              <a:spcBef>
                <a:spcPts val="120"/>
              </a:spcBef>
            </a:pPr>
            <a:r>
              <a:rPr sz="900" b="1" dirty="0">
                <a:solidFill>
                  <a:srgbClr val="212122"/>
                </a:solidFill>
                <a:latin typeface="Calibri"/>
                <a:cs typeface="Calibri"/>
              </a:rPr>
              <a:t>It</a:t>
            </a:r>
            <a:r>
              <a:rPr sz="900" b="1" spc="-35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212122"/>
                </a:solidFill>
                <a:latin typeface="Calibri"/>
                <a:cs typeface="Calibri"/>
              </a:rPr>
              <a:t>doesn't</a:t>
            </a:r>
            <a:r>
              <a:rPr sz="900" b="1" spc="-10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212122"/>
                </a:solidFill>
                <a:latin typeface="Calibri"/>
                <a:cs typeface="Calibri"/>
              </a:rPr>
              <a:t>work/</a:t>
            </a:r>
            <a:r>
              <a:rPr sz="900" b="1" spc="-20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212122"/>
                </a:solidFill>
                <a:latin typeface="Calibri"/>
                <a:cs typeface="Calibri"/>
              </a:rPr>
              <a:t>address</a:t>
            </a:r>
            <a:r>
              <a:rPr sz="900" b="1" spc="-30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212122"/>
                </a:solidFill>
                <a:latin typeface="Calibri"/>
                <a:cs typeface="Calibri"/>
              </a:rPr>
              <a:t>the</a:t>
            </a:r>
            <a:r>
              <a:rPr sz="900" b="1" spc="-15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212122"/>
                </a:solidFill>
                <a:latin typeface="Calibri"/>
                <a:cs typeface="Calibri"/>
              </a:rPr>
              <a:t>root</a:t>
            </a:r>
            <a:r>
              <a:rPr sz="900" b="1" spc="-30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212122"/>
                </a:solidFill>
                <a:latin typeface="Calibri"/>
                <a:cs typeface="Calibri"/>
              </a:rPr>
              <a:t>of</a:t>
            </a:r>
            <a:r>
              <a:rPr sz="900" b="1" spc="-10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212122"/>
                </a:solidFill>
                <a:latin typeface="Calibri"/>
                <a:cs typeface="Calibri"/>
              </a:rPr>
              <a:t>the</a:t>
            </a:r>
            <a:r>
              <a:rPr sz="900" b="1" spc="-30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212122"/>
                </a:solidFill>
                <a:latin typeface="Calibri"/>
                <a:cs typeface="Calibri"/>
              </a:rPr>
              <a:t>problem</a:t>
            </a:r>
            <a:endParaRPr sz="900">
              <a:latin typeface="Calibri"/>
              <a:cs typeface="Calibri"/>
            </a:endParaRPr>
          </a:p>
          <a:p>
            <a:pPr marR="12700" algn="r">
              <a:lnSpc>
                <a:spcPct val="100000"/>
              </a:lnSpc>
              <a:spcBef>
                <a:spcPts val="125"/>
              </a:spcBef>
            </a:pPr>
            <a:r>
              <a:rPr sz="900" b="1" dirty="0">
                <a:solidFill>
                  <a:srgbClr val="212122"/>
                </a:solidFill>
                <a:latin typeface="Calibri"/>
                <a:cs typeface="Calibri"/>
              </a:rPr>
              <a:t>Crime/</a:t>
            </a:r>
            <a:r>
              <a:rPr sz="900" b="1" spc="-40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212122"/>
                </a:solidFill>
                <a:latin typeface="Calibri"/>
                <a:cs typeface="Calibri"/>
              </a:rPr>
              <a:t>violence</a:t>
            </a:r>
            <a:endParaRPr sz="900">
              <a:latin typeface="Calibri"/>
              <a:cs typeface="Calibri"/>
            </a:endParaRPr>
          </a:p>
          <a:p>
            <a:pPr marL="1749425" marR="11430" indent="467995" algn="r">
              <a:lnSpc>
                <a:spcPct val="111100"/>
              </a:lnSpc>
            </a:pPr>
            <a:r>
              <a:rPr sz="900" b="1" spc="-10" dirty="0">
                <a:solidFill>
                  <a:srgbClr val="212122"/>
                </a:solidFill>
                <a:latin typeface="Calibri"/>
                <a:cs typeface="Calibri"/>
              </a:rPr>
              <a:t>Overdoses</a:t>
            </a:r>
            <a:r>
              <a:rPr sz="900" b="1" spc="500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212122"/>
                </a:solidFill>
                <a:latin typeface="Calibri"/>
                <a:cs typeface="Calibri"/>
              </a:rPr>
              <a:t>Dangerous/</a:t>
            </a:r>
            <a:r>
              <a:rPr sz="900" b="1" spc="-5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212122"/>
                </a:solidFill>
                <a:latin typeface="Calibri"/>
                <a:cs typeface="Calibri"/>
              </a:rPr>
              <a:t>not</a:t>
            </a:r>
            <a:r>
              <a:rPr sz="900" b="1" spc="20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900" b="1" spc="-20" dirty="0">
                <a:solidFill>
                  <a:srgbClr val="212122"/>
                </a:solidFill>
                <a:latin typeface="Calibri"/>
                <a:cs typeface="Calibri"/>
              </a:rPr>
              <a:t>safe</a:t>
            </a:r>
            <a:endParaRPr sz="900">
              <a:latin typeface="Calibri"/>
              <a:cs typeface="Calibri"/>
            </a:endParaRPr>
          </a:p>
          <a:p>
            <a:pPr marL="993140" marR="11430" indent="-40005" algn="r">
              <a:lnSpc>
                <a:spcPct val="111200"/>
              </a:lnSpc>
            </a:pPr>
            <a:r>
              <a:rPr sz="900" b="1" dirty="0">
                <a:solidFill>
                  <a:srgbClr val="212122"/>
                </a:solidFill>
                <a:latin typeface="Calibri"/>
                <a:cs typeface="Calibri"/>
              </a:rPr>
              <a:t>Not</a:t>
            </a:r>
            <a:r>
              <a:rPr sz="900" b="1" spc="-30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212122"/>
                </a:solidFill>
                <a:latin typeface="Calibri"/>
                <a:cs typeface="Calibri"/>
              </a:rPr>
              <a:t>enough</a:t>
            </a:r>
            <a:r>
              <a:rPr sz="900" b="1" spc="-5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212122"/>
                </a:solidFill>
                <a:latin typeface="Calibri"/>
                <a:cs typeface="Calibri"/>
              </a:rPr>
              <a:t>help/</a:t>
            </a:r>
            <a:r>
              <a:rPr sz="900" b="1" spc="-10" dirty="0">
                <a:solidFill>
                  <a:srgbClr val="212122"/>
                </a:solidFill>
                <a:latin typeface="Calibri"/>
                <a:cs typeface="Calibri"/>
              </a:rPr>
              <a:t> resources/</a:t>
            </a:r>
            <a:r>
              <a:rPr sz="900" b="1" spc="-5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212122"/>
                </a:solidFill>
                <a:latin typeface="Calibri"/>
                <a:cs typeface="Calibri"/>
              </a:rPr>
              <a:t>funding</a:t>
            </a:r>
            <a:r>
              <a:rPr sz="900" b="1" spc="500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212122"/>
                </a:solidFill>
                <a:latin typeface="Calibri"/>
                <a:cs typeface="Calibri"/>
              </a:rPr>
              <a:t>Bad/</a:t>
            </a:r>
            <a:r>
              <a:rPr sz="900" b="1" spc="-40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212122"/>
                </a:solidFill>
                <a:latin typeface="Calibri"/>
                <a:cs typeface="Calibri"/>
              </a:rPr>
              <a:t>don't</a:t>
            </a:r>
            <a:r>
              <a:rPr sz="900" b="1" spc="-15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212122"/>
                </a:solidFill>
                <a:latin typeface="Calibri"/>
                <a:cs typeface="Calibri"/>
              </a:rPr>
              <a:t>like</a:t>
            </a:r>
            <a:r>
              <a:rPr sz="900" b="1" spc="-15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212122"/>
                </a:solidFill>
                <a:latin typeface="Calibri"/>
                <a:cs typeface="Calibri"/>
              </a:rPr>
              <a:t>it</a:t>
            </a:r>
            <a:r>
              <a:rPr sz="900" b="1" spc="-35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212122"/>
                </a:solidFill>
                <a:latin typeface="Calibri"/>
                <a:cs typeface="Calibri"/>
              </a:rPr>
              <a:t>(unspecified)</a:t>
            </a:r>
            <a:r>
              <a:rPr sz="900" b="1" spc="500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212122"/>
                </a:solidFill>
                <a:latin typeface="Calibri"/>
                <a:cs typeface="Calibri"/>
              </a:rPr>
              <a:t>Drugs/</a:t>
            </a:r>
            <a:r>
              <a:rPr sz="900" b="1" spc="-40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212122"/>
                </a:solidFill>
                <a:latin typeface="Calibri"/>
                <a:cs typeface="Calibri"/>
              </a:rPr>
              <a:t>don't</a:t>
            </a:r>
            <a:r>
              <a:rPr sz="900" b="1" spc="-40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212122"/>
                </a:solidFill>
                <a:latin typeface="Calibri"/>
                <a:cs typeface="Calibri"/>
              </a:rPr>
              <a:t>like</a:t>
            </a:r>
            <a:r>
              <a:rPr sz="900" b="1" spc="-20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212122"/>
                </a:solidFill>
                <a:latin typeface="Calibri"/>
                <a:cs typeface="Calibri"/>
              </a:rPr>
              <a:t>drugs</a:t>
            </a:r>
            <a:r>
              <a:rPr sz="900" b="1" spc="-15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212122"/>
                </a:solidFill>
                <a:latin typeface="Calibri"/>
                <a:cs typeface="Calibri"/>
              </a:rPr>
              <a:t>(unspecified)</a:t>
            </a:r>
            <a:endParaRPr sz="900">
              <a:latin typeface="Calibri"/>
              <a:cs typeface="Calibri"/>
            </a:endParaRPr>
          </a:p>
          <a:p>
            <a:pPr marR="12700" algn="r">
              <a:lnSpc>
                <a:spcPct val="100000"/>
              </a:lnSpc>
              <a:spcBef>
                <a:spcPts val="120"/>
              </a:spcBef>
            </a:pPr>
            <a:r>
              <a:rPr sz="900" b="1" dirty="0">
                <a:solidFill>
                  <a:srgbClr val="212122"/>
                </a:solidFill>
                <a:latin typeface="Calibri"/>
                <a:cs typeface="Calibri"/>
              </a:rPr>
              <a:t>Decline</a:t>
            </a:r>
            <a:r>
              <a:rPr sz="900" b="1" spc="-35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212122"/>
                </a:solidFill>
                <a:latin typeface="Calibri"/>
                <a:cs typeface="Calibri"/>
              </a:rPr>
              <a:t>in</a:t>
            </a:r>
            <a:r>
              <a:rPr sz="900" b="1" spc="-15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212122"/>
                </a:solidFill>
                <a:latin typeface="Calibri"/>
                <a:cs typeface="Calibri"/>
              </a:rPr>
              <a:t>communities</a:t>
            </a:r>
            <a:endParaRPr sz="900">
              <a:latin typeface="Calibri"/>
              <a:cs typeface="Calibri"/>
            </a:endParaRPr>
          </a:p>
          <a:p>
            <a:pPr marL="1189990" marR="5080" indent="261620" algn="r">
              <a:lnSpc>
                <a:spcPct val="111100"/>
              </a:lnSpc>
            </a:pPr>
            <a:r>
              <a:rPr sz="900" b="1" dirty="0">
                <a:solidFill>
                  <a:srgbClr val="212122"/>
                </a:solidFill>
                <a:latin typeface="Calibri"/>
                <a:cs typeface="Calibri"/>
              </a:rPr>
              <a:t>People</a:t>
            </a:r>
            <a:r>
              <a:rPr sz="900" b="1" spc="5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212122"/>
                </a:solidFill>
                <a:latin typeface="Calibri"/>
                <a:cs typeface="Calibri"/>
              </a:rPr>
              <a:t>abusing</a:t>
            </a:r>
            <a:r>
              <a:rPr sz="900" b="1" spc="-15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212122"/>
                </a:solidFill>
                <a:latin typeface="Calibri"/>
                <a:cs typeface="Calibri"/>
              </a:rPr>
              <a:t>the</a:t>
            </a:r>
            <a:r>
              <a:rPr sz="900" b="1" spc="-15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212122"/>
                </a:solidFill>
                <a:latin typeface="Calibri"/>
                <a:cs typeface="Calibri"/>
              </a:rPr>
              <a:t>system</a:t>
            </a:r>
            <a:r>
              <a:rPr sz="900" b="1" spc="500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212122"/>
                </a:solidFill>
                <a:latin typeface="Calibri"/>
                <a:cs typeface="Calibri"/>
              </a:rPr>
              <a:t>It's</a:t>
            </a:r>
            <a:r>
              <a:rPr sz="900" b="1" spc="-25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212122"/>
                </a:solidFill>
                <a:latin typeface="Calibri"/>
                <a:cs typeface="Calibri"/>
              </a:rPr>
              <a:t>a</a:t>
            </a:r>
            <a:r>
              <a:rPr sz="900" b="1" spc="-10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212122"/>
                </a:solidFill>
                <a:latin typeface="Calibri"/>
                <a:cs typeface="Calibri"/>
              </a:rPr>
              <a:t>waste</a:t>
            </a:r>
            <a:r>
              <a:rPr sz="900" b="1" spc="-25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212122"/>
                </a:solidFill>
                <a:latin typeface="Calibri"/>
                <a:cs typeface="Calibri"/>
              </a:rPr>
              <a:t>of</a:t>
            </a:r>
            <a:r>
              <a:rPr sz="900" b="1" spc="-15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212122"/>
                </a:solidFill>
                <a:latin typeface="Calibri"/>
                <a:cs typeface="Calibri"/>
              </a:rPr>
              <a:t>taxpayers'</a:t>
            </a:r>
            <a:r>
              <a:rPr sz="900" b="1" spc="-15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900" b="1" spc="-20" dirty="0">
                <a:solidFill>
                  <a:srgbClr val="212122"/>
                </a:solidFill>
                <a:latin typeface="Calibri"/>
                <a:cs typeface="Calibri"/>
              </a:rPr>
              <a:t>money</a:t>
            </a:r>
            <a:endParaRPr sz="900">
              <a:latin typeface="Calibri"/>
              <a:cs typeface="Calibri"/>
            </a:endParaRPr>
          </a:p>
          <a:p>
            <a:pPr marR="13335" algn="r">
              <a:lnSpc>
                <a:spcPct val="100000"/>
              </a:lnSpc>
              <a:spcBef>
                <a:spcPts val="120"/>
              </a:spcBef>
            </a:pPr>
            <a:r>
              <a:rPr sz="900" b="1" spc="-10" dirty="0">
                <a:solidFill>
                  <a:srgbClr val="212122"/>
                </a:solidFill>
                <a:latin typeface="Calibri"/>
                <a:cs typeface="Calibri"/>
              </a:rPr>
              <a:t>Other</a:t>
            </a:r>
            <a:endParaRPr sz="900">
              <a:latin typeface="Calibri"/>
              <a:cs typeface="Calibri"/>
            </a:endParaRPr>
          </a:p>
          <a:p>
            <a:pPr marL="1712595" marR="11430" indent="320040" algn="just">
              <a:lnSpc>
                <a:spcPct val="111200"/>
              </a:lnSpc>
            </a:pPr>
            <a:r>
              <a:rPr sz="900" b="1" spc="-10" dirty="0">
                <a:solidFill>
                  <a:srgbClr val="212122"/>
                </a:solidFill>
                <a:latin typeface="Calibri"/>
                <a:cs typeface="Calibri"/>
              </a:rPr>
              <a:t>None/Nothing</a:t>
            </a:r>
            <a:r>
              <a:rPr sz="900" b="1" spc="500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212122"/>
                </a:solidFill>
                <a:latin typeface="Calibri"/>
                <a:cs typeface="Calibri"/>
              </a:rPr>
              <a:t>Not</a:t>
            </a:r>
            <a:r>
              <a:rPr sz="900" b="1" spc="-45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212122"/>
                </a:solidFill>
                <a:latin typeface="Calibri"/>
                <a:cs typeface="Calibri"/>
              </a:rPr>
              <a:t>sure/Don't</a:t>
            </a:r>
            <a:r>
              <a:rPr sz="900" b="1" spc="-20" dirty="0">
                <a:solidFill>
                  <a:srgbClr val="212122"/>
                </a:solidFill>
                <a:latin typeface="Calibri"/>
                <a:cs typeface="Calibri"/>
              </a:rPr>
              <a:t> know</a:t>
            </a:r>
            <a:r>
              <a:rPr sz="900" b="1" spc="500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212122"/>
                </a:solidFill>
                <a:latin typeface="Calibri"/>
                <a:cs typeface="Calibri"/>
              </a:rPr>
              <a:t>Prefer</a:t>
            </a:r>
            <a:r>
              <a:rPr sz="900" b="1" spc="-20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212122"/>
                </a:solidFill>
                <a:latin typeface="Calibri"/>
                <a:cs typeface="Calibri"/>
              </a:rPr>
              <a:t>not</a:t>
            </a:r>
            <a:r>
              <a:rPr sz="900" b="1" spc="-15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212122"/>
                </a:solidFill>
                <a:latin typeface="Calibri"/>
                <a:cs typeface="Calibri"/>
              </a:rPr>
              <a:t>to</a:t>
            </a:r>
            <a:r>
              <a:rPr sz="900" b="1" spc="-35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212122"/>
                </a:solidFill>
                <a:latin typeface="Calibri"/>
                <a:cs typeface="Calibri"/>
              </a:rPr>
              <a:t>answer</a:t>
            </a:r>
            <a:endParaRPr sz="9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501890" y="32080"/>
            <a:ext cx="110489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0" dirty="0">
                <a:solidFill>
                  <a:srgbClr val="585858"/>
                </a:solidFill>
                <a:latin typeface="Arial MT"/>
                <a:cs typeface="Arial MT"/>
              </a:rPr>
              <a:t>1</a:t>
            </a:r>
            <a:endParaRPr sz="1200">
              <a:latin typeface="Arial MT"/>
              <a:cs typeface="Arial M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03961" y="1283030"/>
            <a:ext cx="3330575" cy="713740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sz="4500" spc="-125" dirty="0">
                <a:solidFill>
                  <a:srgbClr val="585858"/>
                </a:solidFill>
                <a:latin typeface="Arial Black"/>
                <a:cs typeface="Arial Black"/>
              </a:rPr>
              <a:t>WEIGHTED</a:t>
            </a:r>
            <a:endParaRPr sz="4500">
              <a:latin typeface="Arial Black"/>
              <a:cs typeface="Arial Blac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03961" y="1831924"/>
            <a:ext cx="2643505" cy="1263015"/>
          </a:xfrm>
          <a:prstGeom prst="rect">
            <a:avLst/>
          </a:prstGeom>
        </p:spPr>
        <p:txBody>
          <a:bodyPr vert="horz" wrap="square" lIns="0" tIns="146685" rIns="0" bIns="0" rtlCol="0">
            <a:spAutoFit/>
          </a:bodyPr>
          <a:lstStyle/>
          <a:p>
            <a:pPr marL="12700" marR="5080">
              <a:lnSpc>
                <a:spcPts val="4320"/>
              </a:lnSpc>
              <a:spcBef>
                <a:spcPts val="1155"/>
              </a:spcBef>
            </a:pPr>
            <a:r>
              <a:rPr sz="4500" spc="-10" dirty="0">
                <a:solidFill>
                  <a:srgbClr val="585858"/>
                </a:solidFill>
                <a:latin typeface="Arial Black"/>
                <a:cs typeface="Arial Black"/>
              </a:rPr>
              <a:t>SAMPLE </a:t>
            </a:r>
            <a:r>
              <a:rPr sz="4500" spc="-140" dirty="0">
                <a:solidFill>
                  <a:srgbClr val="585858"/>
                </a:solidFill>
                <a:latin typeface="Arial Black"/>
                <a:cs typeface="Arial Black"/>
              </a:rPr>
              <a:t>PROFILE</a:t>
            </a:r>
            <a:endParaRPr sz="4500">
              <a:latin typeface="Arial Black"/>
              <a:cs typeface="Arial Black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560972" y="4624781"/>
            <a:ext cx="339187" cy="325170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227177" y="4790033"/>
            <a:ext cx="129539" cy="1466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800" spc="-25" dirty="0">
                <a:solidFill>
                  <a:srgbClr val="878A8D"/>
                </a:solidFill>
                <a:latin typeface="Calibri"/>
                <a:cs typeface="Calibri"/>
              </a:rPr>
              <a:t>16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44551" y="174752"/>
            <a:ext cx="235902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10" dirty="0">
                <a:solidFill>
                  <a:srgbClr val="212122"/>
                </a:solidFill>
                <a:latin typeface="Calibri"/>
                <a:cs typeface="Calibri"/>
              </a:rPr>
              <a:t>Weighted</a:t>
            </a:r>
            <a:r>
              <a:rPr sz="1800" b="1" spc="-65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212122"/>
                </a:solidFill>
                <a:latin typeface="Calibri"/>
                <a:cs typeface="Calibri"/>
              </a:rPr>
              <a:t>Sample</a:t>
            </a:r>
            <a:r>
              <a:rPr sz="1800" b="1" spc="-55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1800" b="1" spc="-10" dirty="0">
                <a:solidFill>
                  <a:srgbClr val="212122"/>
                </a:solidFill>
                <a:latin typeface="Calibri"/>
                <a:cs typeface="Calibri"/>
              </a:rPr>
              <a:t>Profile</a:t>
            </a:r>
            <a:endParaRPr sz="1800">
              <a:latin typeface="Calibri"/>
              <a:cs typeface="Calibri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257251" y="850468"/>
          <a:ext cx="2637155" cy="31718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28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315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50825">
                <a:tc gridSpan="2">
                  <a:txBody>
                    <a:bodyPr/>
                    <a:lstStyle/>
                    <a:p>
                      <a:pPr marL="1943735" marR="105410" indent="112395">
                        <a:lnSpc>
                          <a:spcPct val="80000"/>
                        </a:lnSpc>
                      </a:pPr>
                      <a:r>
                        <a:rPr sz="10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Total (n=1,202)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solidFill>
                      <a:srgbClr val="006F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8120">
                <a:tc>
                  <a:txBody>
                    <a:bodyPr/>
                    <a:lstStyle/>
                    <a:p>
                      <a:pPr marL="7620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1000" b="1" spc="-1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Gender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11430" marB="0">
                    <a:lnR w="12700">
                      <a:solidFill>
                        <a:srgbClr val="212122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212122"/>
                      </a:solidFill>
                      <a:prstDash val="soli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2245">
                <a:tc>
                  <a:txBody>
                    <a:bodyPr/>
                    <a:lstStyle/>
                    <a:p>
                      <a:pPr marL="7620">
                        <a:lnSpc>
                          <a:spcPts val="1170"/>
                        </a:lnSpc>
                      </a:pPr>
                      <a:r>
                        <a:rPr sz="1000" spc="-2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Male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R w="12700">
                      <a:solidFill>
                        <a:srgbClr val="212122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70"/>
                        </a:lnSpc>
                      </a:pPr>
                      <a:r>
                        <a:rPr sz="10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48%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212122"/>
                      </a:solidFill>
                      <a:prstDash val="soli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7620">
                        <a:lnSpc>
                          <a:spcPts val="1175"/>
                        </a:lnSpc>
                      </a:pPr>
                      <a:r>
                        <a:rPr sz="1000" spc="-1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Female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R w="12700">
                      <a:solidFill>
                        <a:srgbClr val="212122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75"/>
                        </a:lnSpc>
                      </a:pPr>
                      <a:r>
                        <a:rPr sz="10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51%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212122"/>
                      </a:solidFill>
                      <a:prstDash val="soli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7620">
                        <a:lnSpc>
                          <a:spcPts val="1175"/>
                        </a:lnSpc>
                      </a:pPr>
                      <a:r>
                        <a:rPr sz="100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Other/Prefer</a:t>
                      </a:r>
                      <a:r>
                        <a:rPr sz="1000" spc="-7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0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not</a:t>
                      </a:r>
                      <a:r>
                        <a:rPr sz="1000" spc="-1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0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to</a:t>
                      </a:r>
                      <a:r>
                        <a:rPr sz="1000" spc="1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1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answer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R w="12700">
                      <a:solidFill>
                        <a:srgbClr val="212122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1175"/>
                        </a:lnSpc>
                      </a:pPr>
                      <a:r>
                        <a:rPr sz="10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1%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212122"/>
                      </a:solidFill>
                      <a:prstDash val="soli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2245">
                <a:tc>
                  <a:txBody>
                    <a:bodyPr/>
                    <a:lstStyle/>
                    <a:p>
                      <a:pPr marL="7620">
                        <a:lnSpc>
                          <a:spcPts val="1170"/>
                        </a:lnSpc>
                      </a:pPr>
                      <a:r>
                        <a:rPr sz="1000" b="1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Age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R w="12700">
                      <a:solidFill>
                        <a:srgbClr val="212122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212122"/>
                      </a:solidFill>
                      <a:prstDash val="soli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7620">
                        <a:lnSpc>
                          <a:spcPts val="1175"/>
                        </a:lnSpc>
                      </a:pPr>
                      <a:r>
                        <a:rPr sz="100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Gen</a:t>
                      </a:r>
                      <a:r>
                        <a:rPr sz="1000" spc="-3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Z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R w="12700">
                      <a:solidFill>
                        <a:srgbClr val="212122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75"/>
                        </a:lnSpc>
                      </a:pPr>
                      <a:r>
                        <a:rPr sz="10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14%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212122"/>
                      </a:solidFill>
                      <a:prstDash val="soli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7620">
                        <a:lnSpc>
                          <a:spcPts val="1175"/>
                        </a:lnSpc>
                      </a:pPr>
                      <a:r>
                        <a:rPr sz="1000" spc="-1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Millennial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R w="12700">
                      <a:solidFill>
                        <a:srgbClr val="212122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75"/>
                        </a:lnSpc>
                      </a:pPr>
                      <a:r>
                        <a:rPr sz="10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26%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212122"/>
                      </a:solidFill>
                      <a:prstDash val="soli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2245">
                <a:tc>
                  <a:txBody>
                    <a:bodyPr/>
                    <a:lstStyle/>
                    <a:p>
                      <a:pPr marL="7620">
                        <a:lnSpc>
                          <a:spcPts val="1170"/>
                        </a:lnSpc>
                      </a:pPr>
                      <a:r>
                        <a:rPr sz="100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Gen</a:t>
                      </a:r>
                      <a:r>
                        <a:rPr sz="10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5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X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R w="12700">
                      <a:solidFill>
                        <a:srgbClr val="212122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70"/>
                        </a:lnSpc>
                      </a:pPr>
                      <a:r>
                        <a:rPr sz="10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25%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212122"/>
                      </a:solidFill>
                      <a:prstDash val="soli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7620">
                        <a:lnSpc>
                          <a:spcPts val="1175"/>
                        </a:lnSpc>
                      </a:pPr>
                      <a:r>
                        <a:rPr sz="1000" spc="-1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Boomer+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R w="12700">
                      <a:solidFill>
                        <a:srgbClr val="212122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75"/>
                        </a:lnSpc>
                      </a:pPr>
                      <a:r>
                        <a:rPr sz="10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36%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212122"/>
                      </a:solidFill>
                      <a:prstDash val="soli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7620">
                        <a:lnSpc>
                          <a:spcPts val="1175"/>
                        </a:lnSpc>
                      </a:pPr>
                      <a:r>
                        <a:rPr sz="1000" b="1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Health</a:t>
                      </a:r>
                      <a:r>
                        <a:rPr sz="1000" b="1" spc="-3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00" b="1" spc="-1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Authority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R w="12700">
                      <a:solidFill>
                        <a:srgbClr val="212122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212122"/>
                      </a:solidFill>
                      <a:prstDash val="soli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2245">
                <a:tc>
                  <a:txBody>
                    <a:bodyPr/>
                    <a:lstStyle/>
                    <a:p>
                      <a:pPr marL="7620">
                        <a:lnSpc>
                          <a:spcPts val="1170"/>
                        </a:lnSpc>
                      </a:pPr>
                      <a:r>
                        <a:rPr sz="100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Vancouver</a:t>
                      </a:r>
                      <a:r>
                        <a:rPr sz="1000" spc="-4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1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Coastal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R w="12700">
                      <a:solidFill>
                        <a:srgbClr val="212122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70"/>
                        </a:lnSpc>
                      </a:pPr>
                      <a:r>
                        <a:rPr sz="10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20%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212122"/>
                      </a:solidFill>
                      <a:prstDash val="soli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7620">
                        <a:lnSpc>
                          <a:spcPts val="1175"/>
                        </a:lnSpc>
                      </a:pPr>
                      <a:r>
                        <a:rPr sz="1000" spc="-1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Fraser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R w="12700">
                      <a:solidFill>
                        <a:srgbClr val="212122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75"/>
                        </a:lnSpc>
                      </a:pPr>
                      <a:r>
                        <a:rPr sz="10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37%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212122"/>
                      </a:solidFill>
                      <a:prstDash val="soli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7620">
                        <a:lnSpc>
                          <a:spcPts val="1175"/>
                        </a:lnSpc>
                      </a:pPr>
                      <a:r>
                        <a:rPr sz="1000" spc="-1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Island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R w="12700">
                      <a:solidFill>
                        <a:srgbClr val="212122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75"/>
                        </a:lnSpc>
                      </a:pPr>
                      <a:r>
                        <a:rPr sz="10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17%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212122"/>
                      </a:solidFill>
                      <a:prstDash val="soli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82245">
                <a:tc>
                  <a:txBody>
                    <a:bodyPr/>
                    <a:lstStyle/>
                    <a:p>
                      <a:pPr marL="7620">
                        <a:lnSpc>
                          <a:spcPts val="1170"/>
                        </a:lnSpc>
                      </a:pPr>
                      <a:r>
                        <a:rPr sz="1000" spc="-1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Interior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R w="12700">
                      <a:solidFill>
                        <a:srgbClr val="212122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70"/>
                        </a:lnSpc>
                      </a:pPr>
                      <a:r>
                        <a:rPr sz="10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14%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212122"/>
                      </a:solidFill>
                      <a:prstDash val="soli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7620">
                        <a:lnSpc>
                          <a:spcPts val="1175"/>
                        </a:lnSpc>
                      </a:pPr>
                      <a:r>
                        <a:rPr sz="1000" spc="-1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Northern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R w="12700">
                      <a:solidFill>
                        <a:srgbClr val="212122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1175"/>
                        </a:lnSpc>
                      </a:pPr>
                      <a:r>
                        <a:rPr sz="10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5%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212122"/>
                      </a:solidFill>
                      <a:prstDash val="soli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65735">
                <a:tc>
                  <a:txBody>
                    <a:bodyPr/>
                    <a:lstStyle/>
                    <a:p>
                      <a:pPr marL="7620">
                        <a:lnSpc>
                          <a:spcPts val="1175"/>
                        </a:lnSpc>
                      </a:pPr>
                      <a:r>
                        <a:rPr sz="1000" spc="-1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Unknown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R w="12700">
                      <a:solidFill>
                        <a:srgbClr val="212122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1175"/>
                        </a:lnSpc>
                      </a:pPr>
                      <a:r>
                        <a:rPr sz="10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7%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212122"/>
                      </a:solidFill>
                      <a:prstDash val="soli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3181857" y="850468"/>
          <a:ext cx="2636520" cy="20764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28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315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50825">
                <a:tc gridSpan="2">
                  <a:txBody>
                    <a:bodyPr/>
                    <a:lstStyle/>
                    <a:p>
                      <a:pPr marL="1945005" marR="104139" indent="112395">
                        <a:lnSpc>
                          <a:spcPct val="80000"/>
                        </a:lnSpc>
                      </a:pPr>
                      <a:r>
                        <a:rPr sz="10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Total (n=1,202)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solidFill>
                      <a:srgbClr val="006F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8120">
                <a:tc>
                  <a:txBody>
                    <a:bodyPr/>
                    <a:lstStyle/>
                    <a:p>
                      <a:pPr marL="8255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1000" b="1" spc="-1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Education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11430" marB="0">
                    <a:lnR w="12700">
                      <a:solidFill>
                        <a:srgbClr val="212122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212122"/>
                      </a:solidFill>
                      <a:prstDash val="soli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2245">
                <a:tc>
                  <a:txBody>
                    <a:bodyPr/>
                    <a:lstStyle/>
                    <a:p>
                      <a:pPr marL="8255">
                        <a:lnSpc>
                          <a:spcPts val="1170"/>
                        </a:lnSpc>
                      </a:pPr>
                      <a:r>
                        <a:rPr sz="100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High</a:t>
                      </a:r>
                      <a:r>
                        <a:rPr sz="1000" spc="-4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0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school</a:t>
                      </a:r>
                      <a:r>
                        <a:rPr sz="1000" spc="-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0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or</a:t>
                      </a:r>
                      <a:r>
                        <a:rPr sz="1000" spc="-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2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less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R w="12700">
                      <a:solidFill>
                        <a:srgbClr val="212122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70"/>
                        </a:lnSpc>
                      </a:pPr>
                      <a:r>
                        <a:rPr sz="10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42%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212122"/>
                      </a:solidFill>
                      <a:prstDash val="soli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8255">
                        <a:lnSpc>
                          <a:spcPts val="1175"/>
                        </a:lnSpc>
                      </a:pPr>
                      <a:r>
                        <a:rPr sz="100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Some</a:t>
                      </a:r>
                      <a:r>
                        <a:rPr sz="10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0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post</a:t>
                      </a:r>
                      <a:r>
                        <a:rPr sz="10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1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secondary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R w="12700">
                      <a:solidFill>
                        <a:srgbClr val="212122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75"/>
                        </a:lnSpc>
                      </a:pPr>
                      <a:r>
                        <a:rPr sz="10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35%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212122"/>
                      </a:solidFill>
                      <a:prstDash val="soli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8255">
                        <a:lnSpc>
                          <a:spcPts val="1175"/>
                        </a:lnSpc>
                      </a:pPr>
                      <a:r>
                        <a:rPr sz="100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University</a:t>
                      </a:r>
                      <a:r>
                        <a:rPr sz="1000" spc="-4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1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graduates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R w="12700">
                      <a:solidFill>
                        <a:srgbClr val="212122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75"/>
                        </a:lnSpc>
                      </a:pPr>
                      <a:r>
                        <a:rPr sz="10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34%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212122"/>
                      </a:solidFill>
                      <a:prstDash val="soli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2245">
                <a:tc>
                  <a:txBody>
                    <a:bodyPr/>
                    <a:lstStyle/>
                    <a:p>
                      <a:pPr marL="8255">
                        <a:lnSpc>
                          <a:spcPts val="1170"/>
                        </a:lnSpc>
                      </a:pPr>
                      <a:r>
                        <a:rPr sz="1000" b="1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Household</a:t>
                      </a:r>
                      <a:r>
                        <a:rPr sz="1000" b="1" spc="-6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00" b="1" spc="-1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Income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R w="12700">
                      <a:solidFill>
                        <a:srgbClr val="212122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212122"/>
                      </a:solidFill>
                      <a:prstDash val="soli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8255">
                        <a:lnSpc>
                          <a:spcPts val="1175"/>
                        </a:lnSpc>
                      </a:pPr>
                      <a:r>
                        <a:rPr sz="1000" spc="-1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&lt;$40K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R w="12700">
                      <a:solidFill>
                        <a:srgbClr val="212122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75"/>
                        </a:lnSpc>
                      </a:pPr>
                      <a:r>
                        <a:rPr sz="10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26%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212122"/>
                      </a:solidFill>
                      <a:prstDash val="soli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8255">
                        <a:lnSpc>
                          <a:spcPts val="1175"/>
                        </a:lnSpc>
                      </a:pPr>
                      <a:r>
                        <a:rPr sz="100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$40K</a:t>
                      </a:r>
                      <a:r>
                        <a:rPr sz="1000" spc="-1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0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to</a:t>
                      </a:r>
                      <a:r>
                        <a:rPr sz="10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1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&lt;$60K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R w="12700">
                      <a:solidFill>
                        <a:srgbClr val="212122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75"/>
                        </a:lnSpc>
                      </a:pPr>
                      <a:r>
                        <a:rPr sz="10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18%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212122"/>
                      </a:solidFill>
                      <a:prstDash val="soli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2245">
                <a:tc>
                  <a:txBody>
                    <a:bodyPr/>
                    <a:lstStyle/>
                    <a:p>
                      <a:pPr marL="8255">
                        <a:lnSpc>
                          <a:spcPts val="1170"/>
                        </a:lnSpc>
                      </a:pPr>
                      <a:r>
                        <a:rPr sz="100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$60K</a:t>
                      </a:r>
                      <a:r>
                        <a:rPr sz="1000" spc="-1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0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to</a:t>
                      </a:r>
                      <a:r>
                        <a:rPr sz="10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1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&lt;$100K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R w="12700">
                      <a:solidFill>
                        <a:srgbClr val="212122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70"/>
                        </a:lnSpc>
                      </a:pPr>
                      <a:r>
                        <a:rPr sz="10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26%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212122"/>
                      </a:solidFill>
                      <a:prstDash val="soli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8255">
                        <a:lnSpc>
                          <a:spcPts val="1175"/>
                        </a:lnSpc>
                      </a:pPr>
                      <a:r>
                        <a:rPr sz="1000" spc="-1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$100K+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R w="12700">
                      <a:solidFill>
                        <a:srgbClr val="212122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75"/>
                        </a:lnSpc>
                      </a:pPr>
                      <a:r>
                        <a:rPr sz="10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22%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212122"/>
                      </a:solidFill>
                      <a:prstDash val="soli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66370">
                <a:tc>
                  <a:txBody>
                    <a:bodyPr/>
                    <a:lstStyle/>
                    <a:p>
                      <a:pPr marL="8255">
                        <a:lnSpc>
                          <a:spcPts val="1175"/>
                        </a:lnSpc>
                      </a:pPr>
                      <a:r>
                        <a:rPr sz="1000" spc="-1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Refused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R w="12700">
                      <a:solidFill>
                        <a:srgbClr val="212122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ts val="1175"/>
                        </a:lnSpc>
                      </a:pPr>
                      <a:r>
                        <a:rPr sz="10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8%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212122"/>
                      </a:solidFill>
                      <a:prstDash val="soli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6106540" y="837387"/>
          <a:ext cx="2636520" cy="319595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28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315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50825">
                <a:tc gridSpan="2">
                  <a:txBody>
                    <a:bodyPr/>
                    <a:lstStyle/>
                    <a:p>
                      <a:pPr marL="1831975" algn="ctr">
                        <a:lnSpc>
                          <a:spcPts val="910"/>
                        </a:lnSpc>
                      </a:pPr>
                      <a:r>
                        <a:rPr sz="10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Total</a:t>
                      </a:r>
                      <a:endParaRPr sz="1000">
                        <a:latin typeface="Calibri"/>
                        <a:cs typeface="Calibri"/>
                      </a:endParaRPr>
                    </a:p>
                    <a:p>
                      <a:pPr marL="1834514" algn="ctr">
                        <a:lnSpc>
                          <a:spcPts val="969"/>
                        </a:lnSpc>
                      </a:pPr>
                      <a:r>
                        <a:rPr sz="10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(n=1,202)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solidFill>
                      <a:srgbClr val="006F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7485">
                <a:tc>
                  <a:txBody>
                    <a:bodyPr/>
                    <a:lstStyle/>
                    <a:p>
                      <a:pPr marL="9525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1000" b="1" spc="-1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Ethnicity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11430" marB="0">
                    <a:lnR w="12700">
                      <a:solidFill>
                        <a:srgbClr val="212122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212122"/>
                      </a:solidFill>
                      <a:prstDash val="soli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9525">
                        <a:lnSpc>
                          <a:spcPts val="1170"/>
                        </a:lnSpc>
                      </a:pPr>
                      <a:r>
                        <a:rPr sz="1000" spc="-1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White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R w="12700">
                      <a:solidFill>
                        <a:srgbClr val="212122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1170"/>
                        </a:lnSpc>
                      </a:pPr>
                      <a:r>
                        <a:rPr sz="10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63%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212122"/>
                      </a:solidFill>
                      <a:prstDash val="soli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7165">
                <a:tc>
                  <a:txBody>
                    <a:bodyPr/>
                    <a:lstStyle/>
                    <a:p>
                      <a:pPr marL="9525">
                        <a:lnSpc>
                          <a:spcPts val="1170"/>
                        </a:lnSpc>
                      </a:pPr>
                      <a:r>
                        <a:rPr sz="1000" spc="-1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Chinese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R w="12700">
                      <a:solidFill>
                        <a:srgbClr val="212122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1170"/>
                        </a:lnSpc>
                      </a:pPr>
                      <a:r>
                        <a:rPr sz="10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11%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212122"/>
                      </a:solidFill>
                      <a:prstDash val="soli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9525">
                        <a:lnSpc>
                          <a:spcPts val="1130"/>
                        </a:lnSpc>
                      </a:pPr>
                      <a:r>
                        <a:rPr sz="100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South</a:t>
                      </a:r>
                      <a:r>
                        <a:rPr sz="1000" spc="-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0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Asian</a:t>
                      </a:r>
                      <a:r>
                        <a:rPr sz="1000" spc="-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0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(e.g.,</a:t>
                      </a:r>
                      <a:r>
                        <a:rPr sz="1000" spc="-4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0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East</a:t>
                      </a:r>
                      <a:r>
                        <a:rPr sz="10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1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Indian,</a:t>
                      </a:r>
                      <a:endParaRPr sz="1000">
                        <a:latin typeface="Calibri"/>
                        <a:cs typeface="Calibri"/>
                      </a:endParaRPr>
                    </a:p>
                    <a:p>
                      <a:pPr marL="67310">
                        <a:lnSpc>
                          <a:spcPct val="100000"/>
                        </a:lnSpc>
                      </a:pPr>
                      <a:r>
                        <a:rPr sz="100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Pakistani,</a:t>
                      </a:r>
                      <a:r>
                        <a:rPr sz="1000" spc="-6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0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Sri</a:t>
                      </a:r>
                      <a:r>
                        <a:rPr sz="1000" spc="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0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Lankan,</a:t>
                      </a:r>
                      <a:r>
                        <a:rPr sz="1000" spc="-1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2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etc.)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R w="12700">
                      <a:solidFill>
                        <a:srgbClr val="212122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r>
                        <a:rPr sz="10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7%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66675" marB="0">
                    <a:lnL w="12700">
                      <a:solidFill>
                        <a:srgbClr val="212122"/>
                      </a:solidFill>
                      <a:prstDash val="soli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6530">
                <a:tc>
                  <a:txBody>
                    <a:bodyPr/>
                    <a:lstStyle/>
                    <a:p>
                      <a:pPr marL="9525">
                        <a:lnSpc>
                          <a:spcPts val="1125"/>
                        </a:lnSpc>
                      </a:pPr>
                      <a:r>
                        <a:rPr sz="1000" spc="-1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Black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R w="12700">
                      <a:solidFill>
                        <a:srgbClr val="212122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ts val="1125"/>
                        </a:lnSpc>
                      </a:pPr>
                      <a:r>
                        <a:rPr sz="10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3%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212122"/>
                      </a:solidFill>
                      <a:prstDash val="soli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7165">
                <a:tc>
                  <a:txBody>
                    <a:bodyPr/>
                    <a:lstStyle/>
                    <a:p>
                      <a:pPr marL="9525">
                        <a:lnSpc>
                          <a:spcPts val="1175"/>
                        </a:lnSpc>
                      </a:pPr>
                      <a:r>
                        <a:rPr sz="1000" spc="-1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Filipino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R w="12700">
                      <a:solidFill>
                        <a:srgbClr val="212122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ts val="1175"/>
                        </a:lnSpc>
                      </a:pPr>
                      <a:r>
                        <a:rPr sz="10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2%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212122"/>
                      </a:solidFill>
                      <a:prstDash val="soli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9525">
                        <a:lnSpc>
                          <a:spcPts val="1130"/>
                        </a:lnSpc>
                      </a:pPr>
                      <a:r>
                        <a:rPr sz="100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Southeast Asian (e.g.,</a:t>
                      </a:r>
                      <a:r>
                        <a:rPr sz="1000" spc="-6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1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Vietnamese,</a:t>
                      </a:r>
                      <a:endParaRPr sz="1000">
                        <a:latin typeface="Calibri"/>
                        <a:cs typeface="Calibri"/>
                      </a:endParaRPr>
                    </a:p>
                    <a:p>
                      <a:pPr marL="67310">
                        <a:lnSpc>
                          <a:spcPct val="100000"/>
                        </a:lnSpc>
                      </a:pPr>
                      <a:r>
                        <a:rPr sz="100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Cambodian,</a:t>
                      </a:r>
                      <a:r>
                        <a:rPr sz="1000" spc="-4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0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Laotian,</a:t>
                      </a:r>
                      <a:r>
                        <a:rPr sz="1000" spc="-4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0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Thai,</a:t>
                      </a:r>
                      <a:r>
                        <a:rPr sz="1000" spc="-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2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etc.)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R w="12700">
                      <a:solidFill>
                        <a:srgbClr val="212122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r>
                        <a:rPr sz="10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2%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66675" marB="0">
                    <a:lnL w="12700">
                      <a:solidFill>
                        <a:srgbClr val="212122"/>
                      </a:solidFill>
                      <a:prstDash val="soli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1450">
                <a:tc>
                  <a:txBody>
                    <a:bodyPr/>
                    <a:lstStyle/>
                    <a:p>
                      <a:pPr marL="9525">
                        <a:lnSpc>
                          <a:spcPts val="1125"/>
                        </a:lnSpc>
                      </a:pPr>
                      <a:r>
                        <a:rPr sz="100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Latin</a:t>
                      </a:r>
                      <a:r>
                        <a:rPr sz="1000" spc="-1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1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American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R w="12700">
                      <a:solidFill>
                        <a:srgbClr val="212122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ts val="1125"/>
                        </a:lnSpc>
                      </a:pPr>
                      <a:r>
                        <a:rPr sz="10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1%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212122"/>
                      </a:solidFill>
                      <a:prstDash val="soli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9525">
                        <a:lnSpc>
                          <a:spcPts val="1130"/>
                        </a:lnSpc>
                      </a:pPr>
                      <a:r>
                        <a:rPr sz="100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West</a:t>
                      </a:r>
                      <a:r>
                        <a:rPr sz="1000" spc="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0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Asian (e.g.,</a:t>
                      </a:r>
                      <a:r>
                        <a:rPr sz="1000" spc="-3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1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Iranian,</a:t>
                      </a:r>
                      <a:endParaRPr sz="1000">
                        <a:latin typeface="Calibri"/>
                        <a:cs typeface="Calibri"/>
                      </a:endParaRPr>
                    </a:p>
                    <a:p>
                      <a:pPr marL="67310">
                        <a:lnSpc>
                          <a:spcPct val="100000"/>
                        </a:lnSpc>
                      </a:pPr>
                      <a:r>
                        <a:rPr sz="100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Afghan,</a:t>
                      </a:r>
                      <a:r>
                        <a:rPr sz="10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1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etc.)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R w="12700">
                      <a:solidFill>
                        <a:srgbClr val="212122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r>
                        <a:rPr sz="10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1%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66675" marB="0">
                    <a:lnL w="12700">
                      <a:solidFill>
                        <a:srgbClr val="212122"/>
                      </a:solidFill>
                      <a:prstDash val="soli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77165">
                <a:tc>
                  <a:txBody>
                    <a:bodyPr/>
                    <a:lstStyle/>
                    <a:p>
                      <a:pPr marL="9525">
                        <a:lnSpc>
                          <a:spcPts val="1125"/>
                        </a:lnSpc>
                      </a:pPr>
                      <a:r>
                        <a:rPr sz="1000" spc="-1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Korean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R w="12700">
                      <a:solidFill>
                        <a:srgbClr val="212122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ts val="1125"/>
                        </a:lnSpc>
                      </a:pPr>
                      <a:r>
                        <a:rPr sz="10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1%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212122"/>
                      </a:solidFill>
                      <a:prstDash val="soli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9525">
                        <a:lnSpc>
                          <a:spcPts val="1175"/>
                        </a:lnSpc>
                      </a:pPr>
                      <a:r>
                        <a:rPr sz="1000" spc="-1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Japanese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R w="12700">
                      <a:solidFill>
                        <a:srgbClr val="212122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ts val="1175"/>
                        </a:lnSpc>
                      </a:pPr>
                      <a:r>
                        <a:rPr sz="10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1%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212122"/>
                      </a:solidFill>
                      <a:prstDash val="soli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2245">
                <a:tc>
                  <a:txBody>
                    <a:bodyPr/>
                    <a:lstStyle/>
                    <a:p>
                      <a:pPr marL="9525">
                        <a:lnSpc>
                          <a:spcPts val="1170"/>
                        </a:lnSpc>
                      </a:pPr>
                      <a:r>
                        <a:rPr sz="1000" spc="-2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Arab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R w="12700">
                      <a:solidFill>
                        <a:srgbClr val="212122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1170"/>
                        </a:lnSpc>
                      </a:pPr>
                      <a:r>
                        <a:rPr sz="10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&lt;1%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212122"/>
                      </a:solidFill>
                      <a:prstDash val="soli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9525">
                        <a:lnSpc>
                          <a:spcPts val="1175"/>
                        </a:lnSpc>
                      </a:pPr>
                      <a:r>
                        <a:rPr sz="1000" spc="-1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Other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R w="12700">
                      <a:solidFill>
                        <a:srgbClr val="212122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ts val="1175"/>
                        </a:lnSpc>
                      </a:pPr>
                      <a:r>
                        <a:rPr sz="10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2%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212122"/>
                      </a:solidFill>
                      <a:prstDash val="soli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65735">
                <a:tc>
                  <a:txBody>
                    <a:bodyPr/>
                    <a:lstStyle/>
                    <a:p>
                      <a:pPr marL="9525">
                        <a:lnSpc>
                          <a:spcPts val="1175"/>
                        </a:lnSpc>
                      </a:pPr>
                      <a:r>
                        <a:rPr sz="100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Prefer</a:t>
                      </a:r>
                      <a:r>
                        <a:rPr sz="1000" spc="-4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0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not to</a:t>
                      </a:r>
                      <a:r>
                        <a:rPr sz="1000" spc="2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00" spc="-1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answer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R w="12700">
                      <a:solidFill>
                        <a:srgbClr val="212122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ts val="1175"/>
                        </a:lnSpc>
                      </a:pPr>
                      <a:r>
                        <a:rPr sz="10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3%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212122"/>
                      </a:solidFill>
                      <a:prstDash val="soli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2440558" y="0"/>
            <a:ext cx="6703695" cy="5143500"/>
            <a:chOff x="2440558" y="0"/>
            <a:chExt cx="6703695" cy="5143500"/>
          </a:xfrm>
        </p:grpSpPr>
        <p:sp>
          <p:nvSpPr>
            <p:cNvPr id="3" name="object 3"/>
            <p:cNvSpPr/>
            <p:nvPr/>
          </p:nvSpPr>
          <p:spPr>
            <a:xfrm>
              <a:off x="2440558" y="0"/>
              <a:ext cx="6543040" cy="5143500"/>
            </a:xfrm>
            <a:custGeom>
              <a:avLst/>
              <a:gdLst/>
              <a:ahLst/>
              <a:cxnLst/>
              <a:rect l="l" t="t" r="r" b="b"/>
              <a:pathLst>
                <a:path w="6543040" h="5143500">
                  <a:moveTo>
                    <a:pt x="6543040" y="0"/>
                  </a:moveTo>
                  <a:lnTo>
                    <a:pt x="5241417" y="0"/>
                  </a:lnTo>
                  <a:lnTo>
                    <a:pt x="0" y="5143500"/>
                  </a:lnTo>
                  <a:lnTo>
                    <a:pt x="1301623" y="5143500"/>
                  </a:lnTo>
                  <a:lnTo>
                    <a:pt x="6543040" y="0"/>
                  </a:lnTo>
                  <a:close/>
                </a:path>
              </a:pathLst>
            </a:custGeom>
            <a:solidFill>
              <a:srgbClr val="009D9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4217288" y="308863"/>
              <a:ext cx="4926965" cy="4834890"/>
            </a:xfrm>
            <a:custGeom>
              <a:avLst/>
              <a:gdLst/>
              <a:ahLst/>
              <a:cxnLst/>
              <a:rect l="l" t="t" r="r" b="b"/>
              <a:pathLst>
                <a:path w="4926965" h="4834890">
                  <a:moveTo>
                    <a:pt x="4926711" y="0"/>
                  </a:moveTo>
                  <a:lnTo>
                    <a:pt x="0" y="4834636"/>
                  </a:lnTo>
                  <a:lnTo>
                    <a:pt x="1301623" y="4834636"/>
                  </a:lnTo>
                  <a:lnTo>
                    <a:pt x="4926711" y="1277239"/>
                  </a:lnTo>
                  <a:lnTo>
                    <a:pt x="4926711" y="0"/>
                  </a:lnTo>
                  <a:close/>
                </a:path>
              </a:pathLst>
            </a:custGeom>
            <a:solidFill>
              <a:srgbClr val="2E469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630032" y="4039552"/>
              <a:ext cx="681385" cy="620776"/>
            </a:xfrm>
            <a:prstGeom prst="rect">
              <a:avLst/>
            </a:prstGeom>
          </p:spPr>
        </p:pic>
      </p:grpSp>
      <p:pic>
        <p:nvPicPr>
          <p:cNvPr id="6" name="object 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87847" y="3953255"/>
            <a:ext cx="1233437" cy="654517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0160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Methodology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855"/>
              </a:lnSpc>
            </a:pPr>
            <a:fld id="{81D60167-4931-47E6-BA6A-407CBD079E47}" type="slidenum">
              <a:rPr spc="-50" dirty="0"/>
              <a:t>2</a:t>
            </a:fld>
            <a:endParaRPr spc="-50" dirty="0"/>
          </a:p>
        </p:txBody>
      </p:sp>
      <p:sp>
        <p:nvSpPr>
          <p:cNvPr id="3" name="object 3"/>
          <p:cNvSpPr txBox="1"/>
          <p:nvPr/>
        </p:nvSpPr>
        <p:spPr>
          <a:xfrm>
            <a:off x="242417" y="750569"/>
            <a:ext cx="8248015" cy="2845435"/>
          </a:xfrm>
          <a:prstGeom prst="rect">
            <a:avLst/>
          </a:prstGeom>
        </p:spPr>
        <p:txBody>
          <a:bodyPr vert="horz" wrap="square" lIns="0" tIns="36194" rIns="0" bIns="0" rtlCol="0">
            <a:spAutoFit/>
          </a:bodyPr>
          <a:lstStyle/>
          <a:p>
            <a:pPr marL="12700" marR="164465">
              <a:lnSpc>
                <a:spcPts val="1510"/>
              </a:lnSpc>
              <a:spcBef>
                <a:spcPts val="284"/>
              </a:spcBef>
            </a:pPr>
            <a:r>
              <a:rPr sz="1400" dirty="0">
                <a:solidFill>
                  <a:srgbClr val="212122"/>
                </a:solidFill>
                <a:latin typeface="Calibri"/>
                <a:cs typeface="Calibri"/>
              </a:rPr>
              <a:t>This</a:t>
            </a:r>
            <a:r>
              <a:rPr sz="1400" spc="-25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212122"/>
                </a:solidFill>
                <a:latin typeface="Calibri"/>
                <a:cs typeface="Calibri"/>
              </a:rPr>
              <a:t>report</a:t>
            </a:r>
            <a:r>
              <a:rPr sz="1400" spc="-30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212122"/>
                </a:solidFill>
                <a:latin typeface="Calibri"/>
                <a:cs typeface="Calibri"/>
              </a:rPr>
              <a:t>presents</a:t>
            </a:r>
            <a:r>
              <a:rPr sz="1400" spc="25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212122"/>
                </a:solidFill>
                <a:latin typeface="Calibri"/>
                <a:cs typeface="Calibri"/>
              </a:rPr>
              <a:t>the</a:t>
            </a:r>
            <a:r>
              <a:rPr sz="1400" spc="-40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212122"/>
                </a:solidFill>
                <a:latin typeface="Calibri"/>
                <a:cs typeface="Calibri"/>
              </a:rPr>
              <a:t>results</a:t>
            </a:r>
            <a:r>
              <a:rPr sz="1400" spc="5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212122"/>
                </a:solidFill>
                <a:latin typeface="Calibri"/>
                <a:cs typeface="Calibri"/>
              </a:rPr>
              <a:t>of</a:t>
            </a:r>
            <a:r>
              <a:rPr sz="1400" spc="-75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212122"/>
                </a:solidFill>
                <a:latin typeface="Calibri"/>
                <a:cs typeface="Calibri"/>
              </a:rPr>
              <a:t>an</a:t>
            </a:r>
            <a:r>
              <a:rPr sz="1400" spc="-50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212122"/>
                </a:solidFill>
                <a:latin typeface="Calibri"/>
                <a:cs typeface="Calibri"/>
              </a:rPr>
              <a:t>online</a:t>
            </a:r>
            <a:r>
              <a:rPr sz="1400" spc="-5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212122"/>
                </a:solidFill>
                <a:latin typeface="Calibri"/>
                <a:cs typeface="Calibri"/>
              </a:rPr>
              <a:t>survey</a:t>
            </a:r>
            <a:r>
              <a:rPr sz="1400" spc="-25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212122"/>
                </a:solidFill>
                <a:latin typeface="Calibri"/>
                <a:cs typeface="Calibri"/>
              </a:rPr>
              <a:t>conducted</a:t>
            </a:r>
            <a:r>
              <a:rPr sz="1400" spc="-30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212122"/>
                </a:solidFill>
                <a:latin typeface="Calibri"/>
                <a:cs typeface="Calibri"/>
              </a:rPr>
              <a:t>on</a:t>
            </a:r>
            <a:r>
              <a:rPr sz="1400" spc="-50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212122"/>
                </a:solidFill>
                <a:latin typeface="Calibri"/>
                <a:cs typeface="Calibri"/>
              </a:rPr>
              <a:t>behalf</a:t>
            </a:r>
            <a:r>
              <a:rPr sz="1400" spc="-15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212122"/>
                </a:solidFill>
                <a:latin typeface="Calibri"/>
                <a:cs typeface="Calibri"/>
              </a:rPr>
              <a:t>of</a:t>
            </a:r>
            <a:r>
              <a:rPr sz="1400" spc="-20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212122"/>
                </a:solidFill>
                <a:latin typeface="Calibri"/>
                <a:cs typeface="Calibri"/>
              </a:rPr>
              <a:t>The</a:t>
            </a:r>
            <a:r>
              <a:rPr sz="1400" spc="-15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212122"/>
                </a:solidFill>
                <a:latin typeface="Calibri"/>
                <a:cs typeface="Calibri"/>
              </a:rPr>
              <a:t>Centre</a:t>
            </a:r>
            <a:r>
              <a:rPr sz="1400" spc="-5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212122"/>
                </a:solidFill>
                <a:latin typeface="Calibri"/>
                <a:cs typeface="Calibri"/>
              </a:rPr>
              <a:t>for</a:t>
            </a:r>
            <a:r>
              <a:rPr sz="1400" spc="-75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212122"/>
                </a:solidFill>
                <a:latin typeface="Calibri"/>
                <a:cs typeface="Calibri"/>
              </a:rPr>
              <a:t>Addiction</a:t>
            </a:r>
            <a:r>
              <a:rPr sz="1400" spc="-15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212122"/>
                </a:solidFill>
                <a:latin typeface="Calibri"/>
                <a:cs typeface="Calibri"/>
              </a:rPr>
              <a:t>and</a:t>
            </a:r>
            <a:r>
              <a:rPr sz="1400" spc="-30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212122"/>
                </a:solidFill>
                <a:latin typeface="Calibri"/>
                <a:cs typeface="Calibri"/>
              </a:rPr>
              <a:t>Mental </a:t>
            </a:r>
            <a:r>
              <a:rPr sz="1400" dirty="0">
                <a:solidFill>
                  <a:srgbClr val="212122"/>
                </a:solidFill>
                <a:latin typeface="Calibri"/>
                <a:cs typeface="Calibri"/>
              </a:rPr>
              <a:t>Health</a:t>
            </a:r>
            <a:r>
              <a:rPr sz="1400" spc="-40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212122"/>
                </a:solidFill>
                <a:latin typeface="Calibri"/>
                <a:cs typeface="Calibri"/>
              </a:rPr>
              <a:t>(CAMH).</a:t>
            </a:r>
            <a:endParaRPr sz="1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010"/>
              </a:spcBef>
            </a:pPr>
            <a:r>
              <a:rPr sz="1400" dirty="0">
                <a:solidFill>
                  <a:srgbClr val="212122"/>
                </a:solidFill>
                <a:latin typeface="Calibri"/>
                <a:cs typeface="Calibri"/>
              </a:rPr>
              <a:t>The</a:t>
            </a:r>
            <a:r>
              <a:rPr sz="1400" spc="-20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212122"/>
                </a:solidFill>
                <a:latin typeface="Calibri"/>
                <a:cs typeface="Calibri"/>
              </a:rPr>
              <a:t>survey</a:t>
            </a:r>
            <a:r>
              <a:rPr sz="1400" spc="-45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212122"/>
                </a:solidFill>
                <a:latin typeface="Calibri"/>
                <a:cs typeface="Calibri"/>
              </a:rPr>
              <a:t>includes</a:t>
            </a:r>
            <a:r>
              <a:rPr sz="1400" spc="15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212122"/>
                </a:solidFill>
                <a:latin typeface="Calibri"/>
                <a:cs typeface="Calibri"/>
              </a:rPr>
              <a:t>1,202</a:t>
            </a:r>
            <a:r>
              <a:rPr sz="1400" spc="10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212122"/>
                </a:solidFill>
                <a:latin typeface="Calibri"/>
                <a:cs typeface="Calibri"/>
              </a:rPr>
              <a:t>adult</a:t>
            </a:r>
            <a:r>
              <a:rPr sz="1400" spc="-10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212122"/>
                </a:solidFill>
                <a:latin typeface="Calibri"/>
                <a:cs typeface="Calibri"/>
              </a:rPr>
              <a:t>(18+)</a:t>
            </a:r>
            <a:r>
              <a:rPr sz="1400" spc="-35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212122"/>
                </a:solidFill>
                <a:latin typeface="Calibri"/>
                <a:cs typeface="Calibri"/>
              </a:rPr>
              <a:t>British</a:t>
            </a:r>
            <a:r>
              <a:rPr sz="1400" spc="-35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212122"/>
                </a:solidFill>
                <a:latin typeface="Calibri"/>
                <a:cs typeface="Calibri"/>
              </a:rPr>
              <a:t>Columbians</a:t>
            </a:r>
            <a:r>
              <a:rPr sz="1400" spc="25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212122"/>
                </a:solidFill>
                <a:latin typeface="Calibri"/>
                <a:cs typeface="Calibri"/>
              </a:rPr>
              <a:t>and</a:t>
            </a:r>
            <a:r>
              <a:rPr sz="1400" spc="-55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212122"/>
                </a:solidFill>
                <a:latin typeface="Calibri"/>
                <a:cs typeface="Calibri"/>
              </a:rPr>
              <a:t>was</a:t>
            </a:r>
            <a:r>
              <a:rPr sz="1400" spc="-20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212122"/>
                </a:solidFill>
                <a:latin typeface="Calibri"/>
                <a:cs typeface="Calibri"/>
              </a:rPr>
              <a:t>fielded</a:t>
            </a:r>
            <a:r>
              <a:rPr sz="1400" spc="-30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212122"/>
                </a:solidFill>
                <a:latin typeface="Calibri"/>
                <a:cs typeface="Calibri"/>
              </a:rPr>
              <a:t>March</a:t>
            </a:r>
            <a:r>
              <a:rPr sz="1400" spc="-20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212122"/>
                </a:solidFill>
                <a:latin typeface="Calibri"/>
                <a:cs typeface="Calibri"/>
              </a:rPr>
              <a:t>26</a:t>
            </a:r>
            <a:r>
              <a:rPr sz="1400" spc="-50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212122"/>
                </a:solidFill>
                <a:latin typeface="Calibri"/>
                <a:cs typeface="Calibri"/>
              </a:rPr>
              <a:t>to</a:t>
            </a:r>
            <a:r>
              <a:rPr sz="1400" spc="-35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212122"/>
                </a:solidFill>
                <a:latin typeface="Calibri"/>
                <a:cs typeface="Calibri"/>
              </a:rPr>
              <a:t>April</a:t>
            </a:r>
            <a:r>
              <a:rPr sz="1400" spc="-20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212122"/>
                </a:solidFill>
                <a:latin typeface="Calibri"/>
                <a:cs typeface="Calibri"/>
              </a:rPr>
              <a:t>1,</a:t>
            </a:r>
            <a:r>
              <a:rPr sz="1400" spc="-35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212122"/>
                </a:solidFill>
                <a:latin typeface="Calibri"/>
                <a:cs typeface="Calibri"/>
              </a:rPr>
              <a:t>2024.</a:t>
            </a:r>
            <a:endParaRPr sz="1400">
              <a:latin typeface="Calibri"/>
              <a:cs typeface="Calibri"/>
            </a:endParaRPr>
          </a:p>
          <a:p>
            <a:pPr marL="12700">
              <a:lnSpc>
                <a:spcPts val="1595"/>
              </a:lnSpc>
              <a:spcBef>
                <a:spcPts val="1035"/>
              </a:spcBef>
            </a:pPr>
            <a:r>
              <a:rPr sz="1400" dirty="0">
                <a:solidFill>
                  <a:srgbClr val="212122"/>
                </a:solidFill>
                <a:latin typeface="Calibri"/>
                <a:cs typeface="Calibri"/>
              </a:rPr>
              <a:t>Data</a:t>
            </a:r>
            <a:r>
              <a:rPr sz="1400" spc="-40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212122"/>
                </a:solidFill>
                <a:latin typeface="Calibri"/>
                <a:cs typeface="Calibri"/>
              </a:rPr>
              <a:t>has</a:t>
            </a:r>
            <a:r>
              <a:rPr sz="1400" spc="-40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212122"/>
                </a:solidFill>
                <a:latin typeface="Calibri"/>
                <a:cs typeface="Calibri"/>
              </a:rPr>
              <a:t>been</a:t>
            </a:r>
            <a:r>
              <a:rPr sz="1400" spc="-55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212122"/>
                </a:solidFill>
                <a:latin typeface="Calibri"/>
                <a:cs typeface="Calibri"/>
              </a:rPr>
              <a:t>weighted</a:t>
            </a:r>
            <a:r>
              <a:rPr sz="1400" spc="20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212122"/>
                </a:solidFill>
                <a:latin typeface="Calibri"/>
                <a:cs typeface="Calibri"/>
              </a:rPr>
              <a:t>to</a:t>
            </a:r>
            <a:r>
              <a:rPr sz="1400" spc="-40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212122"/>
                </a:solidFill>
                <a:latin typeface="Calibri"/>
                <a:cs typeface="Calibri"/>
              </a:rPr>
              <a:t>reflect</a:t>
            </a:r>
            <a:r>
              <a:rPr sz="1400" spc="-40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212122"/>
                </a:solidFill>
                <a:latin typeface="Calibri"/>
                <a:cs typeface="Calibri"/>
              </a:rPr>
              <a:t>the</a:t>
            </a:r>
            <a:r>
              <a:rPr sz="1400" spc="-25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212122"/>
                </a:solidFill>
                <a:latin typeface="Calibri"/>
                <a:cs typeface="Calibri"/>
              </a:rPr>
              <a:t>British</a:t>
            </a:r>
            <a:r>
              <a:rPr sz="1400" spc="-45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212122"/>
                </a:solidFill>
                <a:latin typeface="Calibri"/>
                <a:cs typeface="Calibri"/>
              </a:rPr>
              <a:t>Columbia</a:t>
            </a:r>
            <a:r>
              <a:rPr sz="1400" spc="-5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212122"/>
                </a:solidFill>
                <a:latin typeface="Calibri"/>
                <a:cs typeface="Calibri"/>
              </a:rPr>
              <a:t>population</a:t>
            </a:r>
            <a:r>
              <a:rPr sz="1400" spc="20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212122"/>
                </a:solidFill>
                <a:latin typeface="Calibri"/>
                <a:cs typeface="Calibri"/>
              </a:rPr>
              <a:t>age</a:t>
            </a:r>
            <a:r>
              <a:rPr sz="1400" spc="-10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212122"/>
                </a:solidFill>
                <a:latin typeface="Calibri"/>
                <a:cs typeface="Calibri"/>
              </a:rPr>
              <a:t>18+</a:t>
            </a:r>
            <a:r>
              <a:rPr sz="1400" spc="-50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212122"/>
                </a:solidFill>
                <a:latin typeface="Calibri"/>
                <a:cs typeface="Calibri"/>
              </a:rPr>
              <a:t>based</a:t>
            </a:r>
            <a:r>
              <a:rPr sz="1400" spc="-35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212122"/>
                </a:solidFill>
                <a:latin typeface="Calibri"/>
                <a:cs typeface="Calibri"/>
              </a:rPr>
              <a:t>on</a:t>
            </a:r>
            <a:r>
              <a:rPr sz="1400" spc="-75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212122"/>
                </a:solidFill>
                <a:latin typeface="Calibri"/>
                <a:cs typeface="Calibri"/>
              </a:rPr>
              <a:t>Census</a:t>
            </a:r>
            <a:r>
              <a:rPr sz="1400" spc="-25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212122"/>
                </a:solidFill>
                <a:latin typeface="Calibri"/>
                <a:cs typeface="Calibri"/>
              </a:rPr>
              <a:t>data</a:t>
            </a:r>
            <a:r>
              <a:rPr sz="1400" spc="-5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212122"/>
                </a:solidFill>
                <a:latin typeface="Calibri"/>
                <a:cs typeface="Calibri"/>
              </a:rPr>
              <a:t>for</a:t>
            </a:r>
            <a:r>
              <a:rPr sz="1400" spc="-80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212122"/>
                </a:solidFill>
                <a:latin typeface="Calibri"/>
                <a:cs typeface="Calibri"/>
              </a:rPr>
              <a:t>region,</a:t>
            </a:r>
            <a:r>
              <a:rPr sz="1400" spc="-20" dirty="0">
                <a:solidFill>
                  <a:srgbClr val="212122"/>
                </a:solidFill>
                <a:latin typeface="Calibri"/>
                <a:cs typeface="Calibri"/>
              </a:rPr>
              <a:t> age,</a:t>
            </a:r>
            <a:endParaRPr sz="1400">
              <a:latin typeface="Calibri"/>
              <a:cs typeface="Calibri"/>
            </a:endParaRPr>
          </a:p>
          <a:p>
            <a:pPr marL="12700">
              <a:lnSpc>
                <a:spcPts val="1595"/>
              </a:lnSpc>
            </a:pPr>
            <a:r>
              <a:rPr sz="1400" dirty="0">
                <a:solidFill>
                  <a:srgbClr val="212122"/>
                </a:solidFill>
                <a:latin typeface="Calibri"/>
                <a:cs typeface="Calibri"/>
              </a:rPr>
              <a:t>gender</a:t>
            </a:r>
            <a:r>
              <a:rPr sz="1400" spc="-35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212122"/>
                </a:solidFill>
                <a:latin typeface="Calibri"/>
                <a:cs typeface="Calibri"/>
              </a:rPr>
              <a:t>and</a:t>
            </a:r>
            <a:r>
              <a:rPr sz="1400" spc="-35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212122"/>
                </a:solidFill>
                <a:latin typeface="Calibri"/>
                <a:cs typeface="Calibri"/>
              </a:rPr>
              <a:t>education.</a:t>
            </a:r>
            <a:endParaRPr sz="1400">
              <a:latin typeface="Calibri"/>
              <a:cs typeface="Calibri"/>
            </a:endParaRPr>
          </a:p>
          <a:p>
            <a:pPr marL="12700">
              <a:lnSpc>
                <a:spcPts val="1600"/>
              </a:lnSpc>
              <a:spcBef>
                <a:spcPts val="1030"/>
              </a:spcBef>
            </a:pPr>
            <a:r>
              <a:rPr sz="1400" dirty="0">
                <a:solidFill>
                  <a:srgbClr val="212122"/>
                </a:solidFill>
                <a:latin typeface="Calibri"/>
                <a:cs typeface="Calibri"/>
              </a:rPr>
              <a:t>The</a:t>
            </a:r>
            <a:r>
              <a:rPr sz="1400" spc="-15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212122"/>
                </a:solidFill>
                <a:latin typeface="Calibri"/>
                <a:cs typeface="Calibri"/>
              </a:rPr>
              <a:t>precision</a:t>
            </a:r>
            <a:r>
              <a:rPr sz="1400" spc="-30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212122"/>
                </a:solidFill>
                <a:latin typeface="Calibri"/>
                <a:cs typeface="Calibri"/>
              </a:rPr>
              <a:t>of</a:t>
            </a:r>
            <a:r>
              <a:rPr sz="1400" spc="-70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212122"/>
                </a:solidFill>
                <a:latin typeface="Calibri"/>
                <a:cs typeface="Calibri"/>
              </a:rPr>
              <a:t>Ipsos</a:t>
            </a:r>
            <a:r>
              <a:rPr sz="1400" spc="-50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212122"/>
                </a:solidFill>
                <a:latin typeface="Calibri"/>
                <a:cs typeface="Calibri"/>
              </a:rPr>
              <a:t>polls</a:t>
            </a:r>
            <a:r>
              <a:rPr sz="1400" spc="-10" dirty="0">
                <a:solidFill>
                  <a:srgbClr val="212122"/>
                </a:solidFill>
                <a:latin typeface="Calibri"/>
                <a:cs typeface="Calibri"/>
              </a:rPr>
              <a:t> containing</a:t>
            </a:r>
            <a:r>
              <a:rPr sz="1400" spc="20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212122"/>
                </a:solidFill>
                <a:latin typeface="Calibri"/>
                <a:cs typeface="Calibri"/>
              </a:rPr>
              <a:t>online</a:t>
            </a:r>
            <a:r>
              <a:rPr sz="1400" spc="-15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212122"/>
                </a:solidFill>
                <a:latin typeface="Calibri"/>
                <a:cs typeface="Calibri"/>
              </a:rPr>
              <a:t>data</a:t>
            </a:r>
            <a:r>
              <a:rPr sz="1400" spc="10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212122"/>
                </a:solidFill>
                <a:latin typeface="Calibri"/>
                <a:cs typeface="Calibri"/>
              </a:rPr>
              <a:t>is</a:t>
            </a:r>
            <a:r>
              <a:rPr sz="1400" spc="-50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212122"/>
                </a:solidFill>
                <a:latin typeface="Calibri"/>
                <a:cs typeface="Calibri"/>
              </a:rPr>
              <a:t>measured</a:t>
            </a:r>
            <a:r>
              <a:rPr sz="1400" spc="-5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212122"/>
                </a:solidFill>
                <a:latin typeface="Calibri"/>
                <a:cs typeface="Calibri"/>
              </a:rPr>
              <a:t>using</a:t>
            </a:r>
            <a:r>
              <a:rPr sz="1400" spc="-5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212122"/>
                </a:solidFill>
                <a:latin typeface="Calibri"/>
                <a:cs typeface="Calibri"/>
              </a:rPr>
              <a:t>a</a:t>
            </a:r>
            <a:r>
              <a:rPr sz="1400" spc="-50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212122"/>
                </a:solidFill>
                <a:latin typeface="Calibri"/>
                <a:cs typeface="Calibri"/>
              </a:rPr>
              <a:t>credibility</a:t>
            </a:r>
            <a:r>
              <a:rPr sz="1400" spc="40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212122"/>
                </a:solidFill>
                <a:latin typeface="Calibri"/>
                <a:cs typeface="Calibri"/>
              </a:rPr>
              <a:t>interval.</a:t>
            </a:r>
            <a:r>
              <a:rPr sz="1400" spc="30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212122"/>
                </a:solidFill>
                <a:latin typeface="Calibri"/>
                <a:cs typeface="Calibri"/>
              </a:rPr>
              <a:t>In</a:t>
            </a:r>
            <a:r>
              <a:rPr sz="1400" spc="-60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212122"/>
                </a:solidFill>
                <a:latin typeface="Calibri"/>
                <a:cs typeface="Calibri"/>
              </a:rPr>
              <a:t>this</a:t>
            </a:r>
            <a:r>
              <a:rPr sz="1400" spc="-10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212122"/>
                </a:solidFill>
                <a:latin typeface="Calibri"/>
                <a:cs typeface="Calibri"/>
              </a:rPr>
              <a:t>case,</a:t>
            </a:r>
            <a:r>
              <a:rPr sz="1400" spc="-65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212122"/>
                </a:solidFill>
                <a:latin typeface="Calibri"/>
                <a:cs typeface="Calibri"/>
              </a:rPr>
              <a:t>the</a:t>
            </a:r>
            <a:r>
              <a:rPr sz="1400" spc="-15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212122"/>
                </a:solidFill>
                <a:latin typeface="Calibri"/>
                <a:cs typeface="Calibri"/>
              </a:rPr>
              <a:t>overall</a:t>
            </a:r>
            <a:endParaRPr sz="1400">
              <a:latin typeface="Calibri"/>
              <a:cs typeface="Calibri"/>
            </a:endParaRPr>
          </a:p>
          <a:p>
            <a:pPr marL="12700">
              <a:lnSpc>
                <a:spcPts val="1600"/>
              </a:lnSpc>
            </a:pPr>
            <a:r>
              <a:rPr sz="1400" dirty="0">
                <a:solidFill>
                  <a:srgbClr val="212122"/>
                </a:solidFill>
                <a:latin typeface="Calibri"/>
                <a:cs typeface="Calibri"/>
              </a:rPr>
              <a:t>poll</a:t>
            </a:r>
            <a:r>
              <a:rPr sz="1400" spc="-30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212122"/>
                </a:solidFill>
                <a:latin typeface="Calibri"/>
                <a:cs typeface="Calibri"/>
              </a:rPr>
              <a:t>is</a:t>
            </a:r>
            <a:r>
              <a:rPr sz="1400" spc="-50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212122"/>
                </a:solidFill>
                <a:latin typeface="Calibri"/>
                <a:cs typeface="Calibri"/>
              </a:rPr>
              <a:t>accurate</a:t>
            </a:r>
            <a:r>
              <a:rPr sz="1400" spc="-20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212122"/>
                </a:solidFill>
                <a:latin typeface="Calibri"/>
                <a:cs typeface="Calibri"/>
              </a:rPr>
              <a:t>to</a:t>
            </a:r>
            <a:r>
              <a:rPr sz="1400" spc="-35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212122"/>
                </a:solidFill>
                <a:latin typeface="Calibri"/>
                <a:cs typeface="Calibri"/>
              </a:rPr>
              <a:t>within</a:t>
            </a:r>
            <a:r>
              <a:rPr sz="1400" spc="10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212122"/>
                </a:solidFill>
                <a:latin typeface="Calibri"/>
                <a:cs typeface="Calibri"/>
              </a:rPr>
              <a:t>+/-</a:t>
            </a:r>
            <a:r>
              <a:rPr sz="1400" dirty="0">
                <a:solidFill>
                  <a:srgbClr val="212122"/>
                </a:solidFill>
                <a:latin typeface="Calibri"/>
                <a:cs typeface="Calibri"/>
              </a:rPr>
              <a:t>3.3</a:t>
            </a:r>
            <a:r>
              <a:rPr sz="1400" spc="-45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212122"/>
                </a:solidFill>
                <a:latin typeface="Calibri"/>
                <a:cs typeface="Calibri"/>
              </a:rPr>
              <a:t>percentage</a:t>
            </a:r>
            <a:r>
              <a:rPr sz="1400" spc="20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212122"/>
                </a:solidFill>
                <a:latin typeface="Calibri"/>
                <a:cs typeface="Calibri"/>
              </a:rPr>
              <a:t>points, 19</a:t>
            </a:r>
            <a:r>
              <a:rPr sz="1400" spc="-30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212122"/>
                </a:solidFill>
                <a:latin typeface="Calibri"/>
                <a:cs typeface="Calibri"/>
              </a:rPr>
              <a:t>times</a:t>
            </a:r>
            <a:r>
              <a:rPr sz="1400" spc="-15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212122"/>
                </a:solidFill>
                <a:latin typeface="Calibri"/>
                <a:cs typeface="Calibri"/>
              </a:rPr>
              <a:t>out</a:t>
            </a:r>
            <a:r>
              <a:rPr sz="1400" spc="-50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212122"/>
                </a:solidFill>
                <a:latin typeface="Calibri"/>
                <a:cs typeface="Calibri"/>
              </a:rPr>
              <a:t>of</a:t>
            </a:r>
            <a:r>
              <a:rPr sz="1400" spc="-65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212122"/>
                </a:solidFill>
                <a:latin typeface="Calibri"/>
                <a:cs typeface="Calibri"/>
              </a:rPr>
              <a:t>20,</a:t>
            </a:r>
            <a:r>
              <a:rPr sz="1400" spc="-30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212122"/>
                </a:solidFill>
                <a:latin typeface="Calibri"/>
                <a:cs typeface="Calibri"/>
              </a:rPr>
              <a:t>had</a:t>
            </a:r>
            <a:r>
              <a:rPr sz="1400" spc="-30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212122"/>
                </a:solidFill>
                <a:latin typeface="Calibri"/>
                <a:cs typeface="Calibri"/>
              </a:rPr>
              <a:t>all</a:t>
            </a:r>
            <a:r>
              <a:rPr sz="1400" spc="-50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212122"/>
                </a:solidFill>
                <a:latin typeface="Calibri"/>
                <a:cs typeface="Calibri"/>
              </a:rPr>
              <a:t>British</a:t>
            </a:r>
            <a:r>
              <a:rPr sz="1400" spc="-10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212122"/>
                </a:solidFill>
                <a:latin typeface="Calibri"/>
                <a:cs typeface="Calibri"/>
              </a:rPr>
              <a:t>Columbia adults</a:t>
            </a:r>
            <a:r>
              <a:rPr sz="1400" spc="5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212122"/>
                </a:solidFill>
                <a:latin typeface="Calibri"/>
                <a:cs typeface="Calibri"/>
              </a:rPr>
              <a:t>been</a:t>
            </a:r>
            <a:r>
              <a:rPr sz="1400" spc="-50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212122"/>
                </a:solidFill>
                <a:latin typeface="Calibri"/>
                <a:cs typeface="Calibri"/>
              </a:rPr>
              <a:t>polled.</a:t>
            </a:r>
            <a:endParaRPr sz="1400">
              <a:latin typeface="Calibri"/>
              <a:cs typeface="Calibri"/>
            </a:endParaRPr>
          </a:p>
          <a:p>
            <a:pPr marL="128270">
              <a:lnSpc>
                <a:spcPts val="1595"/>
              </a:lnSpc>
              <a:spcBef>
                <a:spcPts val="430"/>
              </a:spcBef>
            </a:pPr>
            <a:r>
              <a:rPr sz="1400" dirty="0">
                <a:solidFill>
                  <a:srgbClr val="212122"/>
                </a:solidFill>
                <a:latin typeface="Arial MT"/>
                <a:cs typeface="Arial MT"/>
              </a:rPr>
              <a:t>–</a:t>
            </a:r>
            <a:r>
              <a:rPr sz="1400" spc="65" dirty="0">
                <a:solidFill>
                  <a:srgbClr val="212122"/>
                </a:solidFill>
                <a:latin typeface="Arial MT"/>
                <a:cs typeface="Arial MT"/>
              </a:rPr>
              <a:t> </a:t>
            </a:r>
            <a:r>
              <a:rPr sz="1400" dirty="0">
                <a:solidFill>
                  <a:srgbClr val="212122"/>
                </a:solidFill>
                <a:latin typeface="Calibri"/>
                <a:cs typeface="Calibri"/>
              </a:rPr>
              <a:t>The</a:t>
            </a:r>
            <a:r>
              <a:rPr sz="1400" spc="-15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212122"/>
                </a:solidFill>
                <a:latin typeface="Calibri"/>
                <a:cs typeface="Calibri"/>
              </a:rPr>
              <a:t>credibility</a:t>
            </a:r>
            <a:r>
              <a:rPr sz="1400" spc="40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212122"/>
                </a:solidFill>
                <a:latin typeface="Calibri"/>
                <a:cs typeface="Calibri"/>
              </a:rPr>
              <a:t>interval</a:t>
            </a:r>
            <a:r>
              <a:rPr sz="1400" spc="20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212122"/>
                </a:solidFill>
                <a:latin typeface="Calibri"/>
                <a:cs typeface="Calibri"/>
              </a:rPr>
              <a:t>will</a:t>
            </a:r>
            <a:r>
              <a:rPr sz="1400" spc="-20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212122"/>
                </a:solidFill>
                <a:latin typeface="Calibri"/>
                <a:cs typeface="Calibri"/>
              </a:rPr>
              <a:t>be</a:t>
            </a:r>
            <a:r>
              <a:rPr sz="1400" spc="-35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212122"/>
                </a:solidFill>
                <a:latin typeface="Calibri"/>
                <a:cs typeface="Calibri"/>
              </a:rPr>
              <a:t>wider among</a:t>
            </a:r>
            <a:r>
              <a:rPr sz="1400" spc="-40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212122"/>
                </a:solidFill>
                <a:latin typeface="Calibri"/>
                <a:cs typeface="Calibri"/>
              </a:rPr>
              <a:t>subsets</a:t>
            </a:r>
            <a:r>
              <a:rPr sz="1400" spc="-10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212122"/>
                </a:solidFill>
                <a:latin typeface="Calibri"/>
                <a:cs typeface="Calibri"/>
              </a:rPr>
              <a:t>of</a:t>
            </a:r>
            <a:r>
              <a:rPr sz="1400" spc="-70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212122"/>
                </a:solidFill>
                <a:latin typeface="Calibri"/>
                <a:cs typeface="Calibri"/>
              </a:rPr>
              <a:t>the</a:t>
            </a:r>
            <a:r>
              <a:rPr sz="1400" spc="-15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212122"/>
                </a:solidFill>
                <a:latin typeface="Calibri"/>
                <a:cs typeface="Calibri"/>
              </a:rPr>
              <a:t>population.</a:t>
            </a:r>
            <a:r>
              <a:rPr sz="1400" spc="30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212122"/>
                </a:solidFill>
                <a:latin typeface="Calibri"/>
                <a:cs typeface="Calibri"/>
              </a:rPr>
              <a:t>All</a:t>
            </a:r>
            <a:r>
              <a:rPr sz="1400" spc="-45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212122"/>
                </a:solidFill>
                <a:latin typeface="Calibri"/>
                <a:cs typeface="Calibri"/>
              </a:rPr>
              <a:t>sample</a:t>
            </a:r>
            <a:r>
              <a:rPr sz="1400" spc="-15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212122"/>
                </a:solidFill>
                <a:latin typeface="Calibri"/>
                <a:cs typeface="Calibri"/>
              </a:rPr>
              <a:t>surveys</a:t>
            </a:r>
            <a:r>
              <a:rPr sz="1400" spc="10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212122"/>
                </a:solidFill>
                <a:latin typeface="Calibri"/>
                <a:cs typeface="Calibri"/>
              </a:rPr>
              <a:t>and</a:t>
            </a:r>
            <a:r>
              <a:rPr sz="1400" spc="-45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212122"/>
                </a:solidFill>
                <a:latin typeface="Calibri"/>
                <a:cs typeface="Calibri"/>
              </a:rPr>
              <a:t>polls</a:t>
            </a:r>
            <a:r>
              <a:rPr sz="1400" spc="-10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212122"/>
                </a:solidFill>
                <a:latin typeface="Calibri"/>
                <a:cs typeface="Calibri"/>
              </a:rPr>
              <a:t>may</a:t>
            </a:r>
            <a:r>
              <a:rPr sz="1400" spc="-40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1400" spc="-25" dirty="0">
                <a:solidFill>
                  <a:srgbClr val="212122"/>
                </a:solidFill>
                <a:latin typeface="Calibri"/>
                <a:cs typeface="Calibri"/>
              </a:rPr>
              <a:t>be</a:t>
            </a:r>
            <a:endParaRPr sz="1400">
              <a:latin typeface="Calibri"/>
              <a:cs typeface="Calibri"/>
            </a:endParaRPr>
          </a:p>
          <a:p>
            <a:pPr marL="295910">
              <a:lnSpc>
                <a:spcPts val="1595"/>
              </a:lnSpc>
            </a:pPr>
            <a:r>
              <a:rPr sz="1400" dirty="0">
                <a:solidFill>
                  <a:srgbClr val="212122"/>
                </a:solidFill>
                <a:latin typeface="Calibri"/>
                <a:cs typeface="Calibri"/>
              </a:rPr>
              <a:t>subject</a:t>
            </a:r>
            <a:r>
              <a:rPr sz="1400" spc="-30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212122"/>
                </a:solidFill>
                <a:latin typeface="Calibri"/>
                <a:cs typeface="Calibri"/>
              </a:rPr>
              <a:t>to</a:t>
            </a:r>
            <a:r>
              <a:rPr sz="1400" spc="-30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212122"/>
                </a:solidFill>
                <a:latin typeface="Calibri"/>
                <a:cs typeface="Calibri"/>
              </a:rPr>
              <a:t>other</a:t>
            </a:r>
            <a:r>
              <a:rPr sz="1400" spc="-25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212122"/>
                </a:solidFill>
                <a:latin typeface="Calibri"/>
                <a:cs typeface="Calibri"/>
              </a:rPr>
              <a:t>sources</a:t>
            </a:r>
            <a:r>
              <a:rPr sz="1400" spc="-50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212122"/>
                </a:solidFill>
                <a:latin typeface="Calibri"/>
                <a:cs typeface="Calibri"/>
              </a:rPr>
              <a:t>of</a:t>
            </a:r>
            <a:r>
              <a:rPr sz="1400" spc="-50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1400" spc="-25" dirty="0">
                <a:solidFill>
                  <a:srgbClr val="212122"/>
                </a:solidFill>
                <a:latin typeface="Calibri"/>
                <a:cs typeface="Calibri"/>
              </a:rPr>
              <a:t>error,</a:t>
            </a:r>
            <a:r>
              <a:rPr sz="1400" spc="-50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212122"/>
                </a:solidFill>
                <a:latin typeface="Calibri"/>
                <a:cs typeface="Calibri"/>
              </a:rPr>
              <a:t>including,</a:t>
            </a:r>
            <a:r>
              <a:rPr sz="1400" spc="30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212122"/>
                </a:solidFill>
                <a:latin typeface="Calibri"/>
                <a:cs typeface="Calibri"/>
              </a:rPr>
              <a:t>but</a:t>
            </a:r>
            <a:r>
              <a:rPr sz="1400" spc="-25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212122"/>
                </a:solidFill>
                <a:latin typeface="Calibri"/>
                <a:cs typeface="Calibri"/>
              </a:rPr>
              <a:t>not</a:t>
            </a:r>
            <a:r>
              <a:rPr sz="1400" spc="-50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212122"/>
                </a:solidFill>
                <a:latin typeface="Calibri"/>
                <a:cs typeface="Calibri"/>
              </a:rPr>
              <a:t>limited</a:t>
            </a:r>
            <a:r>
              <a:rPr sz="1400" spc="15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212122"/>
                </a:solidFill>
                <a:latin typeface="Calibri"/>
                <a:cs typeface="Calibri"/>
              </a:rPr>
              <a:t>to</a:t>
            </a:r>
            <a:r>
              <a:rPr sz="1400" spc="-30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212122"/>
                </a:solidFill>
                <a:latin typeface="Calibri"/>
                <a:cs typeface="Calibri"/>
              </a:rPr>
              <a:t>coverage</a:t>
            </a:r>
            <a:r>
              <a:rPr sz="1400" spc="-35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1400" spc="-25" dirty="0">
                <a:solidFill>
                  <a:srgbClr val="212122"/>
                </a:solidFill>
                <a:latin typeface="Calibri"/>
                <a:cs typeface="Calibri"/>
              </a:rPr>
              <a:t>error,</a:t>
            </a:r>
            <a:r>
              <a:rPr sz="1400" spc="-50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212122"/>
                </a:solidFill>
                <a:latin typeface="Calibri"/>
                <a:cs typeface="Calibri"/>
              </a:rPr>
              <a:t>and</a:t>
            </a:r>
            <a:r>
              <a:rPr sz="1400" spc="-30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212122"/>
                </a:solidFill>
                <a:latin typeface="Calibri"/>
                <a:cs typeface="Calibri"/>
              </a:rPr>
              <a:t>measurement</a:t>
            </a:r>
            <a:r>
              <a:rPr sz="1400" spc="15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212122"/>
                </a:solidFill>
                <a:latin typeface="Calibri"/>
                <a:cs typeface="Calibri"/>
              </a:rPr>
              <a:t>error.</a:t>
            </a:r>
            <a:endParaRPr sz="1400">
              <a:latin typeface="Calibri"/>
              <a:cs typeface="Calibri"/>
            </a:endParaRPr>
          </a:p>
          <a:p>
            <a:pPr marL="12700">
              <a:lnSpc>
                <a:spcPts val="1595"/>
              </a:lnSpc>
              <a:spcBef>
                <a:spcPts val="1035"/>
              </a:spcBef>
            </a:pPr>
            <a:r>
              <a:rPr sz="1400" dirty="0">
                <a:solidFill>
                  <a:srgbClr val="212122"/>
                </a:solidFill>
                <a:latin typeface="Calibri"/>
                <a:cs typeface="Calibri"/>
              </a:rPr>
              <a:t>Due</a:t>
            </a:r>
            <a:r>
              <a:rPr sz="1400" spc="-40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212122"/>
                </a:solidFill>
                <a:latin typeface="Calibri"/>
                <a:cs typeface="Calibri"/>
              </a:rPr>
              <a:t>to</a:t>
            </a:r>
            <a:r>
              <a:rPr sz="1400" spc="-30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212122"/>
                </a:solidFill>
                <a:latin typeface="Calibri"/>
                <a:cs typeface="Calibri"/>
              </a:rPr>
              <a:t>rounding,</a:t>
            </a:r>
            <a:r>
              <a:rPr sz="1400" spc="10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212122"/>
                </a:solidFill>
                <a:latin typeface="Calibri"/>
                <a:cs typeface="Calibri"/>
              </a:rPr>
              <a:t>not</a:t>
            </a:r>
            <a:r>
              <a:rPr sz="1400" spc="-25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212122"/>
                </a:solidFill>
                <a:latin typeface="Calibri"/>
                <a:cs typeface="Calibri"/>
              </a:rPr>
              <a:t>all</a:t>
            </a:r>
            <a:r>
              <a:rPr sz="1400" spc="-45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212122"/>
                </a:solidFill>
                <a:latin typeface="Calibri"/>
                <a:cs typeface="Calibri"/>
              </a:rPr>
              <a:t>charts</a:t>
            </a:r>
            <a:r>
              <a:rPr sz="1400" spc="-35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212122"/>
                </a:solidFill>
                <a:latin typeface="Calibri"/>
                <a:cs typeface="Calibri"/>
              </a:rPr>
              <a:t>and</a:t>
            </a:r>
            <a:r>
              <a:rPr sz="1400" spc="-30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212122"/>
                </a:solidFill>
                <a:latin typeface="Calibri"/>
                <a:cs typeface="Calibri"/>
              </a:rPr>
              <a:t>tables</a:t>
            </a:r>
            <a:r>
              <a:rPr sz="1400" spc="-15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212122"/>
                </a:solidFill>
                <a:latin typeface="Calibri"/>
                <a:cs typeface="Calibri"/>
              </a:rPr>
              <a:t>in</a:t>
            </a:r>
            <a:r>
              <a:rPr sz="1400" spc="-30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212122"/>
                </a:solidFill>
                <a:latin typeface="Calibri"/>
                <a:cs typeface="Calibri"/>
              </a:rPr>
              <a:t>this</a:t>
            </a:r>
            <a:r>
              <a:rPr sz="1400" spc="-15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212122"/>
                </a:solidFill>
                <a:latin typeface="Calibri"/>
                <a:cs typeface="Calibri"/>
              </a:rPr>
              <a:t>report</a:t>
            </a:r>
            <a:r>
              <a:rPr sz="1400" spc="-30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212122"/>
                </a:solidFill>
                <a:latin typeface="Calibri"/>
                <a:cs typeface="Calibri"/>
              </a:rPr>
              <a:t>will</a:t>
            </a:r>
            <a:r>
              <a:rPr sz="1400" spc="-25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212122"/>
                </a:solidFill>
                <a:latin typeface="Calibri"/>
                <a:cs typeface="Calibri"/>
              </a:rPr>
              <a:t>add</a:t>
            </a:r>
            <a:r>
              <a:rPr sz="1400" spc="-30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212122"/>
                </a:solidFill>
                <a:latin typeface="Calibri"/>
                <a:cs typeface="Calibri"/>
              </a:rPr>
              <a:t>to</a:t>
            </a:r>
            <a:r>
              <a:rPr sz="1400" spc="-30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212122"/>
                </a:solidFill>
                <a:latin typeface="Calibri"/>
                <a:cs typeface="Calibri"/>
              </a:rPr>
              <a:t>exactly</a:t>
            </a:r>
            <a:r>
              <a:rPr sz="1400" spc="20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212122"/>
                </a:solidFill>
                <a:latin typeface="Calibri"/>
                <a:cs typeface="Calibri"/>
              </a:rPr>
              <a:t>100%</a:t>
            </a:r>
            <a:r>
              <a:rPr sz="1400" spc="-10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212122"/>
                </a:solidFill>
                <a:latin typeface="Calibri"/>
                <a:cs typeface="Calibri"/>
              </a:rPr>
              <a:t>and</a:t>
            </a:r>
            <a:r>
              <a:rPr sz="1400" spc="-45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212122"/>
                </a:solidFill>
                <a:latin typeface="Calibri"/>
                <a:cs typeface="Calibri"/>
              </a:rPr>
              <a:t>not</a:t>
            </a:r>
            <a:r>
              <a:rPr sz="1400" spc="-30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212122"/>
                </a:solidFill>
                <a:latin typeface="Calibri"/>
                <a:cs typeface="Calibri"/>
              </a:rPr>
              <a:t>all</a:t>
            </a:r>
            <a:r>
              <a:rPr sz="1400" spc="-45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212122"/>
                </a:solidFill>
                <a:latin typeface="Calibri"/>
                <a:cs typeface="Calibri"/>
              </a:rPr>
              <a:t>summary</a:t>
            </a:r>
            <a:r>
              <a:rPr sz="1400" spc="-5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212122"/>
                </a:solidFill>
                <a:latin typeface="Calibri"/>
                <a:cs typeface="Calibri"/>
              </a:rPr>
              <a:t>statistics</a:t>
            </a:r>
            <a:r>
              <a:rPr sz="1400" spc="30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1400" spc="-20" dirty="0">
                <a:solidFill>
                  <a:srgbClr val="212122"/>
                </a:solidFill>
                <a:latin typeface="Calibri"/>
                <a:cs typeface="Calibri"/>
              </a:rPr>
              <a:t>will</a:t>
            </a:r>
            <a:endParaRPr sz="1400">
              <a:latin typeface="Calibri"/>
              <a:cs typeface="Calibri"/>
            </a:endParaRPr>
          </a:p>
          <a:p>
            <a:pPr marL="12700">
              <a:lnSpc>
                <a:spcPts val="1595"/>
              </a:lnSpc>
            </a:pPr>
            <a:r>
              <a:rPr sz="1400" dirty="0">
                <a:solidFill>
                  <a:srgbClr val="212122"/>
                </a:solidFill>
                <a:latin typeface="Calibri"/>
                <a:cs typeface="Calibri"/>
              </a:rPr>
              <a:t>be</a:t>
            </a:r>
            <a:r>
              <a:rPr sz="1400" spc="-40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212122"/>
                </a:solidFill>
                <a:latin typeface="Calibri"/>
                <a:cs typeface="Calibri"/>
              </a:rPr>
              <a:t>exactly</a:t>
            </a:r>
            <a:r>
              <a:rPr sz="1400" spc="-25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212122"/>
                </a:solidFill>
                <a:latin typeface="Calibri"/>
                <a:cs typeface="Calibri"/>
              </a:rPr>
              <a:t>equal</a:t>
            </a:r>
            <a:r>
              <a:rPr sz="1400" spc="-10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212122"/>
                </a:solidFill>
                <a:latin typeface="Calibri"/>
                <a:cs typeface="Calibri"/>
              </a:rPr>
              <a:t>to</a:t>
            </a:r>
            <a:r>
              <a:rPr sz="1400" spc="-50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212122"/>
                </a:solidFill>
                <a:latin typeface="Calibri"/>
                <a:cs typeface="Calibri"/>
              </a:rPr>
              <a:t>the</a:t>
            </a:r>
            <a:r>
              <a:rPr sz="1400" spc="-15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212122"/>
                </a:solidFill>
                <a:latin typeface="Calibri"/>
                <a:cs typeface="Calibri"/>
              </a:rPr>
              <a:t>sum</a:t>
            </a:r>
            <a:r>
              <a:rPr sz="1400" spc="-45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212122"/>
                </a:solidFill>
                <a:latin typeface="Calibri"/>
                <a:cs typeface="Calibri"/>
              </a:rPr>
              <a:t>of</a:t>
            </a:r>
            <a:r>
              <a:rPr sz="1400" spc="-55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212122"/>
                </a:solidFill>
                <a:latin typeface="Calibri"/>
                <a:cs typeface="Calibri"/>
              </a:rPr>
              <a:t>their</a:t>
            </a:r>
            <a:r>
              <a:rPr sz="1400" spc="-25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212122"/>
                </a:solidFill>
                <a:latin typeface="Calibri"/>
                <a:cs typeface="Calibri"/>
              </a:rPr>
              <a:t>component</a:t>
            </a:r>
            <a:r>
              <a:rPr sz="1400" spc="-10" dirty="0">
                <a:solidFill>
                  <a:srgbClr val="212122"/>
                </a:solidFill>
                <a:latin typeface="Calibri"/>
                <a:cs typeface="Calibri"/>
              </a:rPr>
              <a:t> parts.</a:t>
            </a:r>
            <a:endParaRPr sz="1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0160">
              <a:lnSpc>
                <a:spcPct val="100000"/>
              </a:lnSpc>
              <a:spcBef>
                <a:spcPts val="100"/>
              </a:spcBef>
            </a:pPr>
            <a:r>
              <a:rPr dirty="0"/>
              <a:t>Consent</a:t>
            </a:r>
            <a:r>
              <a:rPr spc="-40" dirty="0"/>
              <a:t> </a:t>
            </a:r>
            <a:r>
              <a:rPr spc="-35" dirty="0"/>
              <a:t>Text</a:t>
            </a:r>
            <a:r>
              <a:rPr spc="-60" dirty="0"/>
              <a:t> </a:t>
            </a:r>
            <a:r>
              <a:rPr dirty="0"/>
              <a:t>at</a:t>
            </a:r>
            <a:r>
              <a:rPr spc="-20" dirty="0"/>
              <a:t> </a:t>
            </a:r>
            <a:r>
              <a:rPr spc="-10" dirty="0"/>
              <a:t>Introduction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855"/>
              </a:lnSpc>
            </a:pPr>
            <a:fld id="{81D60167-4931-47E6-BA6A-407CBD079E47}" type="slidenum">
              <a:rPr spc="-50" dirty="0"/>
              <a:t>3</a:t>
            </a:fld>
            <a:endParaRPr spc="-50" dirty="0"/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/>
              <a:t>The</a:t>
            </a:r>
            <a:r>
              <a:rPr spc="-65" dirty="0"/>
              <a:t> </a:t>
            </a:r>
            <a:r>
              <a:rPr dirty="0"/>
              <a:t>next</a:t>
            </a:r>
            <a:r>
              <a:rPr spc="-30" dirty="0"/>
              <a:t> </a:t>
            </a:r>
            <a:r>
              <a:rPr dirty="0"/>
              <a:t>few</a:t>
            </a:r>
            <a:r>
              <a:rPr spc="-75" dirty="0"/>
              <a:t> </a:t>
            </a:r>
            <a:r>
              <a:rPr dirty="0"/>
              <a:t>questions</a:t>
            </a:r>
            <a:r>
              <a:rPr spc="-15" dirty="0"/>
              <a:t> </a:t>
            </a:r>
            <a:r>
              <a:rPr dirty="0"/>
              <a:t>are</a:t>
            </a:r>
            <a:r>
              <a:rPr spc="-70" dirty="0"/>
              <a:t> </a:t>
            </a:r>
            <a:r>
              <a:rPr dirty="0"/>
              <a:t>being</a:t>
            </a:r>
            <a:r>
              <a:rPr spc="-35" dirty="0"/>
              <a:t> </a:t>
            </a:r>
            <a:r>
              <a:rPr dirty="0"/>
              <a:t>asked</a:t>
            </a:r>
            <a:r>
              <a:rPr spc="-40" dirty="0"/>
              <a:t> </a:t>
            </a:r>
            <a:r>
              <a:rPr dirty="0"/>
              <a:t>on</a:t>
            </a:r>
            <a:r>
              <a:rPr spc="-55" dirty="0"/>
              <a:t> </a:t>
            </a:r>
            <a:r>
              <a:rPr dirty="0"/>
              <a:t>behalf</a:t>
            </a:r>
            <a:r>
              <a:rPr spc="-50" dirty="0"/>
              <a:t> </a:t>
            </a:r>
            <a:r>
              <a:rPr dirty="0"/>
              <a:t>of</a:t>
            </a:r>
            <a:r>
              <a:rPr spc="-50" dirty="0"/>
              <a:t> </a:t>
            </a:r>
            <a:r>
              <a:rPr dirty="0"/>
              <a:t>the</a:t>
            </a:r>
            <a:r>
              <a:rPr spc="-55" dirty="0"/>
              <a:t> </a:t>
            </a:r>
            <a:r>
              <a:rPr dirty="0"/>
              <a:t>Centre</a:t>
            </a:r>
            <a:r>
              <a:rPr spc="-35" dirty="0"/>
              <a:t> </a:t>
            </a:r>
            <a:r>
              <a:rPr dirty="0"/>
              <a:t>for</a:t>
            </a:r>
            <a:r>
              <a:rPr spc="-55" dirty="0"/>
              <a:t> </a:t>
            </a:r>
            <a:r>
              <a:rPr dirty="0"/>
              <a:t>Addiction and</a:t>
            </a:r>
            <a:r>
              <a:rPr spc="-55" dirty="0"/>
              <a:t> </a:t>
            </a:r>
            <a:r>
              <a:rPr dirty="0"/>
              <a:t>Mental</a:t>
            </a:r>
            <a:r>
              <a:rPr spc="-25" dirty="0"/>
              <a:t> </a:t>
            </a:r>
            <a:r>
              <a:rPr dirty="0"/>
              <a:t>Health</a:t>
            </a:r>
            <a:r>
              <a:rPr spc="-20" dirty="0"/>
              <a:t> </a:t>
            </a:r>
            <a:r>
              <a:rPr spc="-10" dirty="0"/>
              <a:t>(CAMH).</a:t>
            </a:r>
          </a:p>
          <a:p>
            <a:pPr marL="12700" marR="5080">
              <a:lnSpc>
                <a:spcPct val="100000"/>
              </a:lnSpc>
            </a:pPr>
            <a:r>
              <a:rPr dirty="0"/>
              <a:t>These</a:t>
            </a:r>
            <a:r>
              <a:rPr spc="-35" dirty="0"/>
              <a:t> </a:t>
            </a:r>
            <a:r>
              <a:rPr spc="-10" dirty="0"/>
              <a:t>questions</a:t>
            </a:r>
            <a:r>
              <a:rPr spc="-15" dirty="0"/>
              <a:t> </a:t>
            </a:r>
            <a:r>
              <a:rPr spc="-10" dirty="0"/>
              <a:t>examine </a:t>
            </a:r>
            <a:r>
              <a:rPr dirty="0"/>
              <a:t>the</a:t>
            </a:r>
            <a:r>
              <a:rPr spc="-15" dirty="0"/>
              <a:t> </a:t>
            </a:r>
            <a:r>
              <a:rPr dirty="0"/>
              <a:t>general</a:t>
            </a:r>
            <a:r>
              <a:rPr spc="-40" dirty="0"/>
              <a:t> </a:t>
            </a:r>
            <a:r>
              <a:rPr spc="-20" dirty="0"/>
              <a:t>public’s</a:t>
            </a:r>
            <a:r>
              <a:rPr spc="10" dirty="0"/>
              <a:t> </a:t>
            </a:r>
            <a:r>
              <a:rPr spc="-10" dirty="0"/>
              <a:t>perceptions</a:t>
            </a:r>
            <a:r>
              <a:rPr spc="-15" dirty="0"/>
              <a:t> </a:t>
            </a:r>
            <a:r>
              <a:rPr dirty="0"/>
              <a:t>of</a:t>
            </a:r>
            <a:r>
              <a:rPr spc="-55" dirty="0"/>
              <a:t> </a:t>
            </a:r>
            <a:r>
              <a:rPr dirty="0"/>
              <a:t>the</a:t>
            </a:r>
            <a:r>
              <a:rPr spc="-15" dirty="0"/>
              <a:t> </a:t>
            </a:r>
            <a:r>
              <a:rPr spc="-10" dirty="0"/>
              <a:t>decriminalization</a:t>
            </a:r>
            <a:r>
              <a:rPr spc="50" dirty="0"/>
              <a:t> </a:t>
            </a:r>
            <a:r>
              <a:rPr dirty="0"/>
              <a:t>of</a:t>
            </a:r>
            <a:r>
              <a:rPr spc="-60" dirty="0"/>
              <a:t> </a:t>
            </a:r>
            <a:r>
              <a:rPr dirty="0"/>
              <a:t>illicit</a:t>
            </a:r>
            <a:r>
              <a:rPr spc="35" dirty="0"/>
              <a:t> </a:t>
            </a:r>
            <a:r>
              <a:rPr dirty="0"/>
              <a:t>drugs</a:t>
            </a:r>
            <a:r>
              <a:rPr spc="-15" dirty="0"/>
              <a:t> </a:t>
            </a:r>
            <a:r>
              <a:rPr dirty="0"/>
              <a:t>in</a:t>
            </a:r>
            <a:r>
              <a:rPr spc="-15" dirty="0"/>
              <a:t> </a:t>
            </a:r>
            <a:r>
              <a:rPr spc="-10" dirty="0"/>
              <a:t>British </a:t>
            </a:r>
            <a:r>
              <a:rPr dirty="0"/>
              <a:t>Columbia.</a:t>
            </a:r>
            <a:r>
              <a:rPr spc="-5" dirty="0"/>
              <a:t> </a:t>
            </a:r>
            <a:r>
              <a:rPr dirty="0"/>
              <a:t>Questions</a:t>
            </a:r>
            <a:r>
              <a:rPr spc="-30" dirty="0"/>
              <a:t> </a:t>
            </a:r>
            <a:r>
              <a:rPr dirty="0"/>
              <a:t>will</a:t>
            </a:r>
            <a:r>
              <a:rPr spc="-15" dirty="0"/>
              <a:t> </a:t>
            </a:r>
            <a:r>
              <a:rPr dirty="0"/>
              <a:t>ask</a:t>
            </a:r>
            <a:r>
              <a:rPr spc="-40" dirty="0"/>
              <a:t> </a:t>
            </a:r>
            <a:r>
              <a:rPr dirty="0"/>
              <a:t>about</a:t>
            </a:r>
            <a:r>
              <a:rPr spc="-45" dirty="0"/>
              <a:t> </a:t>
            </a:r>
            <a:r>
              <a:rPr dirty="0"/>
              <a:t>your</a:t>
            </a:r>
            <a:r>
              <a:rPr spc="-50" dirty="0"/>
              <a:t> </a:t>
            </a:r>
            <a:r>
              <a:rPr dirty="0"/>
              <a:t>awareness</a:t>
            </a:r>
            <a:r>
              <a:rPr spc="-45" dirty="0"/>
              <a:t> </a:t>
            </a:r>
            <a:r>
              <a:rPr dirty="0"/>
              <a:t>of</a:t>
            </a:r>
            <a:r>
              <a:rPr spc="-65" dirty="0"/>
              <a:t> </a:t>
            </a:r>
            <a:r>
              <a:rPr dirty="0"/>
              <a:t>the</a:t>
            </a:r>
            <a:r>
              <a:rPr spc="-30" dirty="0"/>
              <a:t> </a:t>
            </a:r>
            <a:r>
              <a:rPr spc="-10" dirty="0"/>
              <a:t>policy,</a:t>
            </a:r>
            <a:r>
              <a:rPr spc="-20" dirty="0"/>
              <a:t> </a:t>
            </a:r>
            <a:r>
              <a:rPr dirty="0"/>
              <a:t>your</a:t>
            </a:r>
            <a:r>
              <a:rPr spc="-70" dirty="0"/>
              <a:t> </a:t>
            </a:r>
            <a:r>
              <a:rPr dirty="0"/>
              <a:t>support</a:t>
            </a:r>
            <a:r>
              <a:rPr spc="-45" dirty="0"/>
              <a:t> </a:t>
            </a:r>
            <a:r>
              <a:rPr dirty="0"/>
              <a:t>or</a:t>
            </a:r>
            <a:r>
              <a:rPr spc="-50" dirty="0"/>
              <a:t> </a:t>
            </a:r>
            <a:r>
              <a:rPr spc="-10" dirty="0"/>
              <a:t>opposition</a:t>
            </a:r>
            <a:r>
              <a:rPr spc="-30" dirty="0"/>
              <a:t> </a:t>
            </a:r>
            <a:r>
              <a:rPr dirty="0"/>
              <a:t>to</a:t>
            </a:r>
            <a:r>
              <a:rPr spc="-30" dirty="0"/>
              <a:t> </a:t>
            </a:r>
            <a:r>
              <a:rPr dirty="0"/>
              <a:t>the</a:t>
            </a:r>
            <a:r>
              <a:rPr spc="-30" dirty="0"/>
              <a:t> </a:t>
            </a:r>
            <a:r>
              <a:rPr spc="-10" dirty="0"/>
              <a:t>policy,</a:t>
            </a:r>
            <a:r>
              <a:rPr spc="-45" dirty="0"/>
              <a:t> </a:t>
            </a:r>
            <a:r>
              <a:rPr spc="-20" dirty="0"/>
              <a:t>your </a:t>
            </a:r>
            <a:r>
              <a:rPr spc="-10" dirty="0"/>
              <a:t>feelings</a:t>
            </a:r>
            <a:r>
              <a:rPr spc="-45" dirty="0"/>
              <a:t> </a:t>
            </a:r>
            <a:r>
              <a:rPr dirty="0"/>
              <a:t>of</a:t>
            </a:r>
            <a:r>
              <a:rPr spc="-30" dirty="0"/>
              <a:t> </a:t>
            </a:r>
            <a:r>
              <a:rPr spc="-10" dirty="0"/>
              <a:t>community</a:t>
            </a:r>
            <a:r>
              <a:rPr dirty="0"/>
              <a:t> </a:t>
            </a:r>
            <a:r>
              <a:rPr spc="-20" dirty="0"/>
              <a:t>safety,</a:t>
            </a:r>
            <a:r>
              <a:rPr spc="-50" dirty="0"/>
              <a:t> </a:t>
            </a:r>
            <a:r>
              <a:rPr dirty="0"/>
              <a:t>and</a:t>
            </a:r>
            <a:r>
              <a:rPr spc="-20" dirty="0"/>
              <a:t> </a:t>
            </a:r>
            <a:r>
              <a:rPr dirty="0"/>
              <a:t>whether</a:t>
            </a:r>
            <a:r>
              <a:rPr spc="-15" dirty="0"/>
              <a:t> </a:t>
            </a:r>
            <a:r>
              <a:rPr dirty="0"/>
              <a:t>you</a:t>
            </a:r>
            <a:r>
              <a:rPr spc="-35" dirty="0"/>
              <a:t> </a:t>
            </a:r>
            <a:r>
              <a:rPr dirty="0"/>
              <a:t>think</a:t>
            </a:r>
            <a:r>
              <a:rPr spc="-10" dirty="0"/>
              <a:t> </a:t>
            </a:r>
            <a:r>
              <a:rPr dirty="0"/>
              <a:t>the</a:t>
            </a:r>
            <a:r>
              <a:rPr spc="-35" dirty="0"/>
              <a:t> </a:t>
            </a:r>
            <a:r>
              <a:rPr dirty="0"/>
              <a:t>policy</a:t>
            </a:r>
            <a:r>
              <a:rPr spc="-5" dirty="0"/>
              <a:t> </a:t>
            </a:r>
            <a:r>
              <a:rPr dirty="0"/>
              <a:t>will impact</a:t>
            </a:r>
            <a:r>
              <a:rPr spc="5" dirty="0"/>
              <a:t> </a:t>
            </a:r>
            <a:r>
              <a:rPr dirty="0"/>
              <a:t>a</a:t>
            </a:r>
            <a:r>
              <a:rPr spc="-35" dirty="0"/>
              <a:t> </a:t>
            </a:r>
            <a:r>
              <a:rPr dirty="0"/>
              <a:t>number</a:t>
            </a:r>
            <a:r>
              <a:rPr spc="-20" dirty="0"/>
              <a:t> </a:t>
            </a:r>
            <a:r>
              <a:rPr dirty="0"/>
              <a:t>of</a:t>
            </a:r>
            <a:r>
              <a:rPr spc="-55" dirty="0"/>
              <a:t> </a:t>
            </a:r>
            <a:r>
              <a:rPr spc="-10" dirty="0"/>
              <a:t>different</a:t>
            </a:r>
            <a:r>
              <a:rPr spc="-30" dirty="0"/>
              <a:t> </a:t>
            </a:r>
            <a:r>
              <a:rPr spc="-10" dirty="0"/>
              <a:t>factors.</a:t>
            </a:r>
          </a:p>
          <a:p>
            <a:pPr marL="12700" marR="42545">
              <a:lnSpc>
                <a:spcPct val="100000"/>
              </a:lnSpc>
              <a:spcBef>
                <a:spcPts val="1685"/>
              </a:spcBef>
            </a:pPr>
            <a:r>
              <a:rPr dirty="0"/>
              <a:t>It</a:t>
            </a:r>
            <a:r>
              <a:rPr spc="-55" dirty="0"/>
              <a:t> </a:t>
            </a:r>
            <a:r>
              <a:rPr dirty="0"/>
              <a:t>is</a:t>
            </a:r>
            <a:r>
              <a:rPr spc="-15" dirty="0"/>
              <a:t> </a:t>
            </a:r>
            <a:r>
              <a:rPr dirty="0"/>
              <a:t>your</a:t>
            </a:r>
            <a:r>
              <a:rPr spc="-45" dirty="0"/>
              <a:t> </a:t>
            </a:r>
            <a:r>
              <a:rPr dirty="0"/>
              <a:t>choice</a:t>
            </a:r>
            <a:r>
              <a:rPr spc="-45" dirty="0"/>
              <a:t> </a:t>
            </a:r>
            <a:r>
              <a:rPr dirty="0"/>
              <a:t>whether</a:t>
            </a:r>
            <a:r>
              <a:rPr spc="-20" dirty="0"/>
              <a:t> </a:t>
            </a:r>
            <a:r>
              <a:rPr dirty="0"/>
              <a:t>you</a:t>
            </a:r>
            <a:r>
              <a:rPr spc="-40" dirty="0"/>
              <a:t> </a:t>
            </a:r>
            <a:r>
              <a:rPr dirty="0"/>
              <a:t>decide</a:t>
            </a:r>
            <a:r>
              <a:rPr spc="-40" dirty="0"/>
              <a:t> </a:t>
            </a:r>
            <a:r>
              <a:rPr dirty="0"/>
              <a:t>to</a:t>
            </a:r>
            <a:r>
              <a:rPr spc="-20" dirty="0"/>
              <a:t> </a:t>
            </a:r>
            <a:r>
              <a:rPr dirty="0"/>
              <a:t>answer</a:t>
            </a:r>
            <a:r>
              <a:rPr spc="-45" dirty="0"/>
              <a:t> </a:t>
            </a:r>
            <a:r>
              <a:rPr dirty="0"/>
              <a:t>these</a:t>
            </a:r>
            <a:r>
              <a:rPr spc="-20" dirty="0"/>
              <a:t> </a:t>
            </a:r>
            <a:r>
              <a:rPr spc="-10" dirty="0"/>
              <a:t>questions</a:t>
            </a:r>
            <a:r>
              <a:rPr spc="-20" dirty="0"/>
              <a:t> </a:t>
            </a:r>
            <a:r>
              <a:rPr dirty="0"/>
              <a:t>or</a:t>
            </a:r>
            <a:r>
              <a:rPr spc="-65" dirty="0"/>
              <a:t> </a:t>
            </a:r>
            <a:r>
              <a:rPr dirty="0"/>
              <a:t>not.</a:t>
            </a:r>
            <a:r>
              <a:rPr spc="-15" dirty="0"/>
              <a:t> </a:t>
            </a:r>
            <a:r>
              <a:rPr dirty="0"/>
              <a:t>While</a:t>
            </a:r>
            <a:r>
              <a:rPr spc="-20" dirty="0"/>
              <a:t> </a:t>
            </a:r>
            <a:r>
              <a:rPr dirty="0"/>
              <a:t>the</a:t>
            </a:r>
            <a:r>
              <a:rPr spc="-40" dirty="0"/>
              <a:t> </a:t>
            </a:r>
            <a:r>
              <a:rPr dirty="0"/>
              <a:t>research</a:t>
            </a:r>
            <a:r>
              <a:rPr spc="-45" dirty="0"/>
              <a:t> </a:t>
            </a:r>
            <a:r>
              <a:rPr dirty="0"/>
              <a:t>team</a:t>
            </a:r>
            <a:r>
              <a:rPr spc="-20" dirty="0"/>
              <a:t> </a:t>
            </a:r>
            <a:r>
              <a:rPr dirty="0"/>
              <a:t>doesn’t</a:t>
            </a:r>
            <a:r>
              <a:rPr spc="-35" dirty="0"/>
              <a:t> </a:t>
            </a:r>
            <a:r>
              <a:rPr spc="-10" dirty="0"/>
              <a:t>expect significant</a:t>
            </a:r>
            <a:r>
              <a:rPr dirty="0"/>
              <a:t> </a:t>
            </a:r>
            <a:r>
              <a:rPr spc="-10" dirty="0"/>
              <a:t>physical</a:t>
            </a:r>
            <a:r>
              <a:rPr spc="-20" dirty="0"/>
              <a:t> </a:t>
            </a:r>
            <a:r>
              <a:rPr dirty="0"/>
              <a:t>or</a:t>
            </a:r>
            <a:r>
              <a:rPr spc="-45" dirty="0"/>
              <a:t> </a:t>
            </a:r>
            <a:r>
              <a:rPr spc="-10" dirty="0"/>
              <a:t>mental</a:t>
            </a:r>
            <a:r>
              <a:rPr spc="-15" dirty="0"/>
              <a:t> </a:t>
            </a:r>
            <a:r>
              <a:rPr dirty="0"/>
              <a:t>risks</a:t>
            </a:r>
            <a:r>
              <a:rPr spc="-20" dirty="0"/>
              <a:t> </a:t>
            </a:r>
            <a:r>
              <a:rPr spc="-10" dirty="0"/>
              <a:t>associated</a:t>
            </a:r>
            <a:r>
              <a:rPr spc="-5" dirty="0"/>
              <a:t> </a:t>
            </a:r>
            <a:r>
              <a:rPr dirty="0"/>
              <a:t>with</a:t>
            </a:r>
            <a:r>
              <a:rPr spc="-5" dirty="0"/>
              <a:t> </a:t>
            </a:r>
            <a:r>
              <a:rPr dirty="0"/>
              <a:t>study</a:t>
            </a:r>
            <a:r>
              <a:rPr spc="-5" dirty="0"/>
              <a:t> </a:t>
            </a:r>
            <a:r>
              <a:rPr spc="-10" dirty="0"/>
              <a:t>participation,</a:t>
            </a:r>
            <a:r>
              <a:rPr spc="45" dirty="0"/>
              <a:t> </a:t>
            </a:r>
            <a:r>
              <a:rPr dirty="0"/>
              <a:t>some</a:t>
            </a:r>
            <a:r>
              <a:rPr spc="-65" dirty="0"/>
              <a:t> </a:t>
            </a:r>
            <a:r>
              <a:rPr spc="-10" dirty="0"/>
              <a:t>participants</a:t>
            </a:r>
            <a:r>
              <a:rPr spc="60" dirty="0"/>
              <a:t> </a:t>
            </a:r>
            <a:r>
              <a:rPr dirty="0"/>
              <a:t>may</a:t>
            </a:r>
            <a:r>
              <a:rPr spc="-45" dirty="0"/>
              <a:t> </a:t>
            </a:r>
            <a:r>
              <a:rPr dirty="0"/>
              <a:t>be</a:t>
            </a:r>
            <a:r>
              <a:rPr spc="-45" dirty="0"/>
              <a:t> </a:t>
            </a:r>
            <a:r>
              <a:rPr spc="-10" dirty="0"/>
              <a:t>reluctant</a:t>
            </a:r>
            <a:r>
              <a:rPr dirty="0"/>
              <a:t> </a:t>
            </a:r>
            <a:r>
              <a:rPr spc="-25" dirty="0"/>
              <a:t>to </a:t>
            </a:r>
            <a:r>
              <a:rPr dirty="0"/>
              <a:t>describe</a:t>
            </a:r>
            <a:r>
              <a:rPr spc="-50" dirty="0"/>
              <a:t> </a:t>
            </a:r>
            <a:r>
              <a:rPr dirty="0"/>
              <a:t>their</a:t>
            </a:r>
            <a:r>
              <a:rPr spc="-25" dirty="0"/>
              <a:t> </a:t>
            </a:r>
            <a:r>
              <a:rPr dirty="0"/>
              <a:t>perspectives.</a:t>
            </a:r>
            <a:r>
              <a:rPr spc="-25" dirty="0"/>
              <a:t> </a:t>
            </a:r>
            <a:r>
              <a:rPr spc="-35" dirty="0"/>
              <a:t>You</a:t>
            </a:r>
            <a:r>
              <a:rPr spc="-45" dirty="0"/>
              <a:t> </a:t>
            </a:r>
            <a:r>
              <a:rPr dirty="0"/>
              <a:t>do</a:t>
            </a:r>
            <a:r>
              <a:rPr spc="-45" dirty="0"/>
              <a:t> </a:t>
            </a:r>
            <a:r>
              <a:rPr dirty="0"/>
              <a:t>not</a:t>
            </a:r>
            <a:r>
              <a:rPr spc="-40" dirty="0"/>
              <a:t> </a:t>
            </a:r>
            <a:r>
              <a:rPr dirty="0"/>
              <a:t>have</a:t>
            </a:r>
            <a:r>
              <a:rPr spc="-40" dirty="0"/>
              <a:t> </a:t>
            </a:r>
            <a:r>
              <a:rPr dirty="0"/>
              <a:t>to</a:t>
            </a:r>
            <a:r>
              <a:rPr spc="-25" dirty="0"/>
              <a:t> </a:t>
            </a:r>
            <a:r>
              <a:rPr dirty="0"/>
              <a:t>answer</a:t>
            </a:r>
            <a:r>
              <a:rPr spc="-50" dirty="0"/>
              <a:t> </a:t>
            </a:r>
            <a:r>
              <a:rPr dirty="0"/>
              <a:t>any</a:t>
            </a:r>
            <a:r>
              <a:rPr spc="-50" dirty="0"/>
              <a:t> </a:t>
            </a:r>
            <a:r>
              <a:rPr dirty="0"/>
              <a:t>questions you</a:t>
            </a:r>
            <a:r>
              <a:rPr spc="-45" dirty="0"/>
              <a:t> </a:t>
            </a:r>
            <a:r>
              <a:rPr dirty="0"/>
              <a:t>do</a:t>
            </a:r>
            <a:r>
              <a:rPr spc="-70" dirty="0"/>
              <a:t> </a:t>
            </a:r>
            <a:r>
              <a:rPr dirty="0"/>
              <a:t>not</a:t>
            </a:r>
            <a:r>
              <a:rPr spc="-40" dirty="0"/>
              <a:t> </a:t>
            </a:r>
            <a:r>
              <a:rPr dirty="0"/>
              <a:t>feel</a:t>
            </a:r>
            <a:r>
              <a:rPr spc="-50" dirty="0"/>
              <a:t> </a:t>
            </a:r>
            <a:r>
              <a:rPr spc="-10" dirty="0"/>
              <a:t>comfortable</a:t>
            </a:r>
            <a:r>
              <a:rPr spc="-30" dirty="0"/>
              <a:t> </a:t>
            </a:r>
            <a:r>
              <a:rPr dirty="0"/>
              <a:t>with. </a:t>
            </a:r>
            <a:r>
              <a:rPr spc="-25" dirty="0"/>
              <a:t>The </a:t>
            </a:r>
            <a:r>
              <a:rPr spc="-10" dirty="0"/>
              <a:t>information</a:t>
            </a:r>
            <a:r>
              <a:rPr spc="-15" dirty="0"/>
              <a:t> </a:t>
            </a:r>
            <a:r>
              <a:rPr dirty="0"/>
              <a:t>learned</a:t>
            </a:r>
            <a:r>
              <a:rPr spc="-55" dirty="0"/>
              <a:t> </a:t>
            </a:r>
            <a:r>
              <a:rPr dirty="0"/>
              <a:t>may</a:t>
            </a:r>
            <a:r>
              <a:rPr spc="-35" dirty="0"/>
              <a:t> </a:t>
            </a:r>
            <a:r>
              <a:rPr dirty="0"/>
              <a:t>help</a:t>
            </a:r>
            <a:r>
              <a:rPr spc="-50" dirty="0"/>
              <a:t> </a:t>
            </a:r>
            <a:r>
              <a:rPr dirty="0"/>
              <a:t>inform</a:t>
            </a:r>
            <a:r>
              <a:rPr spc="-40" dirty="0"/>
              <a:t> </a:t>
            </a:r>
            <a:r>
              <a:rPr dirty="0"/>
              <a:t>public</a:t>
            </a:r>
            <a:r>
              <a:rPr spc="-20" dirty="0"/>
              <a:t> </a:t>
            </a:r>
            <a:r>
              <a:rPr dirty="0"/>
              <a:t>health</a:t>
            </a:r>
            <a:r>
              <a:rPr spc="-15" dirty="0"/>
              <a:t> </a:t>
            </a:r>
            <a:r>
              <a:rPr dirty="0"/>
              <a:t>policy</a:t>
            </a:r>
            <a:r>
              <a:rPr spc="-40" dirty="0"/>
              <a:t> </a:t>
            </a:r>
            <a:r>
              <a:rPr dirty="0"/>
              <a:t>making</a:t>
            </a:r>
            <a:r>
              <a:rPr spc="-15" dirty="0"/>
              <a:t> </a:t>
            </a:r>
            <a:r>
              <a:rPr dirty="0"/>
              <a:t>regarding</a:t>
            </a:r>
            <a:r>
              <a:rPr spc="-35" dirty="0"/>
              <a:t> </a:t>
            </a:r>
            <a:r>
              <a:rPr dirty="0"/>
              <a:t>the</a:t>
            </a:r>
            <a:r>
              <a:rPr spc="-35" dirty="0"/>
              <a:t> </a:t>
            </a:r>
            <a:r>
              <a:rPr spc="-10" dirty="0"/>
              <a:t>decriminalization</a:t>
            </a:r>
            <a:r>
              <a:rPr spc="20" dirty="0"/>
              <a:t> </a:t>
            </a:r>
            <a:r>
              <a:rPr dirty="0"/>
              <a:t>of</a:t>
            </a:r>
            <a:r>
              <a:rPr spc="-50" dirty="0"/>
              <a:t> </a:t>
            </a:r>
            <a:r>
              <a:rPr spc="-10" dirty="0"/>
              <a:t>illicit substances.</a:t>
            </a:r>
          </a:p>
          <a:p>
            <a:pPr marL="12700" marR="62865">
              <a:lnSpc>
                <a:spcPct val="100000"/>
              </a:lnSpc>
              <a:spcBef>
                <a:spcPts val="1685"/>
              </a:spcBef>
            </a:pPr>
            <a:r>
              <a:rPr dirty="0"/>
              <a:t>If</a:t>
            </a:r>
            <a:r>
              <a:rPr spc="-60" dirty="0"/>
              <a:t> </a:t>
            </a:r>
            <a:r>
              <a:rPr dirty="0"/>
              <a:t>you</a:t>
            </a:r>
            <a:r>
              <a:rPr spc="-40" dirty="0"/>
              <a:t> </a:t>
            </a:r>
            <a:r>
              <a:rPr dirty="0"/>
              <a:t>have</a:t>
            </a:r>
            <a:r>
              <a:rPr spc="-40" dirty="0"/>
              <a:t> </a:t>
            </a:r>
            <a:r>
              <a:rPr dirty="0"/>
              <a:t>questions</a:t>
            </a:r>
            <a:r>
              <a:rPr spc="10" dirty="0"/>
              <a:t> </a:t>
            </a:r>
            <a:r>
              <a:rPr dirty="0"/>
              <a:t>about</a:t>
            </a:r>
            <a:r>
              <a:rPr spc="-35" dirty="0"/>
              <a:t> </a:t>
            </a:r>
            <a:r>
              <a:rPr dirty="0"/>
              <a:t>this</a:t>
            </a:r>
            <a:r>
              <a:rPr spc="-10" dirty="0"/>
              <a:t> </a:t>
            </a:r>
            <a:r>
              <a:rPr spc="-20" dirty="0"/>
              <a:t>study,</a:t>
            </a:r>
            <a:r>
              <a:rPr spc="-10" dirty="0"/>
              <a:t> </a:t>
            </a:r>
            <a:r>
              <a:rPr dirty="0"/>
              <a:t>you</a:t>
            </a:r>
            <a:r>
              <a:rPr spc="-45" dirty="0"/>
              <a:t> </a:t>
            </a:r>
            <a:r>
              <a:rPr dirty="0"/>
              <a:t>can</a:t>
            </a:r>
            <a:r>
              <a:rPr spc="-15" dirty="0"/>
              <a:t> </a:t>
            </a:r>
            <a:r>
              <a:rPr dirty="0"/>
              <a:t>talk</a:t>
            </a:r>
            <a:r>
              <a:rPr spc="-10" dirty="0"/>
              <a:t> </a:t>
            </a:r>
            <a:r>
              <a:rPr dirty="0"/>
              <a:t>to</a:t>
            </a:r>
            <a:r>
              <a:rPr spc="-20" dirty="0"/>
              <a:t> </a:t>
            </a:r>
            <a:r>
              <a:rPr dirty="0"/>
              <a:t>the</a:t>
            </a:r>
            <a:r>
              <a:rPr spc="-30" dirty="0"/>
              <a:t> </a:t>
            </a:r>
            <a:r>
              <a:rPr spc="-10" dirty="0"/>
              <a:t>researcher</a:t>
            </a:r>
            <a:r>
              <a:rPr spc="-65" dirty="0"/>
              <a:t> </a:t>
            </a:r>
            <a:r>
              <a:rPr dirty="0"/>
              <a:t>who</a:t>
            </a:r>
            <a:r>
              <a:rPr spc="-20" dirty="0"/>
              <a:t> </a:t>
            </a:r>
            <a:r>
              <a:rPr dirty="0"/>
              <a:t>is</a:t>
            </a:r>
            <a:r>
              <a:rPr spc="-30" dirty="0"/>
              <a:t> </a:t>
            </a:r>
            <a:r>
              <a:rPr dirty="0"/>
              <a:t>in</a:t>
            </a:r>
            <a:r>
              <a:rPr spc="-20" dirty="0"/>
              <a:t> </a:t>
            </a:r>
            <a:r>
              <a:rPr dirty="0"/>
              <a:t>charge</a:t>
            </a:r>
            <a:r>
              <a:rPr spc="-15" dirty="0"/>
              <a:t> </a:t>
            </a:r>
            <a:r>
              <a:rPr dirty="0"/>
              <a:t>of</a:t>
            </a:r>
            <a:r>
              <a:rPr spc="-55" dirty="0"/>
              <a:t> </a:t>
            </a:r>
            <a:r>
              <a:rPr dirty="0"/>
              <a:t>the</a:t>
            </a:r>
            <a:r>
              <a:rPr spc="-15" dirty="0"/>
              <a:t> </a:t>
            </a:r>
            <a:r>
              <a:rPr dirty="0"/>
              <a:t>study</a:t>
            </a:r>
            <a:r>
              <a:rPr spc="-25" dirty="0"/>
              <a:t> </a:t>
            </a:r>
            <a:r>
              <a:rPr dirty="0"/>
              <a:t>at</a:t>
            </a:r>
            <a:r>
              <a:rPr spc="-30" dirty="0"/>
              <a:t> </a:t>
            </a:r>
            <a:r>
              <a:rPr spc="-10" dirty="0"/>
              <a:t>CAMH: </a:t>
            </a:r>
            <a:r>
              <a:rPr dirty="0"/>
              <a:t>Cayley</a:t>
            </a:r>
            <a:r>
              <a:rPr spc="-25" dirty="0"/>
              <a:t> </a:t>
            </a:r>
            <a:r>
              <a:rPr dirty="0"/>
              <a:t>Russell</a:t>
            </a:r>
            <a:r>
              <a:rPr spc="-45" dirty="0"/>
              <a:t> </a:t>
            </a:r>
            <a:r>
              <a:rPr dirty="0"/>
              <a:t>(Email:</a:t>
            </a:r>
            <a:r>
              <a:rPr spc="5" dirty="0"/>
              <a:t> </a:t>
            </a:r>
            <a:r>
              <a:rPr spc="-10" dirty="0">
                <a:hlinkClick r:id="rId2"/>
              </a:rPr>
              <a:t>OCRINTProject@camh.ca).</a:t>
            </a:r>
            <a:r>
              <a:rPr spc="5" dirty="0"/>
              <a:t> </a:t>
            </a:r>
            <a:r>
              <a:rPr dirty="0"/>
              <a:t>If</a:t>
            </a:r>
            <a:r>
              <a:rPr spc="-60" dirty="0"/>
              <a:t> </a:t>
            </a:r>
            <a:r>
              <a:rPr dirty="0"/>
              <a:t>you</a:t>
            </a:r>
            <a:r>
              <a:rPr spc="-40" dirty="0"/>
              <a:t> </a:t>
            </a:r>
            <a:r>
              <a:rPr dirty="0"/>
              <a:t>have</a:t>
            </a:r>
            <a:r>
              <a:rPr spc="-35" dirty="0"/>
              <a:t> </a:t>
            </a:r>
            <a:r>
              <a:rPr spc="-10" dirty="0"/>
              <a:t>questions</a:t>
            </a:r>
            <a:r>
              <a:rPr spc="-15" dirty="0"/>
              <a:t> </a:t>
            </a:r>
            <a:r>
              <a:rPr dirty="0"/>
              <a:t>about</a:t>
            </a:r>
            <a:r>
              <a:rPr spc="-35" dirty="0"/>
              <a:t> </a:t>
            </a:r>
            <a:r>
              <a:rPr dirty="0"/>
              <a:t>your</a:t>
            </a:r>
            <a:r>
              <a:rPr spc="-40" dirty="0"/>
              <a:t> </a:t>
            </a:r>
            <a:r>
              <a:rPr dirty="0"/>
              <a:t>rights</a:t>
            </a:r>
            <a:r>
              <a:rPr spc="5" dirty="0"/>
              <a:t> </a:t>
            </a:r>
            <a:r>
              <a:rPr dirty="0"/>
              <a:t>as</a:t>
            </a:r>
            <a:r>
              <a:rPr spc="-35" dirty="0"/>
              <a:t> </a:t>
            </a:r>
            <a:r>
              <a:rPr dirty="0"/>
              <a:t>a</a:t>
            </a:r>
            <a:r>
              <a:rPr spc="-20" dirty="0"/>
              <a:t> </a:t>
            </a:r>
            <a:r>
              <a:rPr spc="-10" dirty="0"/>
              <a:t>participant</a:t>
            </a:r>
            <a:r>
              <a:rPr spc="30" dirty="0"/>
              <a:t> </a:t>
            </a:r>
            <a:r>
              <a:rPr spc="-25" dirty="0"/>
              <a:t>or </a:t>
            </a:r>
            <a:r>
              <a:rPr dirty="0"/>
              <a:t>about</a:t>
            </a:r>
            <a:r>
              <a:rPr spc="-40" dirty="0"/>
              <a:t> </a:t>
            </a:r>
            <a:r>
              <a:rPr dirty="0"/>
              <a:t>ethical</a:t>
            </a:r>
            <a:r>
              <a:rPr spc="-20" dirty="0"/>
              <a:t> </a:t>
            </a:r>
            <a:r>
              <a:rPr dirty="0"/>
              <a:t>aspects</a:t>
            </a:r>
            <a:r>
              <a:rPr spc="-20" dirty="0"/>
              <a:t> </a:t>
            </a:r>
            <a:r>
              <a:rPr dirty="0"/>
              <a:t>of</a:t>
            </a:r>
            <a:r>
              <a:rPr spc="-70" dirty="0"/>
              <a:t> </a:t>
            </a:r>
            <a:r>
              <a:rPr dirty="0"/>
              <a:t>this </a:t>
            </a:r>
            <a:r>
              <a:rPr spc="-20" dirty="0"/>
              <a:t>study,</a:t>
            </a:r>
            <a:r>
              <a:rPr spc="-15" dirty="0"/>
              <a:t> </a:t>
            </a:r>
            <a:r>
              <a:rPr dirty="0"/>
              <a:t>you</a:t>
            </a:r>
            <a:r>
              <a:rPr spc="-50" dirty="0"/>
              <a:t> </a:t>
            </a:r>
            <a:r>
              <a:rPr dirty="0"/>
              <a:t>can</a:t>
            </a:r>
            <a:r>
              <a:rPr spc="-50" dirty="0"/>
              <a:t> </a:t>
            </a:r>
            <a:r>
              <a:rPr dirty="0"/>
              <a:t>talk</a:t>
            </a:r>
            <a:r>
              <a:rPr spc="-15" dirty="0"/>
              <a:t> </a:t>
            </a:r>
            <a:r>
              <a:rPr dirty="0"/>
              <a:t>to</a:t>
            </a:r>
            <a:r>
              <a:rPr spc="-25" dirty="0"/>
              <a:t> </a:t>
            </a:r>
            <a:r>
              <a:rPr dirty="0"/>
              <a:t>the</a:t>
            </a:r>
            <a:r>
              <a:rPr spc="-25" dirty="0"/>
              <a:t> </a:t>
            </a:r>
            <a:r>
              <a:rPr dirty="0"/>
              <a:t>CAMH</a:t>
            </a:r>
            <a:r>
              <a:rPr spc="-35" dirty="0"/>
              <a:t> </a:t>
            </a:r>
            <a:r>
              <a:rPr dirty="0"/>
              <a:t>Chair</a:t>
            </a:r>
            <a:r>
              <a:rPr spc="-30" dirty="0"/>
              <a:t> </a:t>
            </a:r>
            <a:r>
              <a:rPr dirty="0"/>
              <a:t>of</a:t>
            </a:r>
            <a:r>
              <a:rPr spc="-45" dirty="0"/>
              <a:t> </a:t>
            </a:r>
            <a:r>
              <a:rPr dirty="0"/>
              <a:t>the</a:t>
            </a:r>
            <a:r>
              <a:rPr spc="-40" dirty="0"/>
              <a:t> </a:t>
            </a:r>
            <a:r>
              <a:rPr spc="-10" dirty="0"/>
              <a:t>Research</a:t>
            </a:r>
            <a:r>
              <a:rPr spc="-45" dirty="0"/>
              <a:t> </a:t>
            </a:r>
            <a:r>
              <a:rPr dirty="0"/>
              <a:t>Ethics</a:t>
            </a:r>
            <a:r>
              <a:rPr spc="10" dirty="0"/>
              <a:t> </a:t>
            </a:r>
            <a:r>
              <a:rPr dirty="0"/>
              <a:t>Board</a:t>
            </a:r>
            <a:r>
              <a:rPr spc="-50" dirty="0"/>
              <a:t> </a:t>
            </a:r>
            <a:r>
              <a:rPr dirty="0"/>
              <a:t>(REB)</a:t>
            </a:r>
            <a:r>
              <a:rPr spc="-60" dirty="0"/>
              <a:t> </a:t>
            </a:r>
            <a:r>
              <a:rPr dirty="0"/>
              <a:t>at</a:t>
            </a:r>
            <a:r>
              <a:rPr spc="-40" dirty="0"/>
              <a:t> </a:t>
            </a:r>
            <a:r>
              <a:rPr spc="-20" dirty="0"/>
              <a:t>416- 535-</a:t>
            </a:r>
            <a:r>
              <a:rPr dirty="0"/>
              <a:t>8501</a:t>
            </a:r>
            <a:r>
              <a:rPr spc="50" dirty="0"/>
              <a:t> </a:t>
            </a:r>
            <a:r>
              <a:rPr dirty="0"/>
              <a:t>ext.</a:t>
            </a:r>
            <a:r>
              <a:rPr spc="-30" dirty="0"/>
              <a:t> </a:t>
            </a:r>
            <a:r>
              <a:rPr spc="-10" dirty="0"/>
              <a:t>36798.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501890" y="32080"/>
            <a:ext cx="110489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0" dirty="0">
                <a:solidFill>
                  <a:srgbClr val="585858"/>
                </a:solidFill>
                <a:latin typeface="Arial MT"/>
                <a:cs typeface="Arial MT"/>
              </a:rPr>
              <a:t>1</a:t>
            </a:r>
            <a:endParaRPr sz="1200">
              <a:latin typeface="Arial MT"/>
              <a:cs typeface="Arial MT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03961" y="1283030"/>
            <a:ext cx="3037840" cy="713740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sz="4500" b="0" spc="-160" dirty="0">
                <a:solidFill>
                  <a:srgbClr val="585858"/>
                </a:solidFill>
                <a:latin typeface="Arial Black"/>
                <a:cs typeface="Arial Black"/>
              </a:rPr>
              <a:t>DETAILED</a:t>
            </a:r>
            <a:endParaRPr sz="4500">
              <a:latin typeface="Arial Black"/>
              <a:cs typeface="Arial Blac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03961" y="1831924"/>
            <a:ext cx="2844165" cy="713740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sz="4500" spc="-150" dirty="0">
                <a:solidFill>
                  <a:srgbClr val="585858"/>
                </a:solidFill>
                <a:latin typeface="Arial Black"/>
                <a:cs typeface="Arial Black"/>
              </a:rPr>
              <a:t>RESULTS</a:t>
            </a:r>
            <a:endParaRPr sz="4500">
              <a:latin typeface="Arial Black"/>
              <a:cs typeface="Arial Black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True/False</a:t>
            </a:r>
            <a:r>
              <a:rPr spc="-55" dirty="0"/>
              <a:t> </a:t>
            </a:r>
            <a:r>
              <a:rPr spc="-10" dirty="0"/>
              <a:t>Statements</a:t>
            </a:r>
            <a:r>
              <a:rPr spc="-60" dirty="0"/>
              <a:t> </a:t>
            </a:r>
            <a:r>
              <a:rPr dirty="0"/>
              <a:t>About</a:t>
            </a:r>
            <a:r>
              <a:rPr spc="-40" dirty="0"/>
              <a:t> </a:t>
            </a:r>
            <a:r>
              <a:rPr spc="-10" dirty="0"/>
              <a:t>Decriminalization</a:t>
            </a:r>
          </a:p>
        </p:txBody>
      </p:sp>
      <p:sp>
        <p:nvSpPr>
          <p:cNvPr id="3" name="object 3"/>
          <p:cNvSpPr/>
          <p:nvPr/>
        </p:nvSpPr>
        <p:spPr>
          <a:xfrm>
            <a:off x="7985759" y="1484375"/>
            <a:ext cx="43180" cy="253365"/>
          </a:xfrm>
          <a:custGeom>
            <a:avLst/>
            <a:gdLst/>
            <a:ahLst/>
            <a:cxnLst/>
            <a:rect l="l" t="t" r="r" b="b"/>
            <a:pathLst>
              <a:path w="43179" h="253364">
                <a:moveTo>
                  <a:pt x="42672" y="0"/>
                </a:moveTo>
                <a:lnTo>
                  <a:pt x="0" y="0"/>
                </a:lnTo>
                <a:lnTo>
                  <a:pt x="0" y="252984"/>
                </a:lnTo>
                <a:lnTo>
                  <a:pt x="42672" y="252984"/>
                </a:lnTo>
                <a:lnTo>
                  <a:pt x="42672" y="0"/>
                </a:lnTo>
                <a:close/>
              </a:path>
            </a:pathLst>
          </a:custGeom>
          <a:solidFill>
            <a:srgbClr val="2121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985759" y="1990344"/>
            <a:ext cx="43180" cy="250190"/>
          </a:xfrm>
          <a:custGeom>
            <a:avLst/>
            <a:gdLst/>
            <a:ahLst/>
            <a:cxnLst/>
            <a:rect l="l" t="t" r="r" b="b"/>
            <a:pathLst>
              <a:path w="43179" h="250189">
                <a:moveTo>
                  <a:pt x="42672" y="0"/>
                </a:moveTo>
                <a:lnTo>
                  <a:pt x="0" y="0"/>
                </a:lnTo>
                <a:lnTo>
                  <a:pt x="0" y="249936"/>
                </a:lnTo>
                <a:lnTo>
                  <a:pt x="42672" y="249936"/>
                </a:lnTo>
                <a:lnTo>
                  <a:pt x="42672" y="0"/>
                </a:lnTo>
                <a:close/>
              </a:path>
            </a:pathLst>
          </a:custGeom>
          <a:solidFill>
            <a:srgbClr val="2121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7985759" y="2493263"/>
            <a:ext cx="43180" cy="253365"/>
          </a:xfrm>
          <a:custGeom>
            <a:avLst/>
            <a:gdLst/>
            <a:ahLst/>
            <a:cxnLst/>
            <a:rect l="l" t="t" r="r" b="b"/>
            <a:pathLst>
              <a:path w="43179" h="253364">
                <a:moveTo>
                  <a:pt x="42672" y="0"/>
                </a:moveTo>
                <a:lnTo>
                  <a:pt x="0" y="0"/>
                </a:lnTo>
                <a:lnTo>
                  <a:pt x="0" y="252984"/>
                </a:lnTo>
                <a:lnTo>
                  <a:pt x="42672" y="252984"/>
                </a:lnTo>
                <a:lnTo>
                  <a:pt x="42672" y="0"/>
                </a:lnTo>
                <a:close/>
              </a:path>
            </a:pathLst>
          </a:custGeom>
          <a:solidFill>
            <a:srgbClr val="2121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7985759" y="2996183"/>
            <a:ext cx="43180" cy="253365"/>
          </a:xfrm>
          <a:custGeom>
            <a:avLst/>
            <a:gdLst/>
            <a:ahLst/>
            <a:cxnLst/>
            <a:rect l="l" t="t" r="r" b="b"/>
            <a:pathLst>
              <a:path w="43179" h="253364">
                <a:moveTo>
                  <a:pt x="42672" y="0"/>
                </a:moveTo>
                <a:lnTo>
                  <a:pt x="0" y="0"/>
                </a:lnTo>
                <a:lnTo>
                  <a:pt x="0" y="252983"/>
                </a:lnTo>
                <a:lnTo>
                  <a:pt x="42672" y="252983"/>
                </a:lnTo>
                <a:lnTo>
                  <a:pt x="42672" y="0"/>
                </a:lnTo>
                <a:close/>
              </a:path>
            </a:pathLst>
          </a:custGeom>
          <a:solidFill>
            <a:srgbClr val="2121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7985759" y="3502152"/>
            <a:ext cx="43180" cy="253365"/>
          </a:xfrm>
          <a:custGeom>
            <a:avLst/>
            <a:gdLst/>
            <a:ahLst/>
            <a:cxnLst/>
            <a:rect l="l" t="t" r="r" b="b"/>
            <a:pathLst>
              <a:path w="43179" h="253364">
                <a:moveTo>
                  <a:pt x="42672" y="0"/>
                </a:moveTo>
                <a:lnTo>
                  <a:pt x="0" y="0"/>
                </a:lnTo>
                <a:lnTo>
                  <a:pt x="0" y="252984"/>
                </a:lnTo>
                <a:lnTo>
                  <a:pt x="42672" y="252984"/>
                </a:lnTo>
                <a:lnTo>
                  <a:pt x="42672" y="0"/>
                </a:lnTo>
                <a:close/>
              </a:path>
            </a:pathLst>
          </a:custGeom>
          <a:solidFill>
            <a:srgbClr val="2121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3621023" y="1484375"/>
            <a:ext cx="2837815" cy="253365"/>
          </a:xfrm>
          <a:prstGeom prst="rect">
            <a:avLst/>
          </a:prstGeom>
          <a:solidFill>
            <a:srgbClr val="006FC0"/>
          </a:solidFill>
        </p:spPr>
        <p:txBody>
          <a:bodyPr vert="horz" wrap="square" lIns="0" tIns="5270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415"/>
              </a:spcBef>
            </a:pPr>
            <a:r>
              <a:rPr sz="900" b="1" spc="-25" dirty="0">
                <a:solidFill>
                  <a:srgbClr val="FFFFFF"/>
                </a:solidFill>
                <a:latin typeface="Calibri"/>
                <a:cs typeface="Calibri"/>
              </a:rPr>
              <a:t>65%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621023" y="1990344"/>
            <a:ext cx="2338070" cy="250190"/>
          </a:xfrm>
          <a:prstGeom prst="rect">
            <a:avLst/>
          </a:prstGeom>
          <a:solidFill>
            <a:srgbClr val="006FC0"/>
          </a:solidFill>
        </p:spPr>
        <p:txBody>
          <a:bodyPr vert="horz" wrap="square" lIns="0" tIns="5143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405"/>
              </a:spcBef>
            </a:pPr>
            <a:r>
              <a:rPr sz="900" b="1" spc="-25" dirty="0">
                <a:solidFill>
                  <a:srgbClr val="FFFFFF"/>
                </a:solidFill>
                <a:latin typeface="Calibri"/>
                <a:cs typeface="Calibri"/>
              </a:rPr>
              <a:t>53%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621023" y="2493263"/>
            <a:ext cx="2204085" cy="253365"/>
          </a:xfrm>
          <a:prstGeom prst="rect">
            <a:avLst/>
          </a:prstGeom>
          <a:solidFill>
            <a:srgbClr val="006FC0"/>
          </a:solidFill>
        </p:spPr>
        <p:txBody>
          <a:bodyPr vert="horz" wrap="square" lIns="0" tIns="5334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420"/>
              </a:spcBef>
            </a:pPr>
            <a:r>
              <a:rPr sz="900" b="1" spc="-25" dirty="0">
                <a:solidFill>
                  <a:srgbClr val="FFFFFF"/>
                </a:solidFill>
                <a:latin typeface="Calibri"/>
                <a:cs typeface="Calibri"/>
              </a:rPr>
              <a:t>50%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621023" y="2996183"/>
            <a:ext cx="1938655" cy="253365"/>
          </a:xfrm>
          <a:prstGeom prst="rect">
            <a:avLst/>
          </a:prstGeom>
          <a:solidFill>
            <a:srgbClr val="006FC0"/>
          </a:solidFill>
        </p:spPr>
        <p:txBody>
          <a:bodyPr vert="horz" wrap="square" lIns="0" tIns="54610" rIns="0" bIns="0" rtlCol="0">
            <a:spAutoFit/>
          </a:bodyPr>
          <a:lstStyle/>
          <a:p>
            <a:pPr marL="635" algn="ctr">
              <a:lnSpc>
                <a:spcPct val="100000"/>
              </a:lnSpc>
              <a:spcBef>
                <a:spcPts val="430"/>
              </a:spcBef>
            </a:pPr>
            <a:r>
              <a:rPr sz="900" b="1" spc="-25" dirty="0">
                <a:solidFill>
                  <a:srgbClr val="FFFFFF"/>
                </a:solidFill>
                <a:latin typeface="Calibri"/>
                <a:cs typeface="Calibri"/>
              </a:rPr>
              <a:t>44%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621023" y="3502152"/>
            <a:ext cx="749935" cy="253365"/>
          </a:xfrm>
          <a:prstGeom prst="rect">
            <a:avLst/>
          </a:prstGeom>
          <a:solidFill>
            <a:srgbClr val="006FC0"/>
          </a:solidFill>
        </p:spPr>
        <p:txBody>
          <a:bodyPr vert="horz" wrap="square" lIns="0" tIns="5334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420"/>
              </a:spcBef>
            </a:pPr>
            <a:r>
              <a:rPr sz="900" b="1" spc="-25" dirty="0">
                <a:solidFill>
                  <a:srgbClr val="FFFFFF"/>
                </a:solidFill>
                <a:latin typeface="Calibri"/>
                <a:cs typeface="Calibri"/>
              </a:rPr>
              <a:t>17%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458711" y="1484375"/>
            <a:ext cx="347980" cy="253365"/>
          </a:xfrm>
          <a:prstGeom prst="rect">
            <a:avLst/>
          </a:prstGeom>
          <a:solidFill>
            <a:srgbClr val="FF0000"/>
          </a:solidFill>
        </p:spPr>
        <p:txBody>
          <a:bodyPr vert="horz" wrap="square" lIns="0" tIns="52705" rIns="0" bIns="0" rtlCol="0">
            <a:spAutoFit/>
          </a:bodyPr>
          <a:lstStyle/>
          <a:p>
            <a:pPr marL="104775">
              <a:lnSpc>
                <a:spcPct val="100000"/>
              </a:lnSpc>
              <a:spcBef>
                <a:spcPts val="415"/>
              </a:spcBef>
            </a:pPr>
            <a:r>
              <a:rPr sz="900" b="1" spc="-25" dirty="0">
                <a:solidFill>
                  <a:srgbClr val="FFFFFF"/>
                </a:solidFill>
                <a:latin typeface="Calibri"/>
                <a:cs typeface="Calibri"/>
              </a:rPr>
              <a:t>8%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958840" y="1990344"/>
            <a:ext cx="881380" cy="250190"/>
          </a:xfrm>
          <a:prstGeom prst="rect">
            <a:avLst/>
          </a:prstGeom>
          <a:solidFill>
            <a:srgbClr val="FF0000"/>
          </a:solidFill>
        </p:spPr>
        <p:txBody>
          <a:bodyPr vert="horz" wrap="square" lIns="0" tIns="5143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405"/>
              </a:spcBef>
            </a:pPr>
            <a:r>
              <a:rPr sz="900" b="1" spc="-25" dirty="0">
                <a:solidFill>
                  <a:srgbClr val="FFFFFF"/>
                </a:solidFill>
                <a:latin typeface="Calibri"/>
                <a:cs typeface="Calibri"/>
              </a:rPr>
              <a:t>20%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824728" y="2493263"/>
            <a:ext cx="311150" cy="253365"/>
          </a:xfrm>
          <a:prstGeom prst="rect">
            <a:avLst/>
          </a:prstGeom>
          <a:solidFill>
            <a:srgbClr val="FF0000"/>
          </a:solidFill>
        </p:spPr>
        <p:txBody>
          <a:bodyPr vert="horz" wrap="square" lIns="0" tIns="53340" rIns="0" bIns="0" rtlCol="0">
            <a:spAutoFit/>
          </a:bodyPr>
          <a:lstStyle/>
          <a:p>
            <a:pPr marL="85090">
              <a:lnSpc>
                <a:spcPct val="100000"/>
              </a:lnSpc>
              <a:spcBef>
                <a:spcPts val="420"/>
              </a:spcBef>
            </a:pPr>
            <a:r>
              <a:rPr sz="900" b="1" spc="-25" dirty="0">
                <a:solidFill>
                  <a:srgbClr val="FFFFFF"/>
                </a:solidFill>
                <a:latin typeface="Calibri"/>
                <a:cs typeface="Calibri"/>
              </a:rPr>
              <a:t>7%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559552" y="2996183"/>
            <a:ext cx="838200" cy="253365"/>
          </a:xfrm>
          <a:prstGeom prst="rect">
            <a:avLst/>
          </a:prstGeom>
          <a:solidFill>
            <a:srgbClr val="FF0000"/>
          </a:solidFill>
        </p:spPr>
        <p:txBody>
          <a:bodyPr vert="horz" wrap="square" lIns="0" tIns="54610" rIns="0" bIns="0" rtlCol="0">
            <a:spAutoFit/>
          </a:bodyPr>
          <a:lstStyle/>
          <a:p>
            <a:pPr marL="2540" algn="ctr">
              <a:lnSpc>
                <a:spcPct val="100000"/>
              </a:lnSpc>
              <a:spcBef>
                <a:spcPts val="430"/>
              </a:spcBef>
            </a:pPr>
            <a:r>
              <a:rPr sz="900" b="1" spc="-25" dirty="0">
                <a:solidFill>
                  <a:srgbClr val="FFFFFF"/>
                </a:solidFill>
                <a:latin typeface="Calibri"/>
                <a:cs typeface="Calibri"/>
              </a:rPr>
              <a:t>19%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370832" y="3502152"/>
            <a:ext cx="2910840" cy="253365"/>
          </a:xfrm>
          <a:prstGeom prst="rect">
            <a:avLst/>
          </a:prstGeom>
          <a:solidFill>
            <a:srgbClr val="FF0000"/>
          </a:solidFill>
        </p:spPr>
        <p:txBody>
          <a:bodyPr vert="horz" wrap="square" lIns="0" tIns="5334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420"/>
              </a:spcBef>
            </a:pPr>
            <a:r>
              <a:rPr sz="900" b="1" spc="-25" dirty="0">
                <a:solidFill>
                  <a:srgbClr val="FFFFFF"/>
                </a:solidFill>
                <a:latin typeface="Calibri"/>
                <a:cs typeface="Calibri"/>
              </a:rPr>
              <a:t>66%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6806183" y="1484375"/>
            <a:ext cx="1179830" cy="253365"/>
          </a:xfrm>
          <a:prstGeom prst="rect">
            <a:avLst/>
          </a:prstGeom>
          <a:solidFill>
            <a:srgbClr val="7E7E7E"/>
          </a:solidFill>
        </p:spPr>
        <p:txBody>
          <a:bodyPr vert="horz" wrap="square" lIns="0" tIns="52705" rIns="0" bIns="0" rtlCol="0">
            <a:spAutoFit/>
          </a:bodyPr>
          <a:lstStyle/>
          <a:p>
            <a:pPr marL="1270" algn="ctr">
              <a:lnSpc>
                <a:spcPct val="100000"/>
              </a:lnSpc>
              <a:spcBef>
                <a:spcPts val="415"/>
              </a:spcBef>
            </a:pPr>
            <a:r>
              <a:rPr sz="900" b="1" spc="-25" dirty="0">
                <a:solidFill>
                  <a:srgbClr val="FFFFFF"/>
                </a:solidFill>
                <a:latin typeface="Calibri"/>
                <a:cs typeface="Calibri"/>
              </a:rPr>
              <a:t>27%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6839711" y="1990344"/>
            <a:ext cx="1146175" cy="250190"/>
          </a:xfrm>
          <a:prstGeom prst="rect">
            <a:avLst/>
          </a:prstGeom>
          <a:solidFill>
            <a:srgbClr val="7E7E7E"/>
          </a:solidFill>
        </p:spPr>
        <p:txBody>
          <a:bodyPr vert="horz" wrap="square" lIns="0" tIns="51435" rIns="0" bIns="0" rtlCol="0">
            <a:spAutoFit/>
          </a:bodyPr>
          <a:lstStyle/>
          <a:p>
            <a:pPr marL="635" algn="ctr">
              <a:lnSpc>
                <a:spcPct val="100000"/>
              </a:lnSpc>
              <a:spcBef>
                <a:spcPts val="405"/>
              </a:spcBef>
            </a:pPr>
            <a:r>
              <a:rPr sz="900" b="1" spc="-25" dirty="0">
                <a:solidFill>
                  <a:srgbClr val="FFFFFF"/>
                </a:solidFill>
                <a:latin typeface="Calibri"/>
                <a:cs typeface="Calibri"/>
              </a:rPr>
              <a:t>26%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6135623" y="2493263"/>
            <a:ext cx="1850389" cy="253365"/>
          </a:xfrm>
          <a:prstGeom prst="rect">
            <a:avLst/>
          </a:prstGeom>
          <a:solidFill>
            <a:srgbClr val="7E7E7E"/>
          </a:solidFill>
        </p:spPr>
        <p:txBody>
          <a:bodyPr vert="horz" wrap="square" lIns="0" tIns="5334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420"/>
              </a:spcBef>
            </a:pPr>
            <a:r>
              <a:rPr sz="900" b="1" spc="-25" dirty="0">
                <a:solidFill>
                  <a:srgbClr val="FFFFFF"/>
                </a:solidFill>
                <a:latin typeface="Calibri"/>
                <a:cs typeface="Calibri"/>
              </a:rPr>
              <a:t>42%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6397752" y="2996183"/>
            <a:ext cx="1588135" cy="253365"/>
          </a:xfrm>
          <a:prstGeom prst="rect">
            <a:avLst/>
          </a:prstGeom>
          <a:solidFill>
            <a:srgbClr val="7E7E7E"/>
          </a:solidFill>
        </p:spPr>
        <p:txBody>
          <a:bodyPr vert="horz" wrap="square" lIns="0" tIns="54610" rIns="0" bIns="0" rtlCol="0">
            <a:spAutoFit/>
          </a:bodyPr>
          <a:lstStyle/>
          <a:p>
            <a:pPr marL="635" algn="ctr">
              <a:lnSpc>
                <a:spcPct val="100000"/>
              </a:lnSpc>
              <a:spcBef>
                <a:spcPts val="430"/>
              </a:spcBef>
            </a:pPr>
            <a:r>
              <a:rPr sz="900" b="1" spc="-25" dirty="0">
                <a:solidFill>
                  <a:srgbClr val="FFFFFF"/>
                </a:solidFill>
                <a:latin typeface="Calibri"/>
                <a:cs typeface="Calibri"/>
              </a:rPr>
              <a:t>36%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7281671" y="3502152"/>
            <a:ext cx="704215" cy="253365"/>
          </a:xfrm>
          <a:prstGeom prst="rect">
            <a:avLst/>
          </a:prstGeom>
          <a:solidFill>
            <a:srgbClr val="7E7E7E"/>
          </a:solidFill>
        </p:spPr>
        <p:txBody>
          <a:bodyPr vert="horz" wrap="square" lIns="0" tIns="5334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420"/>
              </a:spcBef>
            </a:pPr>
            <a:r>
              <a:rPr sz="900" b="1" spc="-25" dirty="0">
                <a:solidFill>
                  <a:srgbClr val="FFFFFF"/>
                </a:solidFill>
                <a:latin typeface="Calibri"/>
                <a:cs typeface="Calibri"/>
              </a:rPr>
              <a:t>16%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69849" y="1377187"/>
            <a:ext cx="3263265" cy="44386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6350" indent="342900" algn="r">
              <a:lnSpc>
                <a:spcPct val="101800"/>
              </a:lnSpc>
              <a:spcBef>
                <a:spcPts val="90"/>
              </a:spcBef>
            </a:pPr>
            <a:r>
              <a:rPr sz="900" b="1" dirty="0">
                <a:solidFill>
                  <a:srgbClr val="212122"/>
                </a:solidFill>
                <a:latin typeface="Calibri"/>
                <a:cs typeface="Calibri"/>
              </a:rPr>
              <a:t>Under</a:t>
            </a:r>
            <a:r>
              <a:rPr sz="900" b="1" spc="-25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212122"/>
                </a:solidFill>
                <a:latin typeface="Calibri"/>
                <a:cs typeface="Calibri"/>
              </a:rPr>
              <a:t>the</a:t>
            </a:r>
            <a:r>
              <a:rPr sz="900" b="1" spc="-15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212122"/>
                </a:solidFill>
                <a:latin typeface="Calibri"/>
                <a:cs typeface="Calibri"/>
              </a:rPr>
              <a:t>decriminalization</a:t>
            </a:r>
            <a:r>
              <a:rPr sz="900" b="1" spc="-20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212122"/>
                </a:solidFill>
                <a:latin typeface="Calibri"/>
                <a:cs typeface="Calibri"/>
              </a:rPr>
              <a:t>policy</a:t>
            </a:r>
            <a:r>
              <a:rPr sz="900" b="1" spc="-10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212122"/>
                </a:solidFill>
                <a:latin typeface="Calibri"/>
                <a:cs typeface="Calibri"/>
              </a:rPr>
              <a:t>in BC,</a:t>
            </a:r>
            <a:r>
              <a:rPr sz="900" b="1" spc="-5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212122"/>
                </a:solidFill>
                <a:latin typeface="Calibri"/>
                <a:cs typeface="Calibri"/>
              </a:rPr>
              <a:t>individuals</a:t>
            </a:r>
            <a:r>
              <a:rPr sz="900" b="1" spc="10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212122"/>
                </a:solidFill>
                <a:latin typeface="Calibri"/>
                <a:cs typeface="Calibri"/>
              </a:rPr>
              <a:t>found</a:t>
            </a:r>
            <a:r>
              <a:rPr sz="900" b="1" spc="5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900" b="1" spc="-25" dirty="0">
                <a:solidFill>
                  <a:srgbClr val="212122"/>
                </a:solidFill>
                <a:latin typeface="Calibri"/>
                <a:cs typeface="Calibri"/>
              </a:rPr>
              <a:t>in</a:t>
            </a:r>
            <a:r>
              <a:rPr sz="900" b="1" spc="500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212122"/>
                </a:solidFill>
                <a:latin typeface="Calibri"/>
                <a:cs typeface="Calibri"/>
              </a:rPr>
              <a:t>possession</a:t>
            </a:r>
            <a:r>
              <a:rPr sz="900" b="1" spc="-5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212122"/>
                </a:solidFill>
                <a:latin typeface="Calibri"/>
                <a:cs typeface="Calibri"/>
              </a:rPr>
              <a:t>of</a:t>
            </a:r>
            <a:r>
              <a:rPr sz="900" b="1" spc="5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212122"/>
                </a:solidFill>
                <a:latin typeface="Calibri"/>
                <a:cs typeface="Calibri"/>
              </a:rPr>
              <a:t>a</a:t>
            </a:r>
            <a:r>
              <a:rPr sz="900" b="1" spc="-15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212122"/>
                </a:solidFill>
                <a:latin typeface="Calibri"/>
                <a:cs typeface="Calibri"/>
              </a:rPr>
              <a:t>total</a:t>
            </a:r>
            <a:r>
              <a:rPr sz="900" b="1" spc="-5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212122"/>
                </a:solidFill>
                <a:latin typeface="Calibri"/>
                <a:cs typeface="Calibri"/>
              </a:rPr>
              <a:t>of</a:t>
            </a:r>
            <a:r>
              <a:rPr sz="900" b="1" spc="-20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212122"/>
                </a:solidFill>
                <a:latin typeface="Calibri"/>
                <a:cs typeface="Calibri"/>
              </a:rPr>
              <a:t>2.5</a:t>
            </a:r>
            <a:r>
              <a:rPr sz="900" b="1" spc="5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212122"/>
                </a:solidFill>
                <a:latin typeface="Calibri"/>
                <a:cs typeface="Calibri"/>
              </a:rPr>
              <a:t>grams</a:t>
            </a:r>
            <a:r>
              <a:rPr sz="900" b="1" spc="-20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212122"/>
                </a:solidFill>
                <a:latin typeface="Calibri"/>
                <a:cs typeface="Calibri"/>
              </a:rPr>
              <a:t>of</a:t>
            </a:r>
            <a:r>
              <a:rPr sz="900" b="1" spc="-20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212122"/>
                </a:solidFill>
                <a:latin typeface="Calibri"/>
                <a:cs typeface="Calibri"/>
              </a:rPr>
              <a:t>illicit</a:t>
            </a:r>
            <a:r>
              <a:rPr sz="900" b="1" spc="-25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212122"/>
                </a:solidFill>
                <a:latin typeface="Calibri"/>
                <a:cs typeface="Calibri"/>
              </a:rPr>
              <a:t>drugs</a:t>
            </a:r>
            <a:r>
              <a:rPr sz="900" b="1" spc="-20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212122"/>
                </a:solidFill>
                <a:latin typeface="Calibri"/>
                <a:cs typeface="Calibri"/>
              </a:rPr>
              <a:t>for</a:t>
            </a:r>
            <a:r>
              <a:rPr sz="900" b="1" spc="-10" dirty="0">
                <a:solidFill>
                  <a:srgbClr val="212122"/>
                </a:solidFill>
                <a:latin typeface="Calibri"/>
                <a:cs typeface="Calibri"/>
              </a:rPr>
              <a:t> personal</a:t>
            </a:r>
            <a:r>
              <a:rPr sz="900" b="1" spc="-5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212122"/>
                </a:solidFill>
                <a:latin typeface="Calibri"/>
                <a:cs typeface="Calibri"/>
              </a:rPr>
              <a:t>use</a:t>
            </a:r>
            <a:r>
              <a:rPr sz="900" b="1" spc="-20" dirty="0">
                <a:solidFill>
                  <a:srgbClr val="212122"/>
                </a:solidFill>
                <a:latin typeface="Calibri"/>
                <a:cs typeface="Calibri"/>
              </a:rPr>
              <a:t> will</a:t>
            </a:r>
            <a:endParaRPr sz="900">
              <a:latin typeface="Calibri"/>
              <a:cs typeface="Calibri"/>
            </a:endParaRPr>
          </a:p>
          <a:p>
            <a:pPr marR="5080" algn="r">
              <a:lnSpc>
                <a:spcPct val="100000"/>
              </a:lnSpc>
              <a:spcBef>
                <a:spcPts val="20"/>
              </a:spcBef>
            </a:pPr>
            <a:r>
              <a:rPr sz="900" b="1" dirty="0">
                <a:solidFill>
                  <a:srgbClr val="212122"/>
                </a:solidFill>
                <a:latin typeface="Calibri"/>
                <a:cs typeface="Calibri"/>
              </a:rPr>
              <a:t>not</a:t>
            </a:r>
            <a:r>
              <a:rPr sz="900" b="1" spc="5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212122"/>
                </a:solidFill>
                <a:latin typeface="Calibri"/>
                <a:cs typeface="Calibri"/>
              </a:rPr>
              <a:t>be</a:t>
            </a:r>
            <a:r>
              <a:rPr sz="900" b="1" spc="-10" dirty="0">
                <a:solidFill>
                  <a:srgbClr val="212122"/>
                </a:solidFill>
                <a:latin typeface="Calibri"/>
                <a:cs typeface="Calibri"/>
              </a:rPr>
              <a:t> criminally</a:t>
            </a:r>
            <a:r>
              <a:rPr sz="900" b="1" spc="15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212122"/>
                </a:solidFill>
                <a:latin typeface="Calibri"/>
                <a:cs typeface="Calibri"/>
              </a:rPr>
              <a:t>charged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305815" y="1951177"/>
            <a:ext cx="3226435" cy="304800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R="5080" algn="r">
              <a:lnSpc>
                <a:spcPct val="100000"/>
              </a:lnSpc>
              <a:spcBef>
                <a:spcPts val="115"/>
              </a:spcBef>
            </a:pPr>
            <a:r>
              <a:rPr sz="900" b="1" spc="-10" dirty="0">
                <a:solidFill>
                  <a:srgbClr val="212122"/>
                </a:solidFill>
                <a:latin typeface="Calibri"/>
                <a:cs typeface="Calibri"/>
              </a:rPr>
              <a:t>Possession</a:t>
            </a:r>
            <a:r>
              <a:rPr sz="900" b="1" spc="-5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212122"/>
                </a:solidFill>
                <a:latin typeface="Calibri"/>
                <a:cs typeface="Calibri"/>
              </a:rPr>
              <a:t>of</a:t>
            </a:r>
            <a:r>
              <a:rPr sz="900" b="1" spc="-20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212122"/>
                </a:solidFill>
                <a:latin typeface="Calibri"/>
                <a:cs typeface="Calibri"/>
              </a:rPr>
              <a:t>drugs</a:t>
            </a:r>
            <a:r>
              <a:rPr sz="900" b="1" spc="-25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212122"/>
                </a:solidFill>
                <a:latin typeface="Calibri"/>
                <a:cs typeface="Calibri"/>
              </a:rPr>
              <a:t>for</a:t>
            </a:r>
            <a:r>
              <a:rPr sz="900" b="1" spc="-10" dirty="0">
                <a:solidFill>
                  <a:srgbClr val="212122"/>
                </a:solidFill>
                <a:latin typeface="Calibri"/>
                <a:cs typeface="Calibri"/>
              </a:rPr>
              <a:t> personal</a:t>
            </a:r>
            <a:r>
              <a:rPr sz="900" b="1" spc="-5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212122"/>
                </a:solidFill>
                <a:latin typeface="Calibri"/>
                <a:cs typeface="Calibri"/>
              </a:rPr>
              <a:t>use</a:t>
            </a:r>
            <a:r>
              <a:rPr sz="900" b="1" spc="-20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212122"/>
                </a:solidFill>
                <a:latin typeface="Calibri"/>
                <a:cs typeface="Calibri"/>
              </a:rPr>
              <a:t>is now</a:t>
            </a:r>
            <a:r>
              <a:rPr sz="900" b="1" spc="-5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212122"/>
                </a:solidFill>
                <a:latin typeface="Calibri"/>
                <a:cs typeface="Calibri"/>
              </a:rPr>
              <a:t>legal,</a:t>
            </a:r>
            <a:r>
              <a:rPr sz="900" b="1" spc="-15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212122"/>
                </a:solidFill>
                <a:latin typeface="Calibri"/>
                <a:cs typeface="Calibri"/>
              </a:rPr>
              <a:t>but</a:t>
            </a:r>
            <a:r>
              <a:rPr sz="900" b="1" spc="-25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212122"/>
                </a:solidFill>
                <a:latin typeface="Calibri"/>
                <a:cs typeface="Calibri"/>
              </a:rPr>
              <a:t>using</a:t>
            </a:r>
            <a:r>
              <a:rPr sz="900" b="1" spc="5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212122"/>
                </a:solidFill>
                <a:latin typeface="Calibri"/>
                <a:cs typeface="Calibri"/>
              </a:rPr>
              <a:t>drugs</a:t>
            </a:r>
            <a:r>
              <a:rPr sz="900" b="1" spc="-20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900" b="1" spc="-25" dirty="0">
                <a:solidFill>
                  <a:srgbClr val="212122"/>
                </a:solidFill>
                <a:latin typeface="Calibri"/>
                <a:cs typeface="Calibri"/>
              </a:rPr>
              <a:t>in</a:t>
            </a:r>
            <a:endParaRPr sz="900">
              <a:latin typeface="Calibri"/>
              <a:cs typeface="Calibri"/>
            </a:endParaRPr>
          </a:p>
          <a:p>
            <a:pPr marR="6350" algn="r">
              <a:lnSpc>
                <a:spcPct val="100000"/>
              </a:lnSpc>
              <a:spcBef>
                <a:spcPts val="15"/>
              </a:spcBef>
            </a:pPr>
            <a:r>
              <a:rPr sz="900" b="1" spc="-10" dirty="0">
                <a:solidFill>
                  <a:srgbClr val="212122"/>
                </a:solidFill>
                <a:latin typeface="Calibri"/>
                <a:cs typeface="Calibri"/>
              </a:rPr>
              <a:t>public</a:t>
            </a:r>
            <a:r>
              <a:rPr sz="900" b="1" spc="-30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212122"/>
                </a:solidFill>
                <a:latin typeface="Calibri"/>
                <a:cs typeface="Calibri"/>
              </a:rPr>
              <a:t>is</a:t>
            </a:r>
            <a:r>
              <a:rPr sz="900" b="1" spc="-5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212122"/>
                </a:solidFill>
                <a:latin typeface="Calibri"/>
                <a:cs typeface="Calibri"/>
              </a:rPr>
              <a:t>still</a:t>
            </a:r>
            <a:r>
              <a:rPr sz="900" b="1" spc="-10" dirty="0">
                <a:solidFill>
                  <a:srgbClr val="212122"/>
                </a:solidFill>
                <a:latin typeface="Calibri"/>
                <a:cs typeface="Calibri"/>
              </a:rPr>
              <a:t> illegal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296062" y="2386329"/>
            <a:ext cx="3261360" cy="44386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6985" indent="8890" algn="r">
              <a:lnSpc>
                <a:spcPct val="101899"/>
              </a:lnSpc>
              <a:spcBef>
                <a:spcPts val="90"/>
              </a:spcBef>
            </a:pPr>
            <a:r>
              <a:rPr sz="900" b="1" dirty="0">
                <a:solidFill>
                  <a:srgbClr val="212122"/>
                </a:solidFill>
                <a:latin typeface="Calibri"/>
                <a:cs typeface="Calibri"/>
              </a:rPr>
              <a:t>Police</a:t>
            </a:r>
            <a:r>
              <a:rPr sz="900" b="1" spc="-5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212122"/>
                </a:solidFill>
                <a:latin typeface="Calibri"/>
                <a:cs typeface="Calibri"/>
              </a:rPr>
              <a:t>officers</a:t>
            </a:r>
            <a:r>
              <a:rPr sz="900" b="1" spc="-20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212122"/>
                </a:solidFill>
                <a:latin typeface="Calibri"/>
                <a:cs typeface="Calibri"/>
              </a:rPr>
              <a:t>are</a:t>
            </a:r>
            <a:r>
              <a:rPr sz="900" b="1" spc="-20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212122"/>
                </a:solidFill>
                <a:latin typeface="Calibri"/>
                <a:cs typeface="Calibri"/>
              </a:rPr>
              <a:t>required</a:t>
            </a:r>
            <a:r>
              <a:rPr sz="900" b="1" spc="-5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212122"/>
                </a:solidFill>
                <a:latin typeface="Calibri"/>
                <a:cs typeface="Calibri"/>
              </a:rPr>
              <a:t>to</a:t>
            </a:r>
            <a:r>
              <a:rPr sz="900" b="1" spc="-35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212122"/>
                </a:solidFill>
                <a:latin typeface="Calibri"/>
                <a:cs typeface="Calibri"/>
              </a:rPr>
              <a:t>provide</a:t>
            </a:r>
            <a:r>
              <a:rPr sz="900" b="1" spc="-20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212122"/>
                </a:solidFill>
                <a:latin typeface="Calibri"/>
                <a:cs typeface="Calibri"/>
              </a:rPr>
              <a:t>information</a:t>
            </a:r>
            <a:r>
              <a:rPr sz="900" b="1" spc="-30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212122"/>
                </a:solidFill>
                <a:latin typeface="Calibri"/>
                <a:cs typeface="Calibri"/>
              </a:rPr>
              <a:t>and</a:t>
            </a:r>
            <a:r>
              <a:rPr sz="900" b="1" spc="-30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212122"/>
                </a:solidFill>
                <a:latin typeface="Calibri"/>
                <a:cs typeface="Calibri"/>
              </a:rPr>
              <a:t>resources</a:t>
            </a:r>
            <a:r>
              <a:rPr sz="900" b="1" spc="-20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900" b="1" spc="-25" dirty="0">
                <a:solidFill>
                  <a:srgbClr val="212122"/>
                </a:solidFill>
                <a:latin typeface="Calibri"/>
                <a:cs typeface="Calibri"/>
              </a:rPr>
              <a:t>on</a:t>
            </a:r>
            <a:r>
              <a:rPr sz="900" b="1" spc="500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212122"/>
                </a:solidFill>
                <a:latin typeface="Calibri"/>
                <a:cs typeface="Calibri"/>
              </a:rPr>
              <a:t>community</a:t>
            </a:r>
            <a:r>
              <a:rPr sz="900" b="1" dirty="0">
                <a:solidFill>
                  <a:srgbClr val="212122"/>
                </a:solidFill>
                <a:latin typeface="Calibri"/>
                <a:cs typeface="Calibri"/>
              </a:rPr>
              <a:t> health</a:t>
            </a:r>
            <a:r>
              <a:rPr sz="900" b="1" spc="-5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212122"/>
                </a:solidFill>
                <a:latin typeface="Calibri"/>
                <a:cs typeface="Calibri"/>
              </a:rPr>
              <a:t>and</a:t>
            </a:r>
            <a:r>
              <a:rPr sz="900" b="1" spc="-30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212122"/>
                </a:solidFill>
                <a:latin typeface="Calibri"/>
                <a:cs typeface="Calibri"/>
              </a:rPr>
              <a:t>social</a:t>
            </a:r>
            <a:r>
              <a:rPr sz="900" b="1" spc="-25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212122"/>
                </a:solidFill>
                <a:latin typeface="Calibri"/>
                <a:cs typeface="Calibri"/>
              </a:rPr>
              <a:t>services</a:t>
            </a:r>
            <a:r>
              <a:rPr sz="900" b="1" spc="-5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212122"/>
                </a:solidFill>
                <a:latin typeface="Calibri"/>
                <a:cs typeface="Calibri"/>
              </a:rPr>
              <a:t>to</a:t>
            </a:r>
            <a:r>
              <a:rPr sz="900" b="1" spc="-30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212122"/>
                </a:solidFill>
                <a:latin typeface="Calibri"/>
                <a:cs typeface="Calibri"/>
              </a:rPr>
              <a:t>people</a:t>
            </a:r>
            <a:r>
              <a:rPr sz="900" b="1" spc="-20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212122"/>
                </a:solidFill>
                <a:latin typeface="Calibri"/>
                <a:cs typeface="Calibri"/>
              </a:rPr>
              <a:t>who</a:t>
            </a:r>
            <a:r>
              <a:rPr sz="900" b="1" spc="-5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212122"/>
                </a:solidFill>
                <a:latin typeface="Calibri"/>
                <a:cs typeface="Calibri"/>
              </a:rPr>
              <a:t>use</a:t>
            </a:r>
            <a:r>
              <a:rPr sz="900" b="1" spc="-20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212122"/>
                </a:solidFill>
                <a:latin typeface="Calibri"/>
                <a:cs typeface="Calibri"/>
              </a:rPr>
              <a:t>drugs</a:t>
            </a:r>
            <a:r>
              <a:rPr sz="900" b="1" spc="-25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900" b="1" spc="-20" dirty="0">
                <a:solidFill>
                  <a:srgbClr val="212122"/>
                </a:solidFill>
                <a:latin typeface="Calibri"/>
                <a:cs typeface="Calibri"/>
              </a:rPr>
              <a:t>upon</a:t>
            </a:r>
            <a:endParaRPr sz="900">
              <a:latin typeface="Calibri"/>
              <a:cs typeface="Calibri"/>
            </a:endParaRPr>
          </a:p>
          <a:p>
            <a:pPr marR="5080" algn="r">
              <a:lnSpc>
                <a:spcPct val="100000"/>
              </a:lnSpc>
              <a:spcBef>
                <a:spcPts val="20"/>
              </a:spcBef>
            </a:pPr>
            <a:r>
              <a:rPr sz="900" b="1" spc="-10" dirty="0">
                <a:solidFill>
                  <a:srgbClr val="212122"/>
                </a:solidFill>
                <a:latin typeface="Calibri"/>
                <a:cs typeface="Calibri"/>
              </a:rPr>
              <a:t>request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515213" y="2960319"/>
            <a:ext cx="3017520" cy="302260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R="5715" algn="r">
              <a:lnSpc>
                <a:spcPct val="100000"/>
              </a:lnSpc>
              <a:spcBef>
                <a:spcPts val="115"/>
              </a:spcBef>
            </a:pPr>
            <a:r>
              <a:rPr sz="900" b="1" dirty="0">
                <a:solidFill>
                  <a:srgbClr val="212122"/>
                </a:solidFill>
                <a:latin typeface="Calibri"/>
                <a:cs typeface="Calibri"/>
              </a:rPr>
              <a:t>Police</a:t>
            </a:r>
            <a:r>
              <a:rPr sz="900" b="1" spc="-15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212122"/>
                </a:solidFill>
                <a:latin typeface="Calibri"/>
                <a:cs typeface="Calibri"/>
              </a:rPr>
              <a:t>officers</a:t>
            </a:r>
            <a:r>
              <a:rPr sz="900" b="1" spc="-40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212122"/>
                </a:solidFill>
                <a:latin typeface="Calibri"/>
                <a:cs typeface="Calibri"/>
              </a:rPr>
              <a:t>can</a:t>
            </a:r>
            <a:r>
              <a:rPr sz="900" b="1" spc="-30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212122"/>
                </a:solidFill>
                <a:latin typeface="Calibri"/>
                <a:cs typeface="Calibri"/>
              </a:rPr>
              <a:t>still</a:t>
            </a:r>
            <a:r>
              <a:rPr sz="900" b="1" spc="-5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212122"/>
                </a:solidFill>
                <a:latin typeface="Calibri"/>
                <a:cs typeface="Calibri"/>
              </a:rPr>
              <a:t>confiscate</a:t>
            </a:r>
            <a:r>
              <a:rPr sz="900" b="1" spc="-25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212122"/>
                </a:solidFill>
                <a:latin typeface="Calibri"/>
                <a:cs typeface="Calibri"/>
              </a:rPr>
              <a:t>any</a:t>
            </a:r>
            <a:r>
              <a:rPr sz="900" b="1" spc="-40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212122"/>
                </a:solidFill>
                <a:latin typeface="Calibri"/>
                <a:cs typeface="Calibri"/>
              </a:rPr>
              <a:t>amount</a:t>
            </a:r>
            <a:r>
              <a:rPr sz="900" b="1" spc="-25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212122"/>
                </a:solidFill>
                <a:latin typeface="Calibri"/>
                <a:cs typeface="Calibri"/>
              </a:rPr>
              <a:t>of</a:t>
            </a:r>
            <a:r>
              <a:rPr sz="900" b="1" spc="5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212122"/>
                </a:solidFill>
                <a:latin typeface="Calibri"/>
                <a:cs typeface="Calibri"/>
              </a:rPr>
              <a:t>drugs</a:t>
            </a:r>
            <a:r>
              <a:rPr sz="900" b="1" spc="-25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212122"/>
                </a:solidFill>
                <a:latin typeface="Calibri"/>
                <a:cs typeface="Calibri"/>
              </a:rPr>
              <a:t>found</a:t>
            </a:r>
            <a:r>
              <a:rPr sz="900" b="1" spc="-5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900" b="1" spc="-25" dirty="0">
                <a:solidFill>
                  <a:srgbClr val="212122"/>
                </a:solidFill>
                <a:latin typeface="Calibri"/>
                <a:cs typeface="Calibri"/>
              </a:rPr>
              <a:t>in</a:t>
            </a:r>
            <a:endParaRPr sz="900">
              <a:latin typeface="Calibri"/>
              <a:cs typeface="Calibri"/>
            </a:endParaRPr>
          </a:p>
          <a:p>
            <a:pPr marR="5080" algn="r">
              <a:lnSpc>
                <a:spcPct val="100000"/>
              </a:lnSpc>
            </a:pPr>
            <a:r>
              <a:rPr sz="900" b="1" spc="-10" dirty="0">
                <a:solidFill>
                  <a:srgbClr val="212122"/>
                </a:solidFill>
                <a:latin typeface="Calibri"/>
                <a:cs typeface="Calibri"/>
              </a:rPr>
              <a:t>someone’s</a:t>
            </a:r>
            <a:r>
              <a:rPr sz="900" b="1" spc="30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212122"/>
                </a:solidFill>
                <a:latin typeface="Calibri"/>
                <a:cs typeface="Calibri"/>
              </a:rPr>
              <a:t>possession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487172" y="3465321"/>
            <a:ext cx="3072765" cy="3041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R="8255" algn="r">
              <a:lnSpc>
                <a:spcPct val="100000"/>
              </a:lnSpc>
              <a:spcBef>
                <a:spcPts val="110"/>
              </a:spcBef>
            </a:pPr>
            <a:r>
              <a:rPr sz="900" b="1" spc="-10" dirty="0">
                <a:solidFill>
                  <a:srgbClr val="212122"/>
                </a:solidFill>
                <a:latin typeface="Calibri"/>
                <a:cs typeface="Calibri"/>
              </a:rPr>
              <a:t>Decriminalization</a:t>
            </a:r>
            <a:r>
              <a:rPr sz="900" b="1" dirty="0">
                <a:solidFill>
                  <a:srgbClr val="212122"/>
                </a:solidFill>
                <a:latin typeface="Calibri"/>
                <a:cs typeface="Calibri"/>
              </a:rPr>
              <a:t> means</a:t>
            </a:r>
            <a:r>
              <a:rPr sz="900" b="1" spc="-10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212122"/>
                </a:solidFill>
                <a:latin typeface="Calibri"/>
                <a:cs typeface="Calibri"/>
              </a:rPr>
              <a:t>that</a:t>
            </a:r>
            <a:r>
              <a:rPr sz="900" b="1" spc="10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212122"/>
                </a:solidFill>
                <a:latin typeface="Calibri"/>
                <a:cs typeface="Calibri"/>
              </a:rPr>
              <a:t>selling</a:t>
            </a:r>
            <a:r>
              <a:rPr sz="900" b="1" spc="-15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212122"/>
                </a:solidFill>
                <a:latin typeface="Calibri"/>
                <a:cs typeface="Calibri"/>
              </a:rPr>
              <a:t>and/or </a:t>
            </a:r>
            <a:r>
              <a:rPr sz="900" b="1" spc="-10" dirty="0">
                <a:solidFill>
                  <a:srgbClr val="212122"/>
                </a:solidFill>
                <a:latin typeface="Calibri"/>
                <a:cs typeface="Calibri"/>
              </a:rPr>
              <a:t>distributing </a:t>
            </a:r>
            <a:r>
              <a:rPr sz="900" b="1" dirty="0">
                <a:solidFill>
                  <a:srgbClr val="212122"/>
                </a:solidFill>
                <a:latin typeface="Calibri"/>
                <a:cs typeface="Calibri"/>
              </a:rPr>
              <a:t>drugs</a:t>
            </a:r>
            <a:r>
              <a:rPr sz="900" b="1" spc="10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900" b="1" spc="-25" dirty="0">
                <a:solidFill>
                  <a:srgbClr val="212122"/>
                </a:solidFill>
                <a:latin typeface="Calibri"/>
                <a:cs typeface="Calibri"/>
              </a:rPr>
              <a:t>is</a:t>
            </a:r>
            <a:endParaRPr sz="900">
              <a:latin typeface="Calibri"/>
              <a:cs typeface="Calibri"/>
            </a:endParaRPr>
          </a:p>
          <a:p>
            <a:pPr marR="5080" algn="r">
              <a:lnSpc>
                <a:spcPct val="100000"/>
              </a:lnSpc>
              <a:spcBef>
                <a:spcPts val="20"/>
              </a:spcBef>
            </a:pPr>
            <a:r>
              <a:rPr sz="900" b="1" dirty="0">
                <a:solidFill>
                  <a:srgbClr val="212122"/>
                </a:solidFill>
                <a:latin typeface="Calibri"/>
                <a:cs typeface="Calibri"/>
              </a:rPr>
              <a:t>now</a:t>
            </a:r>
            <a:r>
              <a:rPr sz="900" b="1" spc="-25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212122"/>
                </a:solidFill>
                <a:latin typeface="Calibri"/>
                <a:cs typeface="Calibri"/>
              </a:rPr>
              <a:t>legal</a:t>
            </a:r>
            <a:r>
              <a:rPr sz="900" b="1" spc="-25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212122"/>
                </a:solidFill>
                <a:latin typeface="Calibri"/>
                <a:cs typeface="Calibri"/>
              </a:rPr>
              <a:t>in</a:t>
            </a:r>
            <a:r>
              <a:rPr sz="900" b="1" spc="-20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900" b="1" spc="-25" dirty="0">
                <a:solidFill>
                  <a:srgbClr val="212122"/>
                </a:solidFill>
                <a:latin typeface="Calibri"/>
                <a:cs typeface="Calibri"/>
              </a:rPr>
              <a:t>BC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4017264" y="3974591"/>
            <a:ext cx="67310" cy="70485"/>
          </a:xfrm>
          <a:custGeom>
            <a:avLst/>
            <a:gdLst/>
            <a:ahLst/>
            <a:cxnLst/>
            <a:rect l="l" t="t" r="r" b="b"/>
            <a:pathLst>
              <a:path w="67310" h="70485">
                <a:moveTo>
                  <a:pt x="67055" y="0"/>
                </a:moveTo>
                <a:lnTo>
                  <a:pt x="0" y="0"/>
                </a:lnTo>
                <a:lnTo>
                  <a:pt x="0" y="70103"/>
                </a:lnTo>
                <a:lnTo>
                  <a:pt x="67055" y="70103"/>
                </a:lnTo>
                <a:lnTo>
                  <a:pt x="67055" y="0"/>
                </a:lnTo>
                <a:close/>
              </a:path>
            </a:pathLst>
          </a:custGeom>
          <a:solidFill>
            <a:srgbClr val="006FC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 txBox="1"/>
          <p:nvPr/>
        </p:nvSpPr>
        <p:spPr>
          <a:xfrm>
            <a:off x="4104513" y="3907637"/>
            <a:ext cx="266700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b="1" spc="-20" dirty="0">
                <a:solidFill>
                  <a:srgbClr val="212122"/>
                </a:solidFill>
                <a:latin typeface="Calibri"/>
                <a:cs typeface="Calibri"/>
              </a:rPr>
              <a:t>True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4757928" y="3974591"/>
            <a:ext cx="70485" cy="70485"/>
          </a:xfrm>
          <a:custGeom>
            <a:avLst/>
            <a:gdLst/>
            <a:ahLst/>
            <a:cxnLst/>
            <a:rect l="l" t="t" r="r" b="b"/>
            <a:pathLst>
              <a:path w="70485" h="70485">
                <a:moveTo>
                  <a:pt x="70103" y="0"/>
                </a:moveTo>
                <a:lnTo>
                  <a:pt x="0" y="0"/>
                </a:lnTo>
                <a:lnTo>
                  <a:pt x="0" y="70103"/>
                </a:lnTo>
                <a:lnTo>
                  <a:pt x="70103" y="70103"/>
                </a:lnTo>
                <a:lnTo>
                  <a:pt x="70103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5526023" y="3974591"/>
            <a:ext cx="70485" cy="70485"/>
          </a:xfrm>
          <a:custGeom>
            <a:avLst/>
            <a:gdLst/>
            <a:ahLst/>
            <a:cxnLst/>
            <a:rect l="l" t="t" r="r" b="b"/>
            <a:pathLst>
              <a:path w="70485" h="70485">
                <a:moveTo>
                  <a:pt x="70103" y="0"/>
                </a:moveTo>
                <a:lnTo>
                  <a:pt x="0" y="0"/>
                </a:lnTo>
                <a:lnTo>
                  <a:pt x="0" y="70103"/>
                </a:lnTo>
                <a:lnTo>
                  <a:pt x="70103" y="70103"/>
                </a:lnTo>
                <a:lnTo>
                  <a:pt x="70103" y="0"/>
                </a:lnTo>
                <a:close/>
              </a:path>
            </a:pathLst>
          </a:custGeom>
          <a:solidFill>
            <a:srgbClr val="7E7E7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 txBox="1"/>
          <p:nvPr/>
        </p:nvSpPr>
        <p:spPr>
          <a:xfrm>
            <a:off x="4847082" y="3907637"/>
            <a:ext cx="1245870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781685" algn="l"/>
              </a:tabLst>
            </a:pPr>
            <a:r>
              <a:rPr sz="1000" b="1" spc="-10" dirty="0">
                <a:solidFill>
                  <a:srgbClr val="212122"/>
                </a:solidFill>
                <a:latin typeface="Calibri"/>
                <a:cs typeface="Calibri"/>
              </a:rPr>
              <a:t>False</a:t>
            </a:r>
            <a:r>
              <a:rPr sz="1000" b="1" dirty="0">
                <a:solidFill>
                  <a:srgbClr val="212122"/>
                </a:solidFill>
                <a:latin typeface="Calibri"/>
                <a:cs typeface="Calibri"/>
              </a:rPr>
              <a:t>	Not</a:t>
            </a:r>
            <a:r>
              <a:rPr sz="1000" b="1" spc="-25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1000" b="1" spc="-20" dirty="0">
                <a:solidFill>
                  <a:srgbClr val="212122"/>
                </a:solidFill>
                <a:latin typeface="Calibri"/>
                <a:cs typeface="Calibri"/>
              </a:rPr>
              <a:t>sure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6483096" y="3974591"/>
            <a:ext cx="70485" cy="70485"/>
          </a:xfrm>
          <a:custGeom>
            <a:avLst/>
            <a:gdLst/>
            <a:ahLst/>
            <a:cxnLst/>
            <a:rect l="l" t="t" r="r" b="b"/>
            <a:pathLst>
              <a:path w="70484" h="70485">
                <a:moveTo>
                  <a:pt x="70103" y="0"/>
                </a:moveTo>
                <a:lnTo>
                  <a:pt x="0" y="0"/>
                </a:lnTo>
                <a:lnTo>
                  <a:pt x="0" y="70103"/>
                </a:lnTo>
                <a:lnTo>
                  <a:pt x="70103" y="70103"/>
                </a:lnTo>
                <a:lnTo>
                  <a:pt x="70103" y="0"/>
                </a:lnTo>
                <a:close/>
              </a:path>
            </a:pathLst>
          </a:custGeom>
          <a:solidFill>
            <a:srgbClr val="2121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 txBox="1"/>
          <p:nvPr/>
        </p:nvSpPr>
        <p:spPr>
          <a:xfrm>
            <a:off x="6571233" y="3907637"/>
            <a:ext cx="1116330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b="1" dirty="0">
                <a:solidFill>
                  <a:srgbClr val="212122"/>
                </a:solidFill>
                <a:latin typeface="Calibri"/>
                <a:cs typeface="Calibri"/>
              </a:rPr>
              <a:t>Prefer</a:t>
            </a:r>
            <a:r>
              <a:rPr sz="1000" b="1" spc="-25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1000" b="1" dirty="0">
                <a:solidFill>
                  <a:srgbClr val="212122"/>
                </a:solidFill>
                <a:latin typeface="Calibri"/>
                <a:cs typeface="Calibri"/>
              </a:rPr>
              <a:t>not</a:t>
            </a:r>
            <a:r>
              <a:rPr sz="1000" b="1" spc="-20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1000" b="1" dirty="0">
                <a:solidFill>
                  <a:srgbClr val="212122"/>
                </a:solidFill>
                <a:latin typeface="Calibri"/>
                <a:cs typeface="Calibri"/>
              </a:rPr>
              <a:t>to</a:t>
            </a:r>
            <a:r>
              <a:rPr sz="1000" b="1" spc="-20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1000" b="1" spc="-10" dirty="0">
                <a:solidFill>
                  <a:srgbClr val="212122"/>
                </a:solidFill>
                <a:latin typeface="Calibri"/>
                <a:cs typeface="Calibri"/>
              </a:rPr>
              <a:t>answer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257263" y="561974"/>
            <a:ext cx="0" cy="586740"/>
          </a:xfrm>
          <a:custGeom>
            <a:avLst/>
            <a:gdLst/>
            <a:ahLst/>
            <a:cxnLst/>
            <a:rect l="l" t="t" r="r" b="b"/>
            <a:pathLst>
              <a:path h="586740">
                <a:moveTo>
                  <a:pt x="0" y="0"/>
                </a:moveTo>
                <a:lnTo>
                  <a:pt x="0" y="586739"/>
                </a:lnTo>
              </a:path>
            </a:pathLst>
          </a:custGeom>
          <a:ln w="38100">
            <a:solidFill>
              <a:srgbClr val="0060A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 txBox="1"/>
          <p:nvPr/>
        </p:nvSpPr>
        <p:spPr>
          <a:xfrm>
            <a:off x="335991" y="525272"/>
            <a:ext cx="8041005" cy="630555"/>
          </a:xfrm>
          <a:prstGeom prst="rect">
            <a:avLst/>
          </a:prstGeom>
        </p:spPr>
        <p:txBody>
          <a:bodyPr vert="horz" wrap="square" lIns="0" tIns="30480" rIns="0" bIns="0" rtlCol="0">
            <a:spAutoFit/>
          </a:bodyPr>
          <a:lstStyle/>
          <a:p>
            <a:pPr marL="12700" marR="5080">
              <a:lnSpc>
                <a:spcPts val="1080"/>
              </a:lnSpc>
              <a:spcBef>
                <a:spcPts val="240"/>
              </a:spcBef>
            </a:pPr>
            <a:r>
              <a:rPr sz="1000" spc="-10" dirty="0">
                <a:solidFill>
                  <a:srgbClr val="57585B"/>
                </a:solidFill>
                <a:latin typeface="Calibri"/>
                <a:cs typeface="Calibri"/>
              </a:rPr>
              <a:t>Two-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thirds</a:t>
            </a:r>
            <a:r>
              <a:rPr sz="1000" spc="-45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(65%)</a:t>
            </a:r>
            <a:r>
              <a:rPr sz="1000" spc="-20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of</a:t>
            </a:r>
            <a:r>
              <a:rPr sz="1000" spc="5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British</a:t>
            </a:r>
            <a:r>
              <a:rPr sz="1000" spc="-30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Columbians</a:t>
            </a:r>
            <a:r>
              <a:rPr sz="1000" spc="-65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believe</a:t>
            </a:r>
            <a:r>
              <a:rPr sz="1000" spc="-45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it</a:t>
            </a:r>
            <a:r>
              <a:rPr sz="1000" spc="-5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is</a:t>
            </a:r>
            <a:r>
              <a:rPr sz="1000" spc="-15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true</a:t>
            </a:r>
            <a:r>
              <a:rPr sz="1000" spc="5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that</a:t>
            </a:r>
            <a:r>
              <a:rPr sz="1000" spc="-5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possession</a:t>
            </a:r>
            <a:r>
              <a:rPr sz="1000" spc="-5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of</a:t>
            </a:r>
            <a:r>
              <a:rPr sz="1000" spc="-25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2.5</a:t>
            </a:r>
            <a:r>
              <a:rPr sz="1000" spc="20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grams</a:t>
            </a:r>
            <a:r>
              <a:rPr sz="1000" spc="-35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of illicit</a:t>
            </a:r>
            <a:r>
              <a:rPr sz="1000" spc="-50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drugs</a:t>
            </a:r>
            <a:r>
              <a:rPr sz="1000" spc="-40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for</a:t>
            </a:r>
            <a:r>
              <a:rPr sz="1000" spc="10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personal</a:t>
            </a:r>
            <a:r>
              <a:rPr sz="1000" spc="-45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use</a:t>
            </a:r>
            <a:r>
              <a:rPr sz="1000" spc="25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will</a:t>
            </a:r>
            <a:r>
              <a:rPr sz="1000" spc="-45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not</a:t>
            </a:r>
            <a:r>
              <a:rPr sz="1000" spc="-5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result</a:t>
            </a:r>
            <a:r>
              <a:rPr sz="1000" spc="-30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in</a:t>
            </a:r>
            <a:r>
              <a:rPr sz="1000" spc="-5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a criminal</a:t>
            </a:r>
            <a:r>
              <a:rPr sz="1000" spc="-70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charge.</a:t>
            </a:r>
            <a:r>
              <a:rPr sz="1000" spc="-40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spc="-20" dirty="0">
                <a:solidFill>
                  <a:srgbClr val="57585B"/>
                </a:solidFill>
                <a:latin typeface="Calibri"/>
                <a:cs typeface="Calibri"/>
              </a:rPr>
              <a:t>Two-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thirds</a:t>
            </a:r>
            <a:r>
              <a:rPr sz="1000" spc="-35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(66%)</a:t>
            </a:r>
            <a:r>
              <a:rPr sz="1000" spc="15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also think</a:t>
            </a:r>
            <a:r>
              <a:rPr sz="1000" spc="-15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is</a:t>
            </a:r>
            <a:r>
              <a:rPr sz="1000" spc="-5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false</a:t>
            </a:r>
            <a:r>
              <a:rPr sz="1000" spc="-20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that</a:t>
            </a:r>
            <a:r>
              <a:rPr sz="1000" spc="5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selling/distributing</a:t>
            </a:r>
            <a:r>
              <a:rPr sz="1000" spc="-40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drugs</a:t>
            </a:r>
            <a:r>
              <a:rPr sz="1000" spc="-30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is</a:t>
            </a:r>
            <a:r>
              <a:rPr sz="1000" spc="-5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now</a:t>
            </a:r>
            <a:r>
              <a:rPr sz="1000" spc="10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legal</a:t>
            </a:r>
            <a:r>
              <a:rPr sz="1000" spc="-35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in</a:t>
            </a:r>
            <a:r>
              <a:rPr sz="1000" spc="5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spc="-25" dirty="0">
                <a:solidFill>
                  <a:srgbClr val="57585B"/>
                </a:solidFill>
                <a:latin typeface="Calibri"/>
                <a:cs typeface="Calibri"/>
              </a:rPr>
              <a:t>BC.</a:t>
            </a:r>
            <a:endParaRPr sz="1000">
              <a:latin typeface="Calibri"/>
              <a:cs typeface="Calibri"/>
            </a:endParaRPr>
          </a:p>
          <a:p>
            <a:pPr marL="12700" marR="141605">
              <a:lnSpc>
                <a:spcPts val="1080"/>
              </a:lnSpc>
              <a:spcBef>
                <a:spcPts val="315"/>
              </a:spcBef>
            </a:pP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There is</a:t>
            </a:r>
            <a:r>
              <a:rPr sz="1000" spc="-5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some</a:t>
            </a:r>
            <a:r>
              <a:rPr sz="1000" spc="-20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confusion</a:t>
            </a:r>
            <a:r>
              <a:rPr sz="1000" spc="-25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about</a:t>
            </a:r>
            <a:r>
              <a:rPr sz="1000" spc="5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whether</a:t>
            </a:r>
            <a:r>
              <a:rPr sz="1000" spc="-10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the</a:t>
            </a:r>
            <a:r>
              <a:rPr sz="1000" spc="10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police</a:t>
            </a:r>
            <a:r>
              <a:rPr sz="1000" spc="-45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can</a:t>
            </a:r>
            <a:r>
              <a:rPr sz="1000" spc="5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still</a:t>
            </a:r>
            <a:r>
              <a:rPr sz="1000" spc="-10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confiscate</a:t>
            </a:r>
            <a:r>
              <a:rPr sz="1000" spc="-40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any amount</a:t>
            </a:r>
            <a:r>
              <a:rPr sz="1000" spc="-20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of</a:t>
            </a:r>
            <a:r>
              <a:rPr sz="1000" spc="5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drugs</a:t>
            </a:r>
            <a:r>
              <a:rPr sz="1000" spc="-35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found</a:t>
            </a:r>
            <a:r>
              <a:rPr sz="1000" spc="5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in</a:t>
            </a:r>
            <a:r>
              <a:rPr sz="1000" spc="-20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someone’s</a:t>
            </a:r>
            <a:r>
              <a:rPr sz="1000" spc="-5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possession.</a:t>
            </a:r>
            <a:r>
              <a:rPr sz="1000" spc="-10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spc="-30" dirty="0">
                <a:solidFill>
                  <a:srgbClr val="57585B"/>
                </a:solidFill>
                <a:latin typeface="Calibri"/>
                <a:cs typeface="Calibri"/>
              </a:rPr>
              <a:t>Slightly</a:t>
            </a:r>
            <a:r>
              <a:rPr sz="1000" spc="-50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more</a:t>
            </a:r>
            <a:r>
              <a:rPr sz="1000" spc="-25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than four-in-</a:t>
            </a:r>
            <a:r>
              <a:rPr sz="1000" spc="-25" dirty="0">
                <a:solidFill>
                  <a:srgbClr val="57585B"/>
                </a:solidFill>
                <a:latin typeface="Calibri"/>
                <a:cs typeface="Calibri"/>
              </a:rPr>
              <a:t>ten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 (44%) say this</a:t>
            </a:r>
            <a:r>
              <a:rPr sz="1000" spc="-10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is</a:t>
            </a:r>
            <a:r>
              <a:rPr sz="1000" spc="-10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true</a:t>
            </a:r>
            <a:r>
              <a:rPr sz="1000" spc="-25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,</a:t>
            </a:r>
            <a:r>
              <a:rPr sz="1000" spc="15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while</a:t>
            </a:r>
            <a:r>
              <a:rPr sz="1000" spc="-25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spc="-20" dirty="0">
                <a:solidFill>
                  <a:srgbClr val="57585B"/>
                </a:solidFill>
                <a:latin typeface="Calibri"/>
                <a:cs typeface="Calibri"/>
              </a:rPr>
              <a:t>two-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in-</a:t>
            </a:r>
            <a:r>
              <a:rPr sz="1000" spc="-10" dirty="0">
                <a:solidFill>
                  <a:srgbClr val="57585B"/>
                </a:solidFill>
                <a:latin typeface="Calibri"/>
                <a:cs typeface="Calibri"/>
              </a:rPr>
              <a:t>ten</a:t>
            </a:r>
            <a:r>
              <a:rPr sz="1000" spc="-50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(19%)</a:t>
            </a:r>
            <a:r>
              <a:rPr sz="1000" spc="-25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say</a:t>
            </a:r>
            <a:r>
              <a:rPr sz="1000" spc="-5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it</a:t>
            </a:r>
            <a:r>
              <a:rPr sz="1000" spc="-5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is</a:t>
            </a:r>
            <a:r>
              <a:rPr sz="1000" spc="-15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false</a:t>
            </a:r>
            <a:r>
              <a:rPr sz="1000" spc="-30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and</a:t>
            </a:r>
            <a:r>
              <a:rPr sz="1000" spc="-5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36%</a:t>
            </a:r>
            <a:r>
              <a:rPr sz="1000" spc="20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are</a:t>
            </a:r>
            <a:r>
              <a:rPr sz="1000" spc="-25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57585B"/>
                </a:solidFill>
                <a:latin typeface="Calibri"/>
                <a:cs typeface="Calibri"/>
              </a:rPr>
              <a:t>unsure.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560323" y="4420615"/>
            <a:ext cx="191770" cy="1416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65"/>
              </a:lnSpc>
            </a:pPr>
            <a:r>
              <a:rPr sz="900" spc="-25" dirty="0">
                <a:solidFill>
                  <a:srgbClr val="444646"/>
                </a:solidFill>
                <a:latin typeface="Calibri"/>
                <a:cs typeface="Calibri"/>
              </a:rPr>
              <a:t>Q1.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905052" y="4420615"/>
            <a:ext cx="7343775" cy="388620"/>
          </a:xfrm>
          <a:prstGeom prst="rect">
            <a:avLst/>
          </a:prstGeom>
        </p:spPr>
        <p:txBody>
          <a:bodyPr vert="horz" wrap="square" lIns="0" tIns="1905" rIns="0" bIns="0" rtlCol="0">
            <a:spAutoFit/>
          </a:bodyPr>
          <a:lstStyle/>
          <a:p>
            <a:pPr marL="12700" marR="5080">
              <a:lnSpc>
                <a:spcPts val="960"/>
              </a:lnSpc>
              <a:spcBef>
                <a:spcPts val="15"/>
              </a:spcBef>
            </a:pP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On</a:t>
            </a:r>
            <a:r>
              <a:rPr sz="900" i="1" spc="-1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January</a:t>
            </a:r>
            <a:r>
              <a:rPr sz="900" i="1" spc="-6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31</a:t>
            </a:r>
            <a:r>
              <a:rPr sz="900" i="1" spc="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2022, the</a:t>
            </a:r>
            <a:r>
              <a:rPr sz="900" i="1" spc="-1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province</a:t>
            </a:r>
            <a:r>
              <a:rPr sz="900" i="1" spc="-7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of</a:t>
            </a:r>
            <a:r>
              <a:rPr sz="900" i="1" spc="-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British</a:t>
            </a:r>
            <a:r>
              <a:rPr sz="900" i="1" spc="-5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Columbia</a:t>
            </a:r>
            <a:r>
              <a:rPr sz="900" i="1" spc="-5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was</a:t>
            </a:r>
            <a:r>
              <a:rPr sz="900" i="1" spc="-1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granted</a:t>
            </a:r>
            <a:r>
              <a:rPr sz="900" i="1" spc="-8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a</a:t>
            </a:r>
            <a:r>
              <a:rPr sz="900" i="1" spc="2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three-year</a:t>
            </a:r>
            <a:r>
              <a:rPr sz="900" i="1" spc="-4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exemption</a:t>
            </a:r>
            <a:r>
              <a:rPr sz="900" i="1" spc="-8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from</a:t>
            </a:r>
            <a:r>
              <a:rPr sz="900" i="1" spc="-1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the</a:t>
            </a:r>
            <a:r>
              <a:rPr sz="900" i="1" spc="-2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Controlled</a:t>
            </a:r>
            <a:r>
              <a:rPr sz="900" i="1" spc="-5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Drugs</a:t>
            </a:r>
            <a:r>
              <a:rPr sz="900" i="1" spc="-3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and</a:t>
            </a:r>
            <a:r>
              <a:rPr sz="900" i="1" spc="-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Substances</a:t>
            </a:r>
            <a:r>
              <a:rPr sz="900" i="1" spc="-2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Act</a:t>
            </a:r>
            <a:r>
              <a:rPr sz="900" i="1" spc="1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(CDSA) which</a:t>
            </a:r>
            <a:r>
              <a:rPr sz="900" i="1" spc="-2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spc="-10" dirty="0">
                <a:solidFill>
                  <a:srgbClr val="444646"/>
                </a:solidFill>
                <a:latin typeface="Calibri"/>
                <a:cs typeface="Calibri"/>
              </a:rPr>
              <a:t>allows</a:t>
            </a:r>
            <a:r>
              <a:rPr sz="900" i="1" spc="50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adults</a:t>
            </a:r>
            <a:r>
              <a:rPr sz="900" i="1" spc="-7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aged</a:t>
            </a:r>
            <a:r>
              <a:rPr sz="900" i="1" spc="-3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spc="10" dirty="0">
                <a:solidFill>
                  <a:srgbClr val="444646"/>
                </a:solidFill>
                <a:latin typeface="Calibri"/>
                <a:cs typeface="Calibri"/>
              </a:rPr>
              <a:t>18+ in</a:t>
            </a:r>
            <a:r>
              <a:rPr sz="900" i="1" spc="-1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spc="10" dirty="0">
                <a:solidFill>
                  <a:srgbClr val="444646"/>
                </a:solidFill>
                <a:latin typeface="Calibri"/>
                <a:cs typeface="Calibri"/>
              </a:rPr>
              <a:t>the</a:t>
            </a:r>
            <a:r>
              <a:rPr sz="900" i="1" spc="-2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province</a:t>
            </a:r>
            <a:r>
              <a:rPr sz="900" i="1" spc="-7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spc="10" dirty="0">
                <a:solidFill>
                  <a:srgbClr val="444646"/>
                </a:solidFill>
                <a:latin typeface="Calibri"/>
                <a:cs typeface="Calibri"/>
              </a:rPr>
              <a:t>to</a:t>
            </a:r>
            <a:r>
              <a:rPr sz="900" i="1" spc="-1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legally</a:t>
            </a:r>
            <a:r>
              <a:rPr sz="900" i="1" spc="-4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possess</a:t>
            </a:r>
            <a:r>
              <a:rPr sz="900" i="1" spc="-6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spc="10" dirty="0">
                <a:solidFill>
                  <a:srgbClr val="444646"/>
                </a:solidFill>
                <a:latin typeface="Calibri"/>
                <a:cs typeface="Calibri"/>
              </a:rPr>
              <a:t>a</a:t>
            </a:r>
            <a:r>
              <a:rPr sz="900" i="1" spc="-1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small</a:t>
            </a:r>
            <a:r>
              <a:rPr sz="900" i="1" spc="-1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amount</a:t>
            </a:r>
            <a:r>
              <a:rPr sz="900" i="1" spc="-9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spc="10" dirty="0">
                <a:solidFill>
                  <a:srgbClr val="444646"/>
                </a:solidFill>
                <a:latin typeface="Calibri"/>
                <a:cs typeface="Calibri"/>
              </a:rPr>
              <a:t>of</a:t>
            </a:r>
            <a:r>
              <a:rPr sz="900" i="1" spc="1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illegal</a:t>
            </a:r>
            <a:r>
              <a:rPr sz="900" i="1" spc="-3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drugs</a:t>
            </a:r>
            <a:r>
              <a:rPr sz="900" i="1" spc="-7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spc="10" dirty="0">
                <a:solidFill>
                  <a:srgbClr val="444646"/>
                </a:solidFill>
                <a:latin typeface="Calibri"/>
                <a:cs typeface="Calibri"/>
              </a:rPr>
              <a:t>for</a:t>
            </a:r>
            <a:r>
              <a:rPr sz="900" i="1" spc="-2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personal</a:t>
            </a:r>
            <a:r>
              <a:rPr sz="900" i="1" spc="-6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possession.</a:t>
            </a:r>
            <a:r>
              <a:rPr sz="900" i="1" spc="-6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Based</a:t>
            </a:r>
            <a:r>
              <a:rPr sz="900" i="1" spc="-6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spc="10" dirty="0">
                <a:solidFill>
                  <a:srgbClr val="444646"/>
                </a:solidFill>
                <a:latin typeface="Calibri"/>
                <a:cs typeface="Calibri"/>
              </a:rPr>
              <a:t>on</a:t>
            </a:r>
            <a:r>
              <a:rPr sz="900" i="1" spc="-1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your</a:t>
            </a:r>
            <a:r>
              <a:rPr sz="900" i="1" spc="-2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spc="10" dirty="0">
                <a:solidFill>
                  <a:srgbClr val="444646"/>
                </a:solidFill>
                <a:latin typeface="Calibri"/>
                <a:cs typeface="Calibri"/>
              </a:rPr>
              <a:t>knowledge</a:t>
            </a:r>
            <a:r>
              <a:rPr sz="900" i="1" spc="-7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spc="10" dirty="0">
                <a:solidFill>
                  <a:srgbClr val="444646"/>
                </a:solidFill>
                <a:latin typeface="Calibri"/>
                <a:cs typeface="Calibri"/>
              </a:rPr>
              <a:t>of</a:t>
            </a:r>
            <a:r>
              <a:rPr sz="900" i="1" spc="-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spc="10" dirty="0">
                <a:solidFill>
                  <a:srgbClr val="444646"/>
                </a:solidFill>
                <a:latin typeface="Calibri"/>
                <a:cs typeface="Calibri"/>
              </a:rPr>
              <a:t>the</a:t>
            </a:r>
            <a:r>
              <a:rPr sz="900" i="1" spc="-2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decriminalization</a:t>
            </a:r>
            <a:r>
              <a:rPr sz="900" i="1" spc="-8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spc="-25" dirty="0">
                <a:solidFill>
                  <a:srgbClr val="444646"/>
                </a:solidFill>
                <a:latin typeface="Calibri"/>
                <a:cs typeface="Calibri"/>
              </a:rPr>
              <a:t>of</a:t>
            </a:r>
            <a:endParaRPr sz="900">
              <a:latin typeface="Calibri"/>
              <a:cs typeface="Calibri"/>
            </a:endParaRPr>
          </a:p>
          <a:p>
            <a:pPr marL="12700">
              <a:lnSpc>
                <a:spcPts val="969"/>
              </a:lnSpc>
            </a:pP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illegal</a:t>
            </a:r>
            <a:r>
              <a:rPr sz="900" i="1" spc="-3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drugs</a:t>
            </a:r>
            <a:r>
              <a:rPr sz="900" i="1" spc="-3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policy</a:t>
            </a:r>
            <a:r>
              <a:rPr sz="900" i="1" spc="-4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in</a:t>
            </a:r>
            <a:r>
              <a:rPr sz="900" i="1" spc="-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BC, are</a:t>
            </a:r>
            <a:r>
              <a:rPr sz="900" i="1" spc="-1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the</a:t>
            </a:r>
            <a:r>
              <a:rPr sz="900" i="1" spc="-1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following</a:t>
            </a:r>
            <a:r>
              <a:rPr sz="900" i="1" spc="-5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statements</a:t>
            </a:r>
            <a:r>
              <a:rPr sz="900" i="1" spc="-6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true</a:t>
            </a:r>
            <a:r>
              <a:rPr sz="900" i="1" spc="-1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or</a:t>
            </a:r>
            <a:r>
              <a:rPr sz="900" i="1" spc="-1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spc="-10" dirty="0">
                <a:solidFill>
                  <a:srgbClr val="444646"/>
                </a:solidFill>
                <a:latin typeface="Calibri"/>
                <a:cs typeface="Calibri"/>
              </a:rPr>
              <a:t>false?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39" name="object 3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855"/>
              </a:lnSpc>
            </a:pPr>
            <a:fld id="{81D60167-4931-47E6-BA6A-407CBD079E47}" type="slidenum">
              <a:rPr spc="-50" dirty="0"/>
              <a:t>5</a:t>
            </a:fld>
            <a:endParaRPr spc="-50" dirty="0"/>
          </a:p>
        </p:txBody>
      </p:sp>
      <p:sp>
        <p:nvSpPr>
          <p:cNvPr id="40" name="object 40"/>
          <p:cNvSpPr txBox="1"/>
          <p:nvPr/>
        </p:nvSpPr>
        <p:spPr>
          <a:xfrm>
            <a:off x="560323" y="4813579"/>
            <a:ext cx="1501775" cy="1416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65"/>
              </a:lnSpc>
            </a:pPr>
            <a:r>
              <a:rPr sz="900" dirty="0">
                <a:solidFill>
                  <a:srgbClr val="444646"/>
                </a:solidFill>
                <a:latin typeface="Calibri"/>
                <a:cs typeface="Calibri"/>
              </a:rPr>
              <a:t>Base:</a:t>
            </a:r>
            <a:r>
              <a:rPr sz="900" spc="-2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444646"/>
                </a:solidFill>
                <a:latin typeface="Calibri"/>
                <a:cs typeface="Calibri"/>
              </a:rPr>
              <a:t>All</a:t>
            </a:r>
            <a:r>
              <a:rPr sz="900" spc="1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444646"/>
                </a:solidFill>
                <a:latin typeface="Calibri"/>
                <a:cs typeface="Calibri"/>
              </a:rPr>
              <a:t>respondents</a:t>
            </a:r>
            <a:r>
              <a:rPr sz="900" spc="-6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spc="-10" dirty="0">
                <a:solidFill>
                  <a:srgbClr val="444646"/>
                </a:solidFill>
                <a:latin typeface="Calibri"/>
                <a:cs typeface="Calibri"/>
              </a:rPr>
              <a:t>(n=1,202)</a:t>
            </a:r>
            <a:endParaRPr sz="9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True/False</a:t>
            </a:r>
            <a:r>
              <a:rPr spc="-30" dirty="0"/>
              <a:t> </a:t>
            </a:r>
            <a:r>
              <a:rPr spc="-10" dirty="0"/>
              <a:t>Statements</a:t>
            </a:r>
            <a:r>
              <a:rPr spc="-30" dirty="0"/>
              <a:t> </a:t>
            </a:r>
            <a:r>
              <a:rPr dirty="0"/>
              <a:t>About</a:t>
            </a:r>
            <a:r>
              <a:rPr spc="-15" dirty="0"/>
              <a:t> </a:t>
            </a:r>
            <a:r>
              <a:rPr spc="-10" dirty="0"/>
              <a:t>Decriminalization</a:t>
            </a:r>
            <a:r>
              <a:rPr spc="-15" dirty="0"/>
              <a:t> </a:t>
            </a:r>
            <a:r>
              <a:rPr dirty="0"/>
              <a:t>by</a:t>
            </a:r>
            <a:r>
              <a:rPr spc="-45" dirty="0"/>
              <a:t> </a:t>
            </a:r>
            <a:r>
              <a:rPr spc="-10" dirty="0"/>
              <a:t>Demos</a:t>
            </a:r>
          </a:p>
        </p:txBody>
      </p:sp>
      <p:sp>
        <p:nvSpPr>
          <p:cNvPr id="3" name="object 3"/>
          <p:cNvSpPr/>
          <p:nvPr/>
        </p:nvSpPr>
        <p:spPr>
          <a:xfrm>
            <a:off x="257263" y="541146"/>
            <a:ext cx="0" cy="274320"/>
          </a:xfrm>
          <a:custGeom>
            <a:avLst/>
            <a:gdLst/>
            <a:ahLst/>
            <a:cxnLst/>
            <a:rect l="l" t="t" r="r" b="b"/>
            <a:pathLst>
              <a:path h="274319">
                <a:moveTo>
                  <a:pt x="0" y="0"/>
                </a:moveTo>
                <a:lnTo>
                  <a:pt x="0" y="274319"/>
                </a:lnTo>
              </a:path>
            </a:pathLst>
          </a:custGeom>
          <a:ln w="38100">
            <a:solidFill>
              <a:srgbClr val="0060A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35991" y="504570"/>
            <a:ext cx="7808595" cy="675005"/>
          </a:xfrm>
          <a:prstGeom prst="rect">
            <a:avLst/>
          </a:prstGeom>
        </p:spPr>
        <p:txBody>
          <a:bodyPr vert="horz" wrap="square" lIns="0" tIns="30480" rIns="0" bIns="0" rtlCol="0">
            <a:spAutoFit/>
          </a:bodyPr>
          <a:lstStyle/>
          <a:p>
            <a:pPr marL="12700" marR="5080">
              <a:lnSpc>
                <a:spcPts val="1080"/>
              </a:lnSpc>
              <a:spcBef>
                <a:spcPts val="240"/>
              </a:spcBef>
            </a:pP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Younger</a:t>
            </a:r>
            <a:r>
              <a:rPr sz="1000" spc="10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residents</a:t>
            </a:r>
            <a:r>
              <a:rPr sz="1000" spc="-35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are</a:t>
            </a:r>
            <a:r>
              <a:rPr sz="1000" spc="-25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much</a:t>
            </a:r>
            <a:r>
              <a:rPr sz="1000" spc="-20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less</a:t>
            </a:r>
            <a:r>
              <a:rPr sz="1000" spc="-10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likely</a:t>
            </a:r>
            <a:r>
              <a:rPr sz="1000" spc="-50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to</a:t>
            </a:r>
            <a:r>
              <a:rPr sz="1000" spc="-5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say</a:t>
            </a:r>
            <a:r>
              <a:rPr sz="1000" spc="5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it is</a:t>
            </a:r>
            <a:r>
              <a:rPr sz="1000" spc="-5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true</a:t>
            </a:r>
            <a:r>
              <a:rPr sz="1000" spc="5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that</a:t>
            </a:r>
            <a:r>
              <a:rPr sz="1000" spc="5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possession of</a:t>
            </a:r>
            <a:r>
              <a:rPr sz="1000" spc="-15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2.5</a:t>
            </a:r>
            <a:r>
              <a:rPr sz="1000" spc="20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grams</a:t>
            </a:r>
            <a:r>
              <a:rPr sz="1000" spc="-35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of</a:t>
            </a:r>
            <a:r>
              <a:rPr sz="1000" spc="5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illicit</a:t>
            </a:r>
            <a:r>
              <a:rPr sz="1000" spc="-50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drugs</a:t>
            </a:r>
            <a:r>
              <a:rPr sz="1000" spc="-35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for</a:t>
            </a:r>
            <a:r>
              <a:rPr sz="1000" spc="10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personal</a:t>
            </a:r>
            <a:r>
              <a:rPr sz="1000" spc="-40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use</a:t>
            </a:r>
            <a:r>
              <a:rPr sz="1000" spc="25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willnot</a:t>
            </a:r>
            <a:r>
              <a:rPr sz="1000" spc="5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result</a:t>
            </a:r>
            <a:r>
              <a:rPr sz="1000" spc="-30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in a</a:t>
            </a:r>
            <a:r>
              <a:rPr sz="1000" spc="-5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criminal</a:t>
            </a:r>
            <a:r>
              <a:rPr sz="1000" spc="-65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57585B"/>
                </a:solidFill>
                <a:latin typeface="Calibri"/>
                <a:cs typeface="Calibri"/>
              </a:rPr>
              <a:t>charge.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Younger</a:t>
            </a:r>
            <a:r>
              <a:rPr sz="1000" spc="15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residents</a:t>
            </a:r>
            <a:r>
              <a:rPr sz="1000" spc="-30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are</a:t>
            </a:r>
            <a:r>
              <a:rPr sz="1000" spc="-25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also much</a:t>
            </a:r>
            <a:r>
              <a:rPr sz="1000" spc="-20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more</a:t>
            </a:r>
            <a:r>
              <a:rPr sz="1000" spc="-20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likely</a:t>
            </a:r>
            <a:r>
              <a:rPr sz="1000" spc="-45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to say</a:t>
            </a:r>
            <a:r>
              <a:rPr sz="1000" spc="5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it</a:t>
            </a:r>
            <a:r>
              <a:rPr sz="1000" spc="5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is</a:t>
            </a:r>
            <a:r>
              <a:rPr sz="1000" spc="-5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true</a:t>
            </a:r>
            <a:r>
              <a:rPr sz="1000" spc="10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that</a:t>
            </a:r>
            <a:r>
              <a:rPr sz="1000" spc="10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police</a:t>
            </a:r>
            <a:r>
              <a:rPr sz="1000" spc="-45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officers</a:t>
            </a:r>
            <a:r>
              <a:rPr sz="1000" spc="-60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can</a:t>
            </a:r>
            <a:r>
              <a:rPr sz="1000" spc="10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still</a:t>
            </a:r>
            <a:r>
              <a:rPr sz="1000" spc="-10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confiscate</a:t>
            </a:r>
            <a:r>
              <a:rPr sz="1000" spc="-45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any</a:t>
            </a:r>
            <a:r>
              <a:rPr sz="1000" spc="5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amount</a:t>
            </a:r>
            <a:r>
              <a:rPr sz="1000" spc="-20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of</a:t>
            </a:r>
            <a:r>
              <a:rPr sz="1000" spc="5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drugs</a:t>
            </a:r>
            <a:r>
              <a:rPr sz="1000" spc="-30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spc="-45" dirty="0">
                <a:solidFill>
                  <a:srgbClr val="57585B"/>
                </a:solidFill>
                <a:latin typeface="Calibri"/>
                <a:cs typeface="Calibri"/>
              </a:rPr>
              <a:t>found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 in</a:t>
            </a:r>
            <a:r>
              <a:rPr sz="1000" spc="-25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someone’s</a:t>
            </a:r>
            <a:r>
              <a:rPr sz="1000" spc="-10" dirty="0">
                <a:solidFill>
                  <a:srgbClr val="57585B"/>
                </a:solidFill>
                <a:latin typeface="Calibri"/>
                <a:cs typeface="Calibri"/>
              </a:rPr>
              <a:t> possession.</a:t>
            </a:r>
            <a:endParaRPr sz="1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50"/>
              </a:spcBef>
            </a:pPr>
            <a:endParaRPr sz="1000">
              <a:latin typeface="Calibri"/>
              <a:cs typeface="Calibri"/>
            </a:endParaRPr>
          </a:p>
          <a:p>
            <a:pPr marL="709295" algn="ctr">
              <a:lnSpc>
                <a:spcPct val="100000"/>
              </a:lnSpc>
            </a:pPr>
            <a:r>
              <a:rPr sz="1200" b="1" spc="-20" dirty="0">
                <a:solidFill>
                  <a:srgbClr val="212122"/>
                </a:solidFill>
                <a:latin typeface="Calibri"/>
                <a:cs typeface="Calibri"/>
              </a:rPr>
              <a:t>True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6511797" y="1874392"/>
            <a:ext cx="402590" cy="495300"/>
          </a:xfrm>
          <a:custGeom>
            <a:avLst/>
            <a:gdLst/>
            <a:ahLst/>
            <a:cxnLst/>
            <a:rect l="l" t="t" r="r" b="b"/>
            <a:pathLst>
              <a:path w="402590" h="495300">
                <a:moveTo>
                  <a:pt x="402335" y="0"/>
                </a:moveTo>
                <a:lnTo>
                  <a:pt x="0" y="0"/>
                </a:lnTo>
                <a:lnTo>
                  <a:pt x="0" y="495299"/>
                </a:lnTo>
                <a:lnTo>
                  <a:pt x="402335" y="495299"/>
                </a:lnTo>
                <a:lnTo>
                  <a:pt x="402335" y="0"/>
                </a:lnTo>
                <a:close/>
              </a:path>
            </a:pathLst>
          </a:custGeom>
          <a:solidFill>
            <a:srgbClr val="67F1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890774" y="2743072"/>
            <a:ext cx="402590" cy="868680"/>
          </a:xfrm>
          <a:custGeom>
            <a:avLst/>
            <a:gdLst/>
            <a:ahLst/>
            <a:cxnLst/>
            <a:rect l="l" t="t" r="r" b="b"/>
            <a:pathLst>
              <a:path w="402589" h="868679">
                <a:moveTo>
                  <a:pt x="402336" y="0"/>
                </a:moveTo>
                <a:lnTo>
                  <a:pt x="0" y="0"/>
                </a:lnTo>
                <a:lnTo>
                  <a:pt x="0" y="495300"/>
                </a:lnTo>
                <a:lnTo>
                  <a:pt x="0" y="868680"/>
                </a:lnTo>
                <a:lnTo>
                  <a:pt x="402336" y="868680"/>
                </a:lnTo>
                <a:lnTo>
                  <a:pt x="402336" y="495300"/>
                </a:lnTo>
                <a:lnTo>
                  <a:pt x="402336" y="0"/>
                </a:lnTo>
                <a:close/>
              </a:path>
            </a:pathLst>
          </a:custGeom>
          <a:solidFill>
            <a:srgbClr val="67F1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707126" y="2743072"/>
            <a:ext cx="402590" cy="495300"/>
          </a:xfrm>
          <a:custGeom>
            <a:avLst/>
            <a:gdLst/>
            <a:ahLst/>
            <a:cxnLst/>
            <a:rect l="l" t="t" r="r" b="b"/>
            <a:pathLst>
              <a:path w="402589" h="495300">
                <a:moveTo>
                  <a:pt x="402336" y="0"/>
                </a:moveTo>
                <a:lnTo>
                  <a:pt x="0" y="0"/>
                </a:lnTo>
                <a:lnTo>
                  <a:pt x="0" y="495300"/>
                </a:lnTo>
                <a:lnTo>
                  <a:pt x="402336" y="495300"/>
                </a:lnTo>
                <a:lnTo>
                  <a:pt x="402336" y="0"/>
                </a:lnTo>
                <a:close/>
              </a:path>
            </a:pathLst>
          </a:custGeom>
          <a:solidFill>
            <a:srgbClr val="67F1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6511798" y="2743072"/>
            <a:ext cx="402590" cy="868680"/>
          </a:xfrm>
          <a:custGeom>
            <a:avLst/>
            <a:gdLst/>
            <a:ahLst/>
            <a:cxnLst/>
            <a:rect l="l" t="t" r="r" b="b"/>
            <a:pathLst>
              <a:path w="402590" h="868679">
                <a:moveTo>
                  <a:pt x="402336" y="0"/>
                </a:moveTo>
                <a:lnTo>
                  <a:pt x="0" y="0"/>
                </a:lnTo>
                <a:lnTo>
                  <a:pt x="0" y="495300"/>
                </a:lnTo>
                <a:lnTo>
                  <a:pt x="0" y="868680"/>
                </a:lnTo>
                <a:lnTo>
                  <a:pt x="402336" y="868680"/>
                </a:lnTo>
                <a:lnTo>
                  <a:pt x="402336" y="495300"/>
                </a:lnTo>
                <a:lnTo>
                  <a:pt x="402336" y="0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695446" y="3238372"/>
            <a:ext cx="402590" cy="746760"/>
          </a:xfrm>
          <a:custGeom>
            <a:avLst/>
            <a:gdLst/>
            <a:ahLst/>
            <a:cxnLst/>
            <a:rect l="l" t="t" r="r" b="b"/>
            <a:pathLst>
              <a:path w="402589" h="746760">
                <a:moveTo>
                  <a:pt x="402336" y="0"/>
                </a:moveTo>
                <a:lnTo>
                  <a:pt x="0" y="0"/>
                </a:lnTo>
                <a:lnTo>
                  <a:pt x="0" y="373341"/>
                </a:lnTo>
                <a:lnTo>
                  <a:pt x="0" y="746721"/>
                </a:lnTo>
                <a:lnTo>
                  <a:pt x="402336" y="746721"/>
                </a:lnTo>
                <a:lnTo>
                  <a:pt x="402336" y="373380"/>
                </a:lnTo>
                <a:lnTo>
                  <a:pt x="402336" y="0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10" name="object 10"/>
          <p:cNvGraphicFramePr>
            <a:graphicFrameLocks noGrp="1"/>
          </p:cNvGraphicFramePr>
          <p:nvPr/>
        </p:nvGraphicFramePr>
        <p:xfrm>
          <a:off x="257251" y="1242390"/>
          <a:ext cx="8745220" cy="295274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28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25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116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0454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0195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0512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0258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994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0322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032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197484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03225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03225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</a:tblGrid>
              <a:tr h="395605">
                <a:tc gridSpan="14">
                  <a:txBody>
                    <a:bodyPr/>
                    <a:lstStyle/>
                    <a:p>
                      <a:pPr marL="3075305">
                        <a:lnSpc>
                          <a:spcPct val="100000"/>
                        </a:lnSpc>
                        <a:spcBef>
                          <a:spcPts val="50"/>
                        </a:spcBef>
                        <a:tabLst>
                          <a:tab pos="4562475" algn="l"/>
                          <a:tab pos="5760720" algn="l"/>
                          <a:tab pos="7023734" algn="l"/>
                          <a:tab pos="8154670" algn="l"/>
                        </a:tabLst>
                      </a:pPr>
                      <a:r>
                        <a:rPr sz="9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Region</a:t>
                      </a:r>
                      <a:r>
                        <a:rPr sz="9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	</a:t>
                      </a:r>
                      <a:r>
                        <a:rPr sz="900" b="1" spc="-2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Sex</a:t>
                      </a:r>
                      <a:r>
                        <a:rPr sz="9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	</a:t>
                      </a:r>
                      <a:r>
                        <a:rPr sz="900" b="1" spc="-2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Age</a:t>
                      </a:r>
                      <a:r>
                        <a:rPr sz="9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	</a:t>
                      </a:r>
                      <a:r>
                        <a:rPr sz="9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Education</a:t>
                      </a:r>
                      <a:r>
                        <a:rPr sz="9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	</a:t>
                      </a:r>
                      <a:r>
                        <a:rPr sz="900" b="1" spc="-2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Race</a:t>
                      </a:r>
                      <a:endParaRPr sz="900">
                        <a:latin typeface="Calibri"/>
                        <a:cs typeface="Calibri"/>
                      </a:endParaRPr>
                    </a:p>
                    <a:p>
                      <a:pPr marL="1906905">
                        <a:lnSpc>
                          <a:spcPts val="740"/>
                        </a:lnSpc>
                        <a:spcBef>
                          <a:spcPts val="455"/>
                        </a:spcBef>
                        <a:tabLst>
                          <a:tab pos="2340610" algn="l"/>
                          <a:tab pos="2685415" algn="l"/>
                          <a:tab pos="4322445" algn="l"/>
                          <a:tab pos="7127875" algn="l"/>
                          <a:tab pos="7554595" algn="l"/>
                          <a:tab pos="7922895" algn="l"/>
                          <a:tab pos="8353425" algn="l"/>
                        </a:tabLst>
                      </a:pPr>
                      <a:r>
                        <a:rPr sz="9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Total</a:t>
                      </a:r>
                      <a:r>
                        <a:rPr sz="9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	</a:t>
                      </a:r>
                      <a:r>
                        <a:rPr sz="1350" b="1" spc="-37" baseline="27777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Van</a:t>
                      </a:r>
                      <a:r>
                        <a:rPr sz="1350" b="1" baseline="27777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	</a:t>
                      </a:r>
                      <a:r>
                        <a:rPr sz="1350" b="1" baseline="3086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Fraser</a:t>
                      </a:r>
                      <a:r>
                        <a:rPr sz="1350" b="1" spc="337" baseline="3086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 </a:t>
                      </a:r>
                      <a:r>
                        <a:rPr sz="1350" b="1" baseline="3086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Island</a:t>
                      </a:r>
                      <a:r>
                        <a:rPr sz="1350" b="1" spc="569" baseline="3086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350" b="1" baseline="3086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Interior</a:t>
                      </a:r>
                      <a:r>
                        <a:rPr sz="1350" b="1" spc="607" baseline="3086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350" b="1" spc="-30" baseline="3086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North</a:t>
                      </a:r>
                      <a:r>
                        <a:rPr sz="1350" b="1" baseline="3086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	Male</a:t>
                      </a:r>
                      <a:r>
                        <a:rPr sz="1350" b="1" spc="300" baseline="3086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 </a:t>
                      </a:r>
                      <a:r>
                        <a:rPr sz="1350" b="1" baseline="3086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Female</a:t>
                      </a:r>
                      <a:r>
                        <a:rPr sz="1350" b="1" spc="240" baseline="3086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 </a:t>
                      </a:r>
                      <a:r>
                        <a:rPr sz="1350" b="1" baseline="3086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Gen</a:t>
                      </a:r>
                      <a:r>
                        <a:rPr sz="1350" b="1" spc="-37" baseline="3086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350" b="1" baseline="3086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Z</a:t>
                      </a:r>
                      <a:r>
                        <a:rPr sz="1350" b="1" spc="667" baseline="3086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350" b="1" baseline="27777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Millenn</a:t>
                      </a:r>
                      <a:r>
                        <a:rPr sz="1350" b="1" spc="592" baseline="27777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350" b="1" baseline="3086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Gen</a:t>
                      </a:r>
                      <a:r>
                        <a:rPr sz="1350" b="1" spc="-44" baseline="3086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350" b="1" baseline="3086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X</a:t>
                      </a:r>
                      <a:r>
                        <a:rPr sz="1350" b="1" spc="540" baseline="3086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350" b="1" baseline="3086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Boomer</a:t>
                      </a:r>
                      <a:r>
                        <a:rPr sz="1350" b="1" spc="690" baseline="3086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350" b="1" baseline="27777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HS</a:t>
                      </a:r>
                      <a:r>
                        <a:rPr sz="1350" b="1" spc="-67" baseline="27777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350" b="1" spc="-37" baseline="27777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or</a:t>
                      </a:r>
                      <a:r>
                        <a:rPr sz="1350" b="1" baseline="27777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	</a:t>
                      </a:r>
                      <a:r>
                        <a:rPr sz="1350" b="1" spc="-30" baseline="27777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Some</a:t>
                      </a:r>
                      <a:r>
                        <a:rPr sz="1350" b="1" baseline="27777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	</a:t>
                      </a:r>
                      <a:r>
                        <a:rPr sz="1350" b="1" spc="-30" baseline="27777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Univ</a:t>
                      </a:r>
                      <a:r>
                        <a:rPr sz="1350" b="1" baseline="27777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	</a:t>
                      </a:r>
                      <a:r>
                        <a:rPr sz="1350" b="1" spc="-15" baseline="3086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White</a:t>
                      </a:r>
                      <a:r>
                        <a:rPr sz="1350" b="1" baseline="3086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	</a:t>
                      </a:r>
                      <a:r>
                        <a:rPr sz="1350" b="1" spc="-30" baseline="27777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Non-</a:t>
                      </a:r>
                      <a:endParaRPr sz="1350" baseline="27777">
                        <a:latin typeface="Calibri"/>
                        <a:cs typeface="Calibri"/>
                      </a:endParaRPr>
                    </a:p>
                    <a:p>
                      <a:pPr marL="2258060">
                        <a:lnSpc>
                          <a:spcPts val="690"/>
                        </a:lnSpc>
                        <a:tabLst>
                          <a:tab pos="5596890" algn="l"/>
                          <a:tab pos="6761480" algn="l"/>
                          <a:tab pos="8325484" algn="l"/>
                        </a:tabLst>
                      </a:pPr>
                      <a:r>
                        <a:rPr sz="9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Coastal</a:t>
                      </a:r>
                      <a:r>
                        <a:rPr sz="9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	</a:t>
                      </a:r>
                      <a:r>
                        <a:rPr sz="900" b="1" spc="-2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ial</a:t>
                      </a:r>
                      <a:r>
                        <a:rPr sz="9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	Less</a:t>
                      </a:r>
                      <a:r>
                        <a:rPr sz="900" b="1" spc="25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 </a:t>
                      </a:r>
                      <a:r>
                        <a:rPr sz="9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PostSec</a:t>
                      </a:r>
                      <a:r>
                        <a:rPr sz="900" b="1" spc="18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 </a:t>
                      </a:r>
                      <a:r>
                        <a:rPr sz="900" b="1" spc="-2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Grad</a:t>
                      </a:r>
                      <a:r>
                        <a:rPr sz="9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	</a:t>
                      </a:r>
                      <a:r>
                        <a:rPr sz="9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White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solidFill>
                      <a:srgbClr val="006F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6220">
                <a:tc>
                  <a:txBody>
                    <a:bodyPr/>
                    <a:lstStyle/>
                    <a:p>
                      <a:pPr marL="6985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90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Sample</a:t>
                      </a: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spc="-2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Size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3810" marB="0">
                    <a:lnR w="12700">
                      <a:solidFill>
                        <a:srgbClr val="212122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900" spc="-1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1,202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3810" marB="0">
                    <a:lnL w="12700">
                      <a:solidFill>
                        <a:srgbClr val="212122"/>
                      </a:solidFill>
                      <a:prstDash val="solid"/>
                    </a:lnL>
                    <a:lnR w="12700">
                      <a:solidFill>
                        <a:srgbClr val="212122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115570">
                        <a:lnSpc>
                          <a:spcPct val="100000"/>
                        </a:lnSpc>
                        <a:spcBef>
                          <a:spcPts val="30"/>
                        </a:spcBef>
                        <a:tabLst>
                          <a:tab pos="518159" algn="l"/>
                          <a:tab pos="920115" algn="l"/>
                          <a:tab pos="1322705" algn="l"/>
                          <a:tab pos="1752600" algn="l"/>
                        </a:tabLst>
                      </a:pP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270</a:t>
                      </a:r>
                      <a:r>
                        <a:rPr sz="90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	</a:t>
                      </a: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452</a:t>
                      </a:r>
                      <a:r>
                        <a:rPr sz="90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	</a:t>
                      </a: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211</a:t>
                      </a:r>
                      <a:r>
                        <a:rPr sz="90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	</a:t>
                      </a: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130</a:t>
                      </a:r>
                      <a:r>
                        <a:rPr sz="90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	</a:t>
                      </a: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51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3810" marB="0">
                    <a:lnL w="12700">
                      <a:solidFill>
                        <a:srgbClr val="212122"/>
                      </a:solidFill>
                      <a:prstDash val="solid"/>
                    </a:lnL>
                    <a:lnR w="12700">
                      <a:solidFill>
                        <a:srgbClr val="212122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116205">
                        <a:lnSpc>
                          <a:spcPct val="100000"/>
                        </a:lnSpc>
                        <a:spcBef>
                          <a:spcPts val="30"/>
                        </a:spcBef>
                        <a:tabLst>
                          <a:tab pos="518795" algn="l"/>
                        </a:tabLst>
                      </a:pP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569</a:t>
                      </a:r>
                      <a:r>
                        <a:rPr sz="90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	</a:t>
                      </a: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618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3810" marB="0">
                    <a:lnL w="12700">
                      <a:solidFill>
                        <a:srgbClr val="212122"/>
                      </a:solidFill>
                      <a:prstDash val="solid"/>
                    </a:lnL>
                    <a:lnR w="12700">
                      <a:solidFill>
                        <a:srgbClr val="212122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156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3810" marB="0">
                    <a:lnL w="12700">
                      <a:solidFill>
                        <a:srgbClr val="212122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365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381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330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3810" marB="0"/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351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3810" marB="0">
                    <a:lnR w="12700">
                      <a:solidFill>
                        <a:srgbClr val="212122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116839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236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3810" marB="0">
                    <a:lnL w="12700">
                      <a:solidFill>
                        <a:srgbClr val="212122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113664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457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3810" marB="0"/>
                </a:tc>
                <a:tc gridSpan="2">
                  <a:txBody>
                    <a:bodyPr/>
                    <a:lstStyle/>
                    <a:p>
                      <a:pPr marL="113664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509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3810" marB="0">
                    <a:lnR w="12700">
                      <a:solidFill>
                        <a:srgbClr val="212122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714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3810" marB="0">
                    <a:lnL w="12700">
                      <a:solidFill>
                        <a:srgbClr val="212122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382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381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5300">
                <a:tc rowSpan="4">
                  <a:txBody>
                    <a:bodyPr/>
                    <a:lstStyle/>
                    <a:p>
                      <a:pPr marL="62230" marR="52705" indent="-55244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800" b="1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Under</a:t>
                      </a:r>
                      <a:r>
                        <a:rPr sz="800" b="1" spc="-3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b="1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the</a:t>
                      </a:r>
                      <a:r>
                        <a:rPr sz="800" b="1" spc="-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b="1" spc="-1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decriminalization</a:t>
                      </a:r>
                      <a:r>
                        <a:rPr sz="800" b="1" spc="6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b="1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policy</a:t>
                      </a:r>
                      <a:r>
                        <a:rPr sz="800" b="1" spc="-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b="1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in</a:t>
                      </a:r>
                      <a:r>
                        <a:rPr sz="800" b="1" spc="-1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b="1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BC,</a:t>
                      </a:r>
                      <a:r>
                        <a:rPr sz="800" b="1" spc="50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b="1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individuals</a:t>
                      </a:r>
                      <a:r>
                        <a:rPr sz="800" b="1" spc="-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b="1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found</a:t>
                      </a:r>
                      <a:r>
                        <a:rPr sz="800" b="1" spc="-1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b="1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in</a:t>
                      </a:r>
                      <a:r>
                        <a:rPr sz="800" b="1" spc="-1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b="1" spc="-1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possession</a:t>
                      </a:r>
                      <a:r>
                        <a:rPr sz="800" b="1" spc="1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b="1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of</a:t>
                      </a:r>
                      <a:r>
                        <a:rPr sz="800" b="1" spc="-1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b="1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a</a:t>
                      </a:r>
                      <a:r>
                        <a:rPr sz="800" b="1" spc="-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b="1" spc="-1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total</a:t>
                      </a:r>
                      <a:r>
                        <a:rPr sz="800" b="1" spc="50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b="1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of</a:t>
                      </a:r>
                      <a:r>
                        <a:rPr sz="800" b="1" spc="-3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b="1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2.5</a:t>
                      </a:r>
                      <a:r>
                        <a:rPr sz="800" b="1" spc="-1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b="1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grams of</a:t>
                      </a:r>
                      <a:r>
                        <a:rPr sz="800" b="1" spc="-1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 illicit</a:t>
                      </a:r>
                      <a:r>
                        <a:rPr sz="800" b="1" spc="1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b="1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drugs</a:t>
                      </a:r>
                      <a:r>
                        <a:rPr sz="800" b="1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b="1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for</a:t>
                      </a:r>
                      <a:r>
                        <a:rPr sz="800" b="1" spc="-1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b="1" spc="-1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personal</a:t>
                      </a:r>
                      <a:r>
                        <a:rPr sz="800" b="1" spc="50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b="1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use</a:t>
                      </a:r>
                      <a:r>
                        <a:rPr sz="800" b="1" spc="-1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b="1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will</a:t>
                      </a:r>
                      <a:r>
                        <a:rPr sz="800" b="1" spc="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b="1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not</a:t>
                      </a:r>
                      <a:r>
                        <a:rPr sz="800" b="1" spc="-3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b="1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be</a:t>
                      </a:r>
                      <a:r>
                        <a:rPr sz="800" b="1" spc="-3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b="1" spc="-1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criminally</a:t>
                      </a:r>
                      <a:r>
                        <a:rPr sz="800" b="1" spc="3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b="1" spc="-1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charged</a:t>
                      </a:r>
                      <a:endParaRPr sz="800">
                        <a:latin typeface="Calibri"/>
                        <a:cs typeface="Calibri"/>
                      </a:endParaRPr>
                    </a:p>
                    <a:p>
                      <a:pPr marL="62230" marR="25400" indent="-55244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sz="800" b="1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Possession</a:t>
                      </a:r>
                      <a:r>
                        <a:rPr sz="800" b="1" spc="-1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b="1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of</a:t>
                      </a:r>
                      <a:r>
                        <a:rPr sz="800" b="1" spc="-2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b="1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drugs</a:t>
                      </a:r>
                      <a:r>
                        <a:rPr sz="800" b="1" spc="-4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b="1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for</a:t>
                      </a:r>
                      <a:r>
                        <a:rPr sz="800" b="1" spc="-3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b="1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personal</a:t>
                      </a:r>
                      <a:r>
                        <a:rPr sz="800" b="1" spc="-1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b="1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use</a:t>
                      </a:r>
                      <a:r>
                        <a:rPr sz="800" b="1" spc="-2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b="1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is</a:t>
                      </a:r>
                      <a:r>
                        <a:rPr sz="800" b="1" spc="50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b="1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now</a:t>
                      </a:r>
                      <a:r>
                        <a:rPr sz="800" b="1" spc="-1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b="1" spc="-1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legal, </a:t>
                      </a:r>
                      <a:r>
                        <a:rPr sz="800" b="1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but</a:t>
                      </a:r>
                      <a:r>
                        <a:rPr sz="800" b="1" spc="-1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b="1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using</a:t>
                      </a:r>
                      <a:r>
                        <a:rPr sz="800" b="1" spc="-1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b="1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drugs</a:t>
                      </a:r>
                      <a:r>
                        <a:rPr sz="800" b="1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b="1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in</a:t>
                      </a:r>
                      <a:r>
                        <a:rPr sz="800" b="1" spc="-1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b="1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public</a:t>
                      </a:r>
                      <a:r>
                        <a:rPr sz="800" b="1" spc="-2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b="1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is </a:t>
                      </a:r>
                      <a:r>
                        <a:rPr sz="800" b="1" spc="-2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still</a:t>
                      </a:r>
                      <a:r>
                        <a:rPr sz="800" b="1" spc="50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b="1" spc="-1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illegal</a:t>
                      </a:r>
                      <a:endParaRPr sz="800">
                        <a:latin typeface="Calibri"/>
                        <a:cs typeface="Calibri"/>
                      </a:endParaRPr>
                    </a:p>
                    <a:p>
                      <a:pPr marL="62230" marR="16510" indent="-55244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800" b="1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Police</a:t>
                      </a:r>
                      <a:r>
                        <a:rPr sz="800" b="1" spc="-4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b="1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officers</a:t>
                      </a:r>
                      <a:r>
                        <a:rPr sz="800" b="1" spc="-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b="1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are</a:t>
                      </a:r>
                      <a:r>
                        <a:rPr sz="800" b="1" spc="-3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b="1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required</a:t>
                      </a:r>
                      <a:r>
                        <a:rPr sz="800" b="1" spc="-4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b="1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to</a:t>
                      </a:r>
                      <a:r>
                        <a:rPr sz="800" b="1" spc="-1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b="1" spc="-1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provide</a:t>
                      </a:r>
                      <a:r>
                        <a:rPr sz="800" b="1" spc="50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b="1" spc="-1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information</a:t>
                      </a:r>
                      <a:r>
                        <a:rPr sz="800" b="1" spc="3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b="1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and</a:t>
                      </a:r>
                      <a:r>
                        <a:rPr sz="800" b="1" spc="4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b="1" spc="-1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resources</a:t>
                      </a:r>
                      <a:r>
                        <a:rPr sz="800" b="1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 on</a:t>
                      </a:r>
                      <a:r>
                        <a:rPr sz="800" b="1" spc="1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b="1" spc="-1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community</a:t>
                      </a:r>
                      <a:r>
                        <a:rPr sz="800" b="1" spc="50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b="1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health</a:t>
                      </a:r>
                      <a:r>
                        <a:rPr sz="800" b="1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b="1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and</a:t>
                      </a:r>
                      <a:r>
                        <a:rPr sz="800" b="1" spc="-3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b="1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social</a:t>
                      </a:r>
                      <a:r>
                        <a:rPr sz="800" b="1" spc="-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b="1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services</a:t>
                      </a:r>
                      <a:r>
                        <a:rPr sz="800" b="1" spc="-2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b="1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to</a:t>
                      </a:r>
                      <a:r>
                        <a:rPr sz="800" b="1" spc="-3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b="1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people</a:t>
                      </a:r>
                      <a:r>
                        <a:rPr sz="800" b="1" spc="-4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b="1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who</a:t>
                      </a:r>
                      <a:r>
                        <a:rPr sz="800" b="1" spc="50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b="1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use</a:t>
                      </a:r>
                      <a:r>
                        <a:rPr sz="800" b="1" spc="-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b="1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drugs</a:t>
                      </a:r>
                      <a:r>
                        <a:rPr sz="800" b="1" spc="-2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b="1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upon</a:t>
                      </a:r>
                      <a:r>
                        <a:rPr sz="800" b="1" spc="-3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b="1" spc="-1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request</a:t>
                      </a:r>
                      <a:endParaRPr sz="800">
                        <a:latin typeface="Calibri"/>
                        <a:cs typeface="Calibri"/>
                      </a:endParaRPr>
                    </a:p>
                    <a:p>
                      <a:pPr marL="62230" marR="215900" indent="-55244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800" b="1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Police</a:t>
                      </a:r>
                      <a:r>
                        <a:rPr sz="800" b="1" spc="-3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b="1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officers</a:t>
                      </a:r>
                      <a:r>
                        <a:rPr sz="800" b="1" spc="-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b="1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can</a:t>
                      </a:r>
                      <a:r>
                        <a:rPr sz="800" b="1" spc="-3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b="1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still</a:t>
                      </a:r>
                      <a:r>
                        <a:rPr sz="800" b="1" spc="1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b="1" spc="-1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confiscate</a:t>
                      </a:r>
                      <a:r>
                        <a:rPr sz="800" b="1" spc="-1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b="1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any</a:t>
                      </a:r>
                      <a:r>
                        <a:rPr sz="800" b="1" spc="50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b="1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amount</a:t>
                      </a:r>
                      <a:r>
                        <a:rPr sz="800" b="1" spc="-1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b="1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of</a:t>
                      </a:r>
                      <a:r>
                        <a:rPr sz="800" b="1" spc="-3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b="1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drugs</a:t>
                      </a:r>
                      <a:r>
                        <a:rPr sz="800" b="1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b="1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found</a:t>
                      </a:r>
                      <a:r>
                        <a:rPr sz="800" b="1" spc="-4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b="1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in</a:t>
                      </a:r>
                      <a:r>
                        <a:rPr sz="800" b="1" spc="1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b="1" spc="-1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someone’s</a:t>
                      </a:r>
                      <a:r>
                        <a:rPr sz="800" b="1" spc="50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b="1" spc="-1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possession</a:t>
                      </a:r>
                      <a:endParaRPr sz="800">
                        <a:latin typeface="Calibri"/>
                        <a:cs typeface="Calibri"/>
                      </a:endParaRPr>
                    </a:p>
                    <a:p>
                      <a:pPr marL="62230" marR="85725" indent="-55244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sz="800" b="1" spc="-1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Decriminalization</a:t>
                      </a:r>
                      <a:r>
                        <a:rPr sz="800" b="1" spc="6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b="1" spc="-1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means</a:t>
                      </a:r>
                      <a:r>
                        <a:rPr sz="800" b="1" spc="-1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b="1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that</a:t>
                      </a:r>
                      <a:r>
                        <a:rPr sz="800" b="1" spc="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b="1" spc="-1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selling</a:t>
                      </a:r>
                      <a:r>
                        <a:rPr sz="800" b="1" spc="50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b="1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and/or</a:t>
                      </a:r>
                      <a:r>
                        <a:rPr sz="800" b="1" spc="1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b="1" spc="-1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distributing</a:t>
                      </a:r>
                      <a:r>
                        <a:rPr sz="800" b="1" spc="2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b="1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drugs</a:t>
                      </a:r>
                      <a:r>
                        <a:rPr sz="800" b="1" spc="-2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b="1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is</a:t>
                      </a:r>
                      <a:r>
                        <a:rPr sz="800" b="1" spc="1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b="1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now </a:t>
                      </a:r>
                      <a:r>
                        <a:rPr sz="800" b="1" spc="-1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legal</a:t>
                      </a:r>
                      <a:r>
                        <a:rPr sz="800" b="1" spc="-2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b="1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in</a:t>
                      </a:r>
                      <a:r>
                        <a:rPr sz="800" b="1" spc="50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b="1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BC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270" marB="0">
                    <a:lnR w="12700">
                      <a:solidFill>
                        <a:srgbClr val="212122"/>
                      </a:solidFill>
                      <a:prstDash val="solid"/>
                    </a:lnR>
                    <a:lnB w="76200">
                      <a:solidFill>
                        <a:srgbClr val="FFFFFF"/>
                      </a:solidFill>
                      <a:prstDash val="solid"/>
                    </a:lnB>
                  </a:tcPr>
                </a:tc>
                <a:tc row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8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103505">
                        <a:lnSpc>
                          <a:spcPct val="100000"/>
                        </a:lnSpc>
                      </a:pP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65%</a:t>
                      </a:r>
                      <a:endParaRPr sz="900">
                        <a:latin typeface="Calibri"/>
                        <a:cs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103505">
                        <a:lnSpc>
                          <a:spcPct val="100000"/>
                        </a:lnSpc>
                      </a:pP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53%</a:t>
                      </a:r>
                      <a:endParaRPr sz="900">
                        <a:latin typeface="Calibri"/>
                        <a:cs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103505">
                        <a:lnSpc>
                          <a:spcPct val="100000"/>
                        </a:lnSpc>
                      </a:pP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50%</a:t>
                      </a:r>
                      <a:endParaRPr sz="900">
                        <a:latin typeface="Calibri"/>
                        <a:cs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10350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44%</a:t>
                      </a:r>
                      <a:endParaRPr sz="900">
                        <a:latin typeface="Calibri"/>
                        <a:cs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82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103505">
                        <a:lnSpc>
                          <a:spcPct val="100000"/>
                        </a:lnSpc>
                      </a:pP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17%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48260" marB="0">
                    <a:lnL w="12700">
                      <a:solidFill>
                        <a:srgbClr val="212122"/>
                      </a:solidFill>
                      <a:prstDash val="solid"/>
                    </a:lnL>
                    <a:lnR w="12700">
                      <a:solidFill>
                        <a:srgbClr val="212122"/>
                      </a:solidFill>
                      <a:prstDash val="solid"/>
                    </a:lnR>
                    <a:lnB w="76200">
                      <a:solidFill>
                        <a:srgbClr val="FFFFFF"/>
                      </a:solidFill>
                      <a:prstDash val="solid"/>
                    </a:lnB>
                  </a:tcPr>
                </a:tc>
                <a:tc row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8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103505">
                        <a:lnSpc>
                          <a:spcPct val="100000"/>
                        </a:lnSpc>
                        <a:tabLst>
                          <a:tab pos="506095" algn="l"/>
                          <a:tab pos="908050" algn="l"/>
                          <a:tab pos="1310640" algn="l"/>
                          <a:tab pos="1713230" algn="l"/>
                        </a:tabLst>
                      </a:pP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64%</a:t>
                      </a:r>
                      <a:r>
                        <a:rPr sz="90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	</a:t>
                      </a: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68%</a:t>
                      </a:r>
                      <a:r>
                        <a:rPr sz="90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	</a:t>
                      </a: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64%</a:t>
                      </a:r>
                      <a:r>
                        <a:rPr sz="90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	</a:t>
                      </a: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68%</a:t>
                      </a:r>
                      <a:r>
                        <a:rPr sz="90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	</a:t>
                      </a: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54%</a:t>
                      </a:r>
                      <a:endParaRPr sz="900">
                        <a:latin typeface="Calibri"/>
                        <a:cs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103505">
                        <a:lnSpc>
                          <a:spcPct val="100000"/>
                        </a:lnSpc>
                        <a:tabLst>
                          <a:tab pos="506095" algn="l"/>
                          <a:tab pos="908050" algn="l"/>
                          <a:tab pos="1310640" algn="l"/>
                          <a:tab pos="1713230" algn="l"/>
                        </a:tabLst>
                      </a:pP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50%</a:t>
                      </a:r>
                      <a:r>
                        <a:rPr sz="90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	</a:t>
                      </a: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54%</a:t>
                      </a:r>
                      <a:r>
                        <a:rPr sz="90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	</a:t>
                      </a: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55%</a:t>
                      </a:r>
                      <a:r>
                        <a:rPr sz="90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	</a:t>
                      </a: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50%</a:t>
                      </a:r>
                      <a:r>
                        <a:rPr sz="90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	</a:t>
                      </a: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60%</a:t>
                      </a:r>
                      <a:endParaRPr sz="900">
                        <a:latin typeface="Calibri"/>
                        <a:cs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103505">
                        <a:lnSpc>
                          <a:spcPct val="100000"/>
                        </a:lnSpc>
                        <a:tabLst>
                          <a:tab pos="506095" algn="l"/>
                          <a:tab pos="908050" algn="l"/>
                          <a:tab pos="1310640" algn="l"/>
                          <a:tab pos="1713230" algn="l"/>
                        </a:tabLst>
                      </a:pP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47%</a:t>
                      </a:r>
                      <a:r>
                        <a:rPr sz="90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	</a:t>
                      </a: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54%</a:t>
                      </a:r>
                      <a:r>
                        <a:rPr sz="90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	</a:t>
                      </a: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50%</a:t>
                      </a:r>
                      <a:r>
                        <a:rPr sz="90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	</a:t>
                      </a: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51%</a:t>
                      </a:r>
                      <a:r>
                        <a:rPr sz="90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	</a:t>
                      </a: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49%</a:t>
                      </a:r>
                      <a:endParaRPr sz="900">
                        <a:latin typeface="Calibri"/>
                        <a:cs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103505">
                        <a:lnSpc>
                          <a:spcPct val="100000"/>
                        </a:lnSpc>
                        <a:spcBef>
                          <a:spcPts val="5"/>
                        </a:spcBef>
                        <a:tabLst>
                          <a:tab pos="506095" algn="l"/>
                          <a:tab pos="908050" algn="l"/>
                          <a:tab pos="1310640" algn="l"/>
                          <a:tab pos="1713230" algn="l"/>
                        </a:tabLst>
                      </a:pP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40%</a:t>
                      </a:r>
                      <a:r>
                        <a:rPr sz="90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	</a:t>
                      </a: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49%</a:t>
                      </a:r>
                      <a:r>
                        <a:rPr sz="90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	</a:t>
                      </a: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46%</a:t>
                      </a:r>
                      <a:r>
                        <a:rPr sz="90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	</a:t>
                      </a: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34%</a:t>
                      </a:r>
                      <a:r>
                        <a:rPr sz="90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	</a:t>
                      </a: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39%</a:t>
                      </a:r>
                      <a:endParaRPr sz="900">
                        <a:latin typeface="Calibri"/>
                        <a:cs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82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103505">
                        <a:lnSpc>
                          <a:spcPct val="100000"/>
                        </a:lnSpc>
                        <a:tabLst>
                          <a:tab pos="506095" algn="l"/>
                          <a:tab pos="908050" algn="l"/>
                          <a:tab pos="1310640" algn="l"/>
                          <a:tab pos="1713230" algn="l"/>
                        </a:tabLst>
                      </a:pP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17%</a:t>
                      </a:r>
                      <a:r>
                        <a:rPr sz="90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	</a:t>
                      </a: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20%</a:t>
                      </a:r>
                      <a:r>
                        <a:rPr sz="90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	</a:t>
                      </a: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14%</a:t>
                      </a:r>
                      <a:r>
                        <a:rPr sz="90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	</a:t>
                      </a: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11%</a:t>
                      </a:r>
                      <a:r>
                        <a:rPr sz="90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	</a:t>
                      </a: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17%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48260" marB="0">
                    <a:lnL w="12700">
                      <a:solidFill>
                        <a:srgbClr val="212122"/>
                      </a:solidFill>
                      <a:prstDash val="solid"/>
                    </a:lnL>
                    <a:lnR w="12700">
                      <a:solidFill>
                        <a:srgbClr val="212122"/>
                      </a:solidFill>
                      <a:prstDash val="solid"/>
                    </a:lnR>
                    <a:lnB w="76200">
                      <a:solidFill>
                        <a:srgbClr val="FFFFFF"/>
                      </a:solidFill>
                      <a:prstDash val="solid"/>
                    </a:lnB>
                  </a:tcPr>
                </a:tc>
                <a:tc row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8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104139">
                        <a:lnSpc>
                          <a:spcPct val="100000"/>
                        </a:lnSpc>
                        <a:tabLst>
                          <a:tab pos="506730" algn="l"/>
                        </a:tabLst>
                      </a:pP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66%</a:t>
                      </a:r>
                      <a:r>
                        <a:rPr sz="90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	</a:t>
                      </a: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63%</a:t>
                      </a:r>
                      <a:endParaRPr sz="900">
                        <a:latin typeface="Calibri"/>
                        <a:cs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104139">
                        <a:lnSpc>
                          <a:spcPct val="100000"/>
                        </a:lnSpc>
                        <a:tabLst>
                          <a:tab pos="506730" algn="l"/>
                        </a:tabLst>
                      </a:pP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53%</a:t>
                      </a:r>
                      <a:r>
                        <a:rPr sz="90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	</a:t>
                      </a: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53%</a:t>
                      </a:r>
                      <a:endParaRPr sz="900">
                        <a:latin typeface="Calibri"/>
                        <a:cs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104139">
                        <a:lnSpc>
                          <a:spcPct val="100000"/>
                        </a:lnSpc>
                        <a:tabLst>
                          <a:tab pos="506730" algn="l"/>
                        </a:tabLst>
                      </a:pP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50%</a:t>
                      </a:r>
                      <a:r>
                        <a:rPr sz="90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	</a:t>
                      </a: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51%</a:t>
                      </a:r>
                      <a:endParaRPr sz="900">
                        <a:latin typeface="Calibri"/>
                        <a:cs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104139">
                        <a:lnSpc>
                          <a:spcPct val="100000"/>
                        </a:lnSpc>
                        <a:spcBef>
                          <a:spcPts val="5"/>
                        </a:spcBef>
                        <a:tabLst>
                          <a:tab pos="506730" algn="l"/>
                        </a:tabLst>
                      </a:pP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46%</a:t>
                      </a:r>
                      <a:r>
                        <a:rPr sz="90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	</a:t>
                      </a: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41%</a:t>
                      </a:r>
                      <a:endParaRPr sz="900">
                        <a:latin typeface="Calibri"/>
                        <a:cs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82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104139">
                        <a:lnSpc>
                          <a:spcPct val="100000"/>
                        </a:lnSpc>
                        <a:tabLst>
                          <a:tab pos="506730" algn="l"/>
                        </a:tabLst>
                      </a:pP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15%</a:t>
                      </a:r>
                      <a:r>
                        <a:rPr sz="90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	</a:t>
                      </a: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19%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48260" marB="0">
                    <a:lnL w="12700">
                      <a:solidFill>
                        <a:srgbClr val="212122"/>
                      </a:solidFill>
                      <a:prstDash val="solid"/>
                    </a:lnL>
                    <a:lnR w="12700">
                      <a:solidFill>
                        <a:srgbClr val="212122"/>
                      </a:solidFill>
                      <a:prstDash val="solid"/>
                    </a:lnR>
                    <a:lnB w="762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8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4445" algn="ctr">
                        <a:lnSpc>
                          <a:spcPct val="100000"/>
                        </a:lnSpc>
                      </a:pP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46%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48260" marB="0">
                    <a:lnL w="12700">
                      <a:solidFill>
                        <a:srgbClr val="212122"/>
                      </a:solidFill>
                      <a:prstDash val="solid"/>
                    </a:lnL>
                    <a:solidFill>
                      <a:srgbClr val="D9D9D9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8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104775">
                        <a:lnSpc>
                          <a:spcPct val="100000"/>
                        </a:lnSpc>
                        <a:tabLst>
                          <a:tab pos="506730" algn="l"/>
                          <a:tab pos="909319" algn="l"/>
                        </a:tabLst>
                      </a:pP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65%</a:t>
                      </a:r>
                      <a:r>
                        <a:rPr sz="90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	</a:t>
                      </a: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68%</a:t>
                      </a:r>
                      <a:r>
                        <a:rPr sz="90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	</a:t>
                      </a: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70%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48260" marB="0">
                    <a:lnR w="12700">
                      <a:solidFill>
                        <a:srgbClr val="212122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8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104775">
                        <a:lnSpc>
                          <a:spcPct val="100000"/>
                        </a:lnSpc>
                      </a:pP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60%</a:t>
                      </a:r>
                      <a:endParaRPr sz="900">
                        <a:latin typeface="Calibri"/>
                        <a:cs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104775">
                        <a:lnSpc>
                          <a:spcPct val="100000"/>
                        </a:lnSpc>
                      </a:pP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50%</a:t>
                      </a:r>
                      <a:endParaRPr sz="900">
                        <a:latin typeface="Calibri"/>
                        <a:cs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104775">
                        <a:lnSpc>
                          <a:spcPct val="100000"/>
                        </a:lnSpc>
                      </a:pP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50%</a:t>
                      </a:r>
                      <a:endParaRPr sz="900">
                        <a:latin typeface="Calibri"/>
                        <a:cs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10477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44%</a:t>
                      </a:r>
                      <a:endParaRPr sz="900">
                        <a:latin typeface="Calibri"/>
                        <a:cs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82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104775">
                        <a:lnSpc>
                          <a:spcPct val="100000"/>
                        </a:lnSpc>
                      </a:pP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13%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48260" marB="0">
                    <a:lnL w="12700">
                      <a:solidFill>
                        <a:srgbClr val="212122"/>
                      </a:solidFill>
                      <a:prstDash val="solid"/>
                    </a:lnL>
                    <a:lnB w="76200">
                      <a:solidFill>
                        <a:srgbClr val="FFFFFF"/>
                      </a:solidFill>
                      <a:prstDash val="solid"/>
                    </a:lnB>
                  </a:tcPr>
                </a:tc>
                <a:tc row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8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101600">
                        <a:lnSpc>
                          <a:spcPct val="100000"/>
                        </a:lnSpc>
                      </a:pP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67%</a:t>
                      </a:r>
                      <a:endParaRPr sz="900">
                        <a:latin typeface="Calibri"/>
                        <a:cs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101600">
                        <a:lnSpc>
                          <a:spcPct val="100000"/>
                        </a:lnSpc>
                      </a:pP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55%</a:t>
                      </a:r>
                      <a:endParaRPr sz="900">
                        <a:latin typeface="Calibri"/>
                        <a:cs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101600">
                        <a:lnSpc>
                          <a:spcPct val="100000"/>
                        </a:lnSpc>
                      </a:pP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50%</a:t>
                      </a:r>
                      <a:endParaRPr sz="900">
                        <a:latin typeface="Calibri"/>
                        <a:cs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10160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41%</a:t>
                      </a:r>
                      <a:endParaRPr sz="900">
                        <a:latin typeface="Calibri"/>
                        <a:cs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82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101600">
                        <a:lnSpc>
                          <a:spcPct val="100000"/>
                        </a:lnSpc>
                      </a:pP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18%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48260" marB="0">
                    <a:lnB w="76200">
                      <a:solidFill>
                        <a:srgbClr val="FFFFFF"/>
                      </a:solidFill>
                      <a:prstDash val="solid"/>
                    </a:lnB>
                  </a:tcPr>
                </a:tc>
                <a:tc rowSpan="4"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8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101600">
                        <a:lnSpc>
                          <a:spcPct val="100000"/>
                        </a:lnSpc>
                      </a:pP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67%</a:t>
                      </a:r>
                      <a:endParaRPr sz="900">
                        <a:latin typeface="Calibri"/>
                        <a:cs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101600">
                        <a:lnSpc>
                          <a:spcPct val="100000"/>
                        </a:lnSpc>
                      </a:pP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52%</a:t>
                      </a:r>
                      <a:endParaRPr sz="900">
                        <a:latin typeface="Calibri"/>
                        <a:cs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101600">
                        <a:lnSpc>
                          <a:spcPct val="100000"/>
                        </a:lnSpc>
                      </a:pP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51%</a:t>
                      </a:r>
                      <a:endParaRPr sz="900">
                        <a:latin typeface="Calibri"/>
                        <a:cs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10160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46%</a:t>
                      </a:r>
                      <a:endParaRPr sz="900">
                        <a:latin typeface="Calibri"/>
                        <a:cs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82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101600">
                        <a:lnSpc>
                          <a:spcPct val="100000"/>
                        </a:lnSpc>
                      </a:pP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19%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48260" marB="0">
                    <a:lnR w="12700">
                      <a:solidFill>
                        <a:srgbClr val="212122"/>
                      </a:solidFill>
                      <a:prstDash val="solid"/>
                    </a:lnR>
                    <a:lnB w="76200">
                      <a:solidFill>
                        <a:srgbClr val="FFFFFF"/>
                      </a:solidFill>
                      <a:prstDash val="solid"/>
                    </a:lnB>
                  </a:tcPr>
                </a:tc>
                <a:tc rowSpan="4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8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6350" algn="ctr">
                        <a:lnSpc>
                          <a:spcPct val="100000"/>
                        </a:lnSpc>
                      </a:pP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68%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48260" marB="0">
                    <a:lnL w="12700">
                      <a:solidFill>
                        <a:srgbClr val="212122"/>
                      </a:solidFill>
                      <a:prstDash val="solid"/>
                    </a:lnL>
                    <a:solidFill>
                      <a:srgbClr val="67F1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8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6350" algn="ctr">
                        <a:lnSpc>
                          <a:spcPct val="100000"/>
                        </a:lnSpc>
                      </a:pP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58%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48260" marB="0"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68044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270" marB="0">
                    <a:lnR w="12700">
                      <a:solidFill>
                        <a:srgbClr val="212122"/>
                      </a:solidFill>
                      <a:prstDash val="solid"/>
                    </a:lnR>
                    <a:lnB w="76200">
                      <a:solidFill>
                        <a:srgbClr val="FFFFFF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48260" marB="0">
                    <a:lnL w="12700">
                      <a:solidFill>
                        <a:srgbClr val="212122"/>
                      </a:solidFill>
                      <a:prstDash val="solid"/>
                    </a:lnL>
                    <a:lnR w="12700">
                      <a:solidFill>
                        <a:srgbClr val="212122"/>
                      </a:solidFill>
                      <a:prstDash val="solid"/>
                    </a:lnR>
                    <a:lnB w="76200">
                      <a:solidFill>
                        <a:srgbClr val="FFFFFF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48260" marB="0">
                    <a:lnL w="12700">
                      <a:solidFill>
                        <a:srgbClr val="212122"/>
                      </a:solidFill>
                      <a:prstDash val="solid"/>
                    </a:lnL>
                    <a:lnR w="12700">
                      <a:solidFill>
                        <a:srgbClr val="212122"/>
                      </a:solidFill>
                      <a:prstDash val="solid"/>
                    </a:lnR>
                    <a:lnB w="76200">
                      <a:solidFill>
                        <a:srgbClr val="FFFFFF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48260" marB="0">
                    <a:lnL w="12700">
                      <a:solidFill>
                        <a:srgbClr val="212122"/>
                      </a:solidFill>
                      <a:prstDash val="solid"/>
                    </a:lnL>
                    <a:lnR w="12700">
                      <a:solidFill>
                        <a:srgbClr val="212122"/>
                      </a:solidFill>
                      <a:prstDash val="solid"/>
                    </a:lnR>
                    <a:lnB w="762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4139">
                        <a:lnSpc>
                          <a:spcPct val="100000"/>
                        </a:lnSpc>
                        <a:spcBef>
                          <a:spcPts val="935"/>
                        </a:spcBef>
                      </a:pP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53%</a:t>
                      </a:r>
                      <a:endParaRPr sz="900">
                        <a:latin typeface="Calibri"/>
                        <a:cs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104139">
                        <a:lnSpc>
                          <a:spcPct val="100000"/>
                        </a:lnSpc>
                      </a:pP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50%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118745" marB="0">
                    <a:lnL w="12700">
                      <a:solidFill>
                        <a:srgbClr val="212122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104775">
                        <a:lnSpc>
                          <a:spcPct val="100000"/>
                        </a:lnSpc>
                        <a:spcBef>
                          <a:spcPts val="935"/>
                        </a:spcBef>
                      </a:pP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55%</a:t>
                      </a:r>
                      <a:endParaRPr sz="900">
                        <a:latin typeface="Calibri"/>
                        <a:cs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104775">
                        <a:lnSpc>
                          <a:spcPct val="100000"/>
                        </a:lnSpc>
                      </a:pP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58%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118745" marB="0"/>
                </a:tc>
                <a:tc>
                  <a:txBody>
                    <a:bodyPr/>
                    <a:lstStyle/>
                    <a:p>
                      <a:pPr marL="101600">
                        <a:lnSpc>
                          <a:spcPct val="100000"/>
                        </a:lnSpc>
                        <a:spcBef>
                          <a:spcPts val="935"/>
                        </a:spcBef>
                      </a:pP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53%</a:t>
                      </a:r>
                      <a:endParaRPr sz="900">
                        <a:latin typeface="Calibri"/>
                        <a:cs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101600">
                        <a:lnSpc>
                          <a:spcPct val="100000"/>
                        </a:lnSpc>
                      </a:pP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49%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118745" marB="0"/>
                </a:tc>
                <a:tc>
                  <a:txBody>
                    <a:bodyPr/>
                    <a:lstStyle/>
                    <a:p>
                      <a:pPr marL="101600">
                        <a:lnSpc>
                          <a:spcPct val="100000"/>
                        </a:lnSpc>
                        <a:spcBef>
                          <a:spcPts val="935"/>
                        </a:spcBef>
                      </a:pP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50%</a:t>
                      </a:r>
                      <a:endParaRPr sz="900">
                        <a:latin typeface="Calibri"/>
                        <a:cs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101600">
                        <a:lnSpc>
                          <a:spcPct val="100000"/>
                        </a:lnSpc>
                      </a:pP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45%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118745" marB="0">
                    <a:lnR w="12700">
                      <a:solidFill>
                        <a:srgbClr val="212122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48260" marB="0">
                    <a:lnL w="12700">
                      <a:solidFill>
                        <a:srgbClr val="212122"/>
                      </a:solidFill>
                      <a:prstDash val="solid"/>
                    </a:lnL>
                    <a:lnB w="76200">
                      <a:solidFill>
                        <a:srgbClr val="FFFFFF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48260" marB="0">
                    <a:lnB w="76200">
                      <a:solidFill>
                        <a:srgbClr val="FFFFFF"/>
                      </a:solidFill>
                      <a:prstDash val="solid"/>
                    </a:lnB>
                  </a:tcPr>
                </a:tc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48260" marB="0">
                    <a:lnR w="12700">
                      <a:solidFill>
                        <a:srgbClr val="212122"/>
                      </a:solidFill>
                      <a:prstDash val="solid"/>
                    </a:lnR>
                    <a:lnB w="76200">
                      <a:solidFill>
                        <a:srgbClr val="FFFFFF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5410">
                        <a:lnSpc>
                          <a:spcPct val="100000"/>
                        </a:lnSpc>
                        <a:spcBef>
                          <a:spcPts val="935"/>
                        </a:spcBef>
                      </a:pP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52%</a:t>
                      </a:r>
                      <a:endParaRPr sz="900">
                        <a:latin typeface="Calibri"/>
                        <a:cs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105410">
                        <a:lnSpc>
                          <a:spcPct val="100000"/>
                        </a:lnSpc>
                      </a:pP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52%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118745" marB="0">
                    <a:lnL w="12700">
                      <a:solidFill>
                        <a:srgbClr val="212122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105410">
                        <a:lnSpc>
                          <a:spcPct val="100000"/>
                        </a:lnSpc>
                        <a:spcBef>
                          <a:spcPts val="935"/>
                        </a:spcBef>
                      </a:pP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54%</a:t>
                      </a:r>
                      <a:endParaRPr sz="900">
                        <a:latin typeface="Calibri"/>
                        <a:cs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105410">
                        <a:lnSpc>
                          <a:spcPct val="100000"/>
                        </a:lnSpc>
                      </a:pP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48%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11874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2745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270" marB="0">
                    <a:lnR w="12700">
                      <a:solidFill>
                        <a:srgbClr val="212122"/>
                      </a:solidFill>
                      <a:prstDash val="solid"/>
                    </a:lnR>
                    <a:lnB w="76200">
                      <a:solidFill>
                        <a:srgbClr val="FFFFFF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48260" marB="0">
                    <a:lnL w="12700">
                      <a:solidFill>
                        <a:srgbClr val="212122"/>
                      </a:solidFill>
                      <a:prstDash val="solid"/>
                    </a:lnL>
                    <a:lnR w="12700">
                      <a:solidFill>
                        <a:srgbClr val="212122"/>
                      </a:solidFill>
                      <a:prstDash val="solid"/>
                    </a:lnR>
                    <a:lnB w="76200">
                      <a:solidFill>
                        <a:srgbClr val="FFFFFF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48260" marB="0">
                    <a:lnL w="12700">
                      <a:solidFill>
                        <a:srgbClr val="212122"/>
                      </a:solidFill>
                      <a:prstDash val="solid"/>
                    </a:lnL>
                    <a:lnR w="12700">
                      <a:solidFill>
                        <a:srgbClr val="212122"/>
                      </a:solidFill>
                      <a:prstDash val="solid"/>
                    </a:lnR>
                    <a:lnB w="76200">
                      <a:solidFill>
                        <a:srgbClr val="FFFFFF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48260" marB="0">
                    <a:lnL w="12700">
                      <a:solidFill>
                        <a:srgbClr val="212122"/>
                      </a:solidFill>
                      <a:prstDash val="solid"/>
                    </a:lnL>
                    <a:lnR w="12700">
                      <a:solidFill>
                        <a:srgbClr val="212122"/>
                      </a:solidFill>
                      <a:prstDash val="solid"/>
                    </a:lnR>
                    <a:lnB w="762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935"/>
                        </a:spcBef>
                      </a:pP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58%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118745" marB="0">
                    <a:lnL w="12700">
                      <a:solidFill>
                        <a:srgbClr val="212122"/>
                      </a:solidFill>
                      <a:prstDash val="solid"/>
                    </a:lnL>
                    <a:solidFill>
                      <a:srgbClr val="67F1FF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104775">
                        <a:lnSpc>
                          <a:spcPct val="100000"/>
                        </a:lnSpc>
                        <a:spcBef>
                          <a:spcPts val="935"/>
                        </a:spcBef>
                        <a:tabLst>
                          <a:tab pos="506730" algn="l"/>
                          <a:tab pos="909319" algn="l"/>
                        </a:tabLst>
                      </a:pP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46%</a:t>
                      </a:r>
                      <a:r>
                        <a:rPr sz="90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	</a:t>
                      </a: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42%</a:t>
                      </a:r>
                      <a:r>
                        <a:rPr sz="90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	</a:t>
                      </a: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37%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118745" marB="0">
                    <a:lnR w="12700">
                      <a:solidFill>
                        <a:srgbClr val="212122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48260" marB="0">
                    <a:lnL w="12700">
                      <a:solidFill>
                        <a:srgbClr val="212122"/>
                      </a:solidFill>
                      <a:prstDash val="solid"/>
                    </a:lnL>
                    <a:lnB w="76200">
                      <a:solidFill>
                        <a:srgbClr val="FFFFFF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48260" marB="0">
                    <a:lnB w="76200">
                      <a:solidFill>
                        <a:srgbClr val="FFFFFF"/>
                      </a:solidFill>
                      <a:prstDash val="solid"/>
                    </a:lnB>
                  </a:tcPr>
                </a:tc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48260" marB="0">
                    <a:lnR w="12700">
                      <a:solidFill>
                        <a:srgbClr val="212122"/>
                      </a:solidFill>
                      <a:prstDash val="solid"/>
                    </a:lnR>
                    <a:lnB w="76200">
                      <a:solidFill>
                        <a:srgbClr val="FFFFFF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 marL="105410">
                        <a:lnSpc>
                          <a:spcPct val="100000"/>
                        </a:lnSpc>
                        <a:spcBef>
                          <a:spcPts val="935"/>
                        </a:spcBef>
                      </a:pP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42%</a:t>
                      </a:r>
                      <a:endParaRPr sz="900">
                        <a:latin typeface="Calibri"/>
                        <a:cs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83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105410">
                        <a:lnSpc>
                          <a:spcPct val="100000"/>
                        </a:lnSpc>
                      </a:pP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13%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118745" marB="0">
                    <a:lnL w="12700">
                      <a:solidFill>
                        <a:srgbClr val="212122"/>
                      </a:solidFill>
                      <a:prstDash val="solid"/>
                    </a:lnL>
                    <a:lnB w="76200">
                      <a:solidFill>
                        <a:srgbClr val="FFFFFF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105410">
                        <a:lnSpc>
                          <a:spcPct val="100000"/>
                        </a:lnSpc>
                        <a:spcBef>
                          <a:spcPts val="935"/>
                        </a:spcBef>
                      </a:pP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50%</a:t>
                      </a:r>
                      <a:endParaRPr sz="900">
                        <a:latin typeface="Calibri"/>
                        <a:cs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83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105410">
                        <a:lnSpc>
                          <a:spcPct val="100000"/>
                        </a:lnSpc>
                      </a:pP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26%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118745" marB="0">
                    <a:lnB w="76200">
                      <a:solidFill>
                        <a:srgbClr val="FFFFFF"/>
                      </a:solidFill>
                      <a:prstDash val="solid"/>
                    </a:lnB>
                    <a:solidFill>
                      <a:srgbClr val="67F1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894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270" marB="0">
                    <a:lnR w="12700">
                      <a:solidFill>
                        <a:srgbClr val="212122"/>
                      </a:solidFill>
                      <a:prstDash val="solid"/>
                    </a:lnR>
                    <a:lnB w="76200">
                      <a:solidFill>
                        <a:srgbClr val="FFFFFF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48260" marB="0">
                    <a:lnL w="12700">
                      <a:solidFill>
                        <a:srgbClr val="212122"/>
                      </a:solidFill>
                      <a:prstDash val="solid"/>
                    </a:lnL>
                    <a:lnR w="12700">
                      <a:solidFill>
                        <a:srgbClr val="212122"/>
                      </a:solidFill>
                      <a:prstDash val="solid"/>
                    </a:lnR>
                    <a:lnB w="76200">
                      <a:solidFill>
                        <a:srgbClr val="FFFFFF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48260" marB="0">
                    <a:lnL w="12700">
                      <a:solidFill>
                        <a:srgbClr val="212122"/>
                      </a:solidFill>
                      <a:prstDash val="solid"/>
                    </a:lnL>
                    <a:lnR w="12700">
                      <a:solidFill>
                        <a:srgbClr val="212122"/>
                      </a:solidFill>
                      <a:prstDash val="solid"/>
                    </a:lnR>
                    <a:lnB w="76200">
                      <a:solidFill>
                        <a:srgbClr val="FFFFFF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48260" marB="0">
                    <a:lnL w="12700">
                      <a:solidFill>
                        <a:srgbClr val="212122"/>
                      </a:solidFill>
                      <a:prstDash val="solid"/>
                    </a:lnL>
                    <a:lnR w="12700">
                      <a:solidFill>
                        <a:srgbClr val="212122"/>
                      </a:solidFill>
                      <a:prstDash val="solid"/>
                    </a:lnR>
                    <a:lnB w="762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940"/>
                        </a:spcBef>
                      </a:pP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19%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119380" marB="0">
                    <a:lnL w="12700">
                      <a:solidFill>
                        <a:srgbClr val="212122"/>
                      </a:solidFill>
                      <a:prstDash val="solid"/>
                    </a:lnL>
                    <a:lnB w="762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940"/>
                        </a:spcBef>
                      </a:pP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19%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119380" marB="0">
                    <a:lnB w="762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40"/>
                        </a:spcBef>
                      </a:pP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18%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119380" marB="0">
                    <a:lnB w="762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940"/>
                        </a:spcBef>
                      </a:pPr>
                      <a:r>
                        <a:rPr sz="900" spc="-25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14%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119380" marB="0">
                    <a:lnR w="12700">
                      <a:solidFill>
                        <a:srgbClr val="212122"/>
                      </a:solidFill>
                      <a:prstDash val="solid"/>
                    </a:lnR>
                    <a:lnB w="76200">
                      <a:solidFill>
                        <a:srgbClr val="FFFFFF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48260" marB="0">
                    <a:lnL w="12700">
                      <a:solidFill>
                        <a:srgbClr val="212122"/>
                      </a:solidFill>
                      <a:prstDash val="solid"/>
                    </a:lnL>
                    <a:lnB w="76200">
                      <a:solidFill>
                        <a:srgbClr val="FFFFFF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48260" marB="0">
                    <a:lnB w="76200">
                      <a:solidFill>
                        <a:srgbClr val="FFFFFF"/>
                      </a:solidFill>
                      <a:prstDash val="solid"/>
                    </a:lnB>
                  </a:tcPr>
                </a:tc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48260" marB="0">
                    <a:lnR w="12700">
                      <a:solidFill>
                        <a:srgbClr val="212122"/>
                      </a:solidFill>
                      <a:prstDash val="solid"/>
                    </a:lnR>
                    <a:lnB w="76200">
                      <a:solidFill>
                        <a:srgbClr val="FFFFFF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18745" marB="0">
                    <a:lnL w="12700">
                      <a:solidFill>
                        <a:srgbClr val="212122"/>
                      </a:solidFill>
                      <a:prstDash val="solid"/>
                    </a:lnL>
                    <a:lnB w="76200">
                      <a:solidFill>
                        <a:srgbClr val="FFFFFF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18745" marB="0">
                    <a:lnB w="76200">
                      <a:solidFill>
                        <a:srgbClr val="FFFFFF"/>
                      </a:solidFill>
                      <a:prstDash val="solid"/>
                    </a:lnB>
                    <a:solidFill>
                      <a:srgbClr val="67F1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5895">
                <a:tc gridSpan="8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76200">
                      <a:solidFill>
                        <a:srgbClr val="FFFFFF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 marL="81280">
                        <a:lnSpc>
                          <a:spcPts val="1040"/>
                        </a:lnSpc>
                        <a:spcBef>
                          <a:spcPts val="245"/>
                        </a:spcBef>
                      </a:pPr>
                      <a:r>
                        <a:rPr sz="900" b="1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Statistically</a:t>
                      </a:r>
                      <a:r>
                        <a:rPr sz="900" b="1" spc="-4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b="1" spc="-1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higher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T w="76200">
                      <a:solidFill>
                        <a:srgbClr val="FFFFFF"/>
                      </a:solidFill>
                      <a:prstDash val="solid"/>
                    </a:lnT>
                    <a:solidFill>
                      <a:srgbClr val="67F1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 marL="57785">
                        <a:lnSpc>
                          <a:spcPts val="1040"/>
                        </a:lnSpc>
                        <a:spcBef>
                          <a:spcPts val="245"/>
                        </a:spcBef>
                      </a:pPr>
                      <a:r>
                        <a:rPr sz="900" b="1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Statistically</a:t>
                      </a:r>
                      <a:r>
                        <a:rPr sz="900" b="1" spc="-4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b="1" spc="-10" dirty="0">
                          <a:solidFill>
                            <a:srgbClr val="212122"/>
                          </a:solidFill>
                          <a:latin typeface="Calibri"/>
                          <a:cs typeface="Calibri"/>
                        </a:rPr>
                        <a:t>lower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T w="76200">
                      <a:solidFill>
                        <a:srgbClr val="FFFFFF"/>
                      </a:solidFill>
                      <a:prstDash val="solid"/>
                    </a:lnT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1" name="object 11"/>
          <p:cNvSpPr txBox="1"/>
          <p:nvPr/>
        </p:nvSpPr>
        <p:spPr>
          <a:xfrm>
            <a:off x="560323" y="4420615"/>
            <a:ext cx="191770" cy="1416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65"/>
              </a:lnSpc>
            </a:pPr>
            <a:r>
              <a:rPr sz="900" spc="-25" dirty="0">
                <a:solidFill>
                  <a:srgbClr val="444646"/>
                </a:solidFill>
                <a:latin typeface="Calibri"/>
                <a:cs typeface="Calibri"/>
              </a:rPr>
              <a:t>Q1.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905052" y="4420615"/>
            <a:ext cx="7343775" cy="388620"/>
          </a:xfrm>
          <a:prstGeom prst="rect">
            <a:avLst/>
          </a:prstGeom>
        </p:spPr>
        <p:txBody>
          <a:bodyPr vert="horz" wrap="square" lIns="0" tIns="1905" rIns="0" bIns="0" rtlCol="0">
            <a:spAutoFit/>
          </a:bodyPr>
          <a:lstStyle/>
          <a:p>
            <a:pPr marL="12700" marR="5080">
              <a:lnSpc>
                <a:spcPts val="960"/>
              </a:lnSpc>
              <a:spcBef>
                <a:spcPts val="15"/>
              </a:spcBef>
            </a:pP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On</a:t>
            </a:r>
            <a:r>
              <a:rPr sz="900" i="1" spc="-1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January</a:t>
            </a:r>
            <a:r>
              <a:rPr sz="900" i="1" spc="-6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31</a:t>
            </a:r>
            <a:r>
              <a:rPr sz="900" i="1" spc="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2022, the</a:t>
            </a:r>
            <a:r>
              <a:rPr sz="900" i="1" spc="-1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province</a:t>
            </a:r>
            <a:r>
              <a:rPr sz="900" i="1" spc="-7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of</a:t>
            </a:r>
            <a:r>
              <a:rPr sz="900" i="1" spc="-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British</a:t>
            </a:r>
            <a:r>
              <a:rPr sz="900" i="1" spc="-5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Columbia</a:t>
            </a:r>
            <a:r>
              <a:rPr sz="900" i="1" spc="-5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was</a:t>
            </a:r>
            <a:r>
              <a:rPr sz="900" i="1" spc="-1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granted</a:t>
            </a:r>
            <a:r>
              <a:rPr sz="900" i="1" spc="-8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a</a:t>
            </a:r>
            <a:r>
              <a:rPr sz="900" i="1" spc="2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three-year</a:t>
            </a:r>
            <a:r>
              <a:rPr sz="900" i="1" spc="-4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exemption</a:t>
            </a:r>
            <a:r>
              <a:rPr sz="900" i="1" spc="-8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from</a:t>
            </a:r>
            <a:r>
              <a:rPr sz="900" i="1" spc="-1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the</a:t>
            </a:r>
            <a:r>
              <a:rPr sz="900" i="1" spc="-2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Controlled</a:t>
            </a:r>
            <a:r>
              <a:rPr sz="900" i="1" spc="-5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Drugs</a:t>
            </a:r>
            <a:r>
              <a:rPr sz="900" i="1" spc="-3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and</a:t>
            </a:r>
            <a:r>
              <a:rPr sz="900" i="1" spc="-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Substances</a:t>
            </a:r>
            <a:r>
              <a:rPr sz="900" i="1" spc="-2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Act</a:t>
            </a:r>
            <a:r>
              <a:rPr sz="900" i="1" spc="1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(CDSA) which</a:t>
            </a:r>
            <a:r>
              <a:rPr sz="900" i="1" spc="-2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spc="-10" dirty="0">
                <a:solidFill>
                  <a:srgbClr val="444646"/>
                </a:solidFill>
                <a:latin typeface="Calibri"/>
                <a:cs typeface="Calibri"/>
              </a:rPr>
              <a:t>allows</a:t>
            </a:r>
            <a:r>
              <a:rPr sz="900" i="1" spc="50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adults</a:t>
            </a:r>
            <a:r>
              <a:rPr sz="900" i="1" spc="-7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aged</a:t>
            </a:r>
            <a:r>
              <a:rPr sz="900" i="1" spc="-3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spc="10" dirty="0">
                <a:solidFill>
                  <a:srgbClr val="444646"/>
                </a:solidFill>
                <a:latin typeface="Calibri"/>
                <a:cs typeface="Calibri"/>
              </a:rPr>
              <a:t>18+ in</a:t>
            </a:r>
            <a:r>
              <a:rPr sz="900" i="1" spc="-1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spc="10" dirty="0">
                <a:solidFill>
                  <a:srgbClr val="444646"/>
                </a:solidFill>
                <a:latin typeface="Calibri"/>
                <a:cs typeface="Calibri"/>
              </a:rPr>
              <a:t>the</a:t>
            </a:r>
            <a:r>
              <a:rPr sz="900" i="1" spc="-2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province</a:t>
            </a:r>
            <a:r>
              <a:rPr sz="900" i="1" spc="-7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spc="10" dirty="0">
                <a:solidFill>
                  <a:srgbClr val="444646"/>
                </a:solidFill>
                <a:latin typeface="Calibri"/>
                <a:cs typeface="Calibri"/>
              </a:rPr>
              <a:t>to</a:t>
            </a:r>
            <a:r>
              <a:rPr sz="900" i="1" spc="-1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legally</a:t>
            </a:r>
            <a:r>
              <a:rPr sz="900" i="1" spc="-4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possess</a:t>
            </a:r>
            <a:r>
              <a:rPr sz="900" i="1" spc="-6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spc="10" dirty="0">
                <a:solidFill>
                  <a:srgbClr val="444646"/>
                </a:solidFill>
                <a:latin typeface="Calibri"/>
                <a:cs typeface="Calibri"/>
              </a:rPr>
              <a:t>a</a:t>
            </a:r>
            <a:r>
              <a:rPr sz="900" i="1" spc="-1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small</a:t>
            </a:r>
            <a:r>
              <a:rPr sz="900" i="1" spc="-1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amount</a:t>
            </a:r>
            <a:r>
              <a:rPr sz="900" i="1" spc="-9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spc="10" dirty="0">
                <a:solidFill>
                  <a:srgbClr val="444646"/>
                </a:solidFill>
                <a:latin typeface="Calibri"/>
                <a:cs typeface="Calibri"/>
              </a:rPr>
              <a:t>of</a:t>
            </a:r>
            <a:r>
              <a:rPr sz="900" i="1" spc="1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illegal</a:t>
            </a:r>
            <a:r>
              <a:rPr sz="900" i="1" spc="-3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drugs</a:t>
            </a:r>
            <a:r>
              <a:rPr sz="900" i="1" spc="-7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spc="10" dirty="0">
                <a:solidFill>
                  <a:srgbClr val="444646"/>
                </a:solidFill>
                <a:latin typeface="Calibri"/>
                <a:cs typeface="Calibri"/>
              </a:rPr>
              <a:t>for</a:t>
            </a:r>
            <a:r>
              <a:rPr sz="900" i="1" spc="-2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personal</a:t>
            </a:r>
            <a:r>
              <a:rPr sz="900" i="1" spc="-6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possession.</a:t>
            </a:r>
            <a:r>
              <a:rPr sz="900" i="1" spc="-6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Based</a:t>
            </a:r>
            <a:r>
              <a:rPr sz="900" i="1" spc="-6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spc="10" dirty="0">
                <a:solidFill>
                  <a:srgbClr val="444646"/>
                </a:solidFill>
                <a:latin typeface="Calibri"/>
                <a:cs typeface="Calibri"/>
              </a:rPr>
              <a:t>on</a:t>
            </a:r>
            <a:r>
              <a:rPr sz="900" i="1" spc="-1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your</a:t>
            </a:r>
            <a:r>
              <a:rPr sz="900" i="1" spc="-2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spc="10" dirty="0">
                <a:solidFill>
                  <a:srgbClr val="444646"/>
                </a:solidFill>
                <a:latin typeface="Calibri"/>
                <a:cs typeface="Calibri"/>
              </a:rPr>
              <a:t>knowledge</a:t>
            </a:r>
            <a:r>
              <a:rPr sz="900" i="1" spc="-7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spc="10" dirty="0">
                <a:solidFill>
                  <a:srgbClr val="444646"/>
                </a:solidFill>
                <a:latin typeface="Calibri"/>
                <a:cs typeface="Calibri"/>
              </a:rPr>
              <a:t>of</a:t>
            </a:r>
            <a:r>
              <a:rPr sz="900" i="1" spc="-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spc="10" dirty="0">
                <a:solidFill>
                  <a:srgbClr val="444646"/>
                </a:solidFill>
                <a:latin typeface="Calibri"/>
                <a:cs typeface="Calibri"/>
              </a:rPr>
              <a:t>the</a:t>
            </a:r>
            <a:r>
              <a:rPr sz="900" i="1" spc="-2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decriminalization</a:t>
            </a:r>
            <a:r>
              <a:rPr sz="900" i="1" spc="-8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spc="-25" dirty="0">
                <a:solidFill>
                  <a:srgbClr val="444646"/>
                </a:solidFill>
                <a:latin typeface="Calibri"/>
                <a:cs typeface="Calibri"/>
              </a:rPr>
              <a:t>of</a:t>
            </a:r>
            <a:endParaRPr sz="900">
              <a:latin typeface="Calibri"/>
              <a:cs typeface="Calibri"/>
            </a:endParaRPr>
          </a:p>
          <a:p>
            <a:pPr marL="12700">
              <a:lnSpc>
                <a:spcPts val="969"/>
              </a:lnSpc>
            </a:pP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illegal</a:t>
            </a:r>
            <a:r>
              <a:rPr sz="900" i="1" spc="-3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drugs</a:t>
            </a:r>
            <a:r>
              <a:rPr sz="900" i="1" spc="-3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policy</a:t>
            </a:r>
            <a:r>
              <a:rPr sz="900" i="1" spc="-4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in</a:t>
            </a:r>
            <a:r>
              <a:rPr sz="900" i="1" spc="-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BC, are</a:t>
            </a:r>
            <a:r>
              <a:rPr sz="900" i="1" spc="-1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the</a:t>
            </a:r>
            <a:r>
              <a:rPr sz="900" i="1" spc="-1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following</a:t>
            </a:r>
            <a:r>
              <a:rPr sz="900" i="1" spc="-5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statements</a:t>
            </a:r>
            <a:r>
              <a:rPr sz="900" i="1" spc="-6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true</a:t>
            </a:r>
            <a:r>
              <a:rPr sz="900" i="1" spc="-1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or</a:t>
            </a:r>
            <a:r>
              <a:rPr sz="900" i="1" spc="-1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spc="-10" dirty="0">
                <a:solidFill>
                  <a:srgbClr val="444646"/>
                </a:solidFill>
                <a:latin typeface="Calibri"/>
                <a:cs typeface="Calibri"/>
              </a:rPr>
              <a:t>false?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3" name="object 1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855"/>
              </a:lnSpc>
            </a:pPr>
            <a:fld id="{81D60167-4931-47E6-BA6A-407CBD079E47}" type="slidenum">
              <a:rPr spc="-50" dirty="0"/>
              <a:t>6</a:t>
            </a:fld>
            <a:endParaRPr spc="-50" dirty="0"/>
          </a:p>
        </p:txBody>
      </p:sp>
      <p:sp>
        <p:nvSpPr>
          <p:cNvPr id="14" name="object 14"/>
          <p:cNvSpPr txBox="1"/>
          <p:nvPr/>
        </p:nvSpPr>
        <p:spPr>
          <a:xfrm>
            <a:off x="560323" y="4813579"/>
            <a:ext cx="1501775" cy="1416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65"/>
              </a:lnSpc>
            </a:pPr>
            <a:r>
              <a:rPr sz="900" dirty="0">
                <a:solidFill>
                  <a:srgbClr val="444646"/>
                </a:solidFill>
                <a:latin typeface="Calibri"/>
                <a:cs typeface="Calibri"/>
              </a:rPr>
              <a:t>Base:</a:t>
            </a:r>
            <a:r>
              <a:rPr sz="900" spc="-2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444646"/>
                </a:solidFill>
                <a:latin typeface="Calibri"/>
                <a:cs typeface="Calibri"/>
              </a:rPr>
              <a:t>All</a:t>
            </a:r>
            <a:r>
              <a:rPr sz="900" spc="1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444646"/>
                </a:solidFill>
                <a:latin typeface="Calibri"/>
                <a:cs typeface="Calibri"/>
              </a:rPr>
              <a:t>respondents</a:t>
            </a:r>
            <a:r>
              <a:rPr sz="900" spc="-6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spc="-10" dirty="0">
                <a:solidFill>
                  <a:srgbClr val="444646"/>
                </a:solidFill>
                <a:latin typeface="Calibri"/>
                <a:cs typeface="Calibri"/>
              </a:rPr>
              <a:t>(n=1,202)</a:t>
            </a:r>
            <a:endParaRPr sz="9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Agree/Disagree</a:t>
            </a:r>
            <a:r>
              <a:rPr spc="-95" dirty="0"/>
              <a:t> </a:t>
            </a:r>
            <a:r>
              <a:rPr spc="-10" dirty="0"/>
              <a:t>Statements</a:t>
            </a:r>
            <a:r>
              <a:rPr spc="-5" dirty="0"/>
              <a:t> </a:t>
            </a:r>
            <a:r>
              <a:rPr dirty="0"/>
              <a:t>About</a:t>
            </a:r>
            <a:r>
              <a:rPr spc="-10" dirty="0"/>
              <a:t> </a:t>
            </a:r>
            <a:r>
              <a:rPr dirty="0"/>
              <a:t>Impact</a:t>
            </a:r>
            <a:r>
              <a:rPr spc="-30" dirty="0"/>
              <a:t> </a:t>
            </a:r>
            <a:r>
              <a:rPr dirty="0"/>
              <a:t>of</a:t>
            </a:r>
            <a:r>
              <a:rPr spc="-25" dirty="0"/>
              <a:t> </a:t>
            </a:r>
            <a:r>
              <a:rPr dirty="0"/>
              <a:t>Decriminalization</a:t>
            </a:r>
            <a:r>
              <a:rPr spc="5" dirty="0"/>
              <a:t> </a:t>
            </a:r>
            <a:r>
              <a:rPr dirty="0"/>
              <a:t>(slide</a:t>
            </a:r>
            <a:r>
              <a:rPr spc="-25" dirty="0"/>
              <a:t> </a:t>
            </a:r>
            <a:r>
              <a:rPr dirty="0"/>
              <a:t>1</a:t>
            </a:r>
            <a:r>
              <a:rPr spc="-30" dirty="0"/>
              <a:t> </a:t>
            </a:r>
            <a:r>
              <a:rPr dirty="0"/>
              <a:t>of</a:t>
            </a:r>
            <a:r>
              <a:rPr spc="-30" dirty="0"/>
              <a:t> </a:t>
            </a:r>
            <a:r>
              <a:rPr spc="-25" dirty="0"/>
              <a:t>3)</a:t>
            </a:r>
          </a:p>
        </p:txBody>
      </p:sp>
      <p:sp>
        <p:nvSpPr>
          <p:cNvPr id="3" name="object 3"/>
          <p:cNvSpPr/>
          <p:nvPr/>
        </p:nvSpPr>
        <p:spPr>
          <a:xfrm>
            <a:off x="257263" y="541146"/>
            <a:ext cx="0" cy="411480"/>
          </a:xfrm>
          <a:custGeom>
            <a:avLst/>
            <a:gdLst/>
            <a:ahLst/>
            <a:cxnLst/>
            <a:rect l="l" t="t" r="r" b="b"/>
            <a:pathLst>
              <a:path h="411480">
                <a:moveTo>
                  <a:pt x="0" y="0"/>
                </a:moveTo>
                <a:lnTo>
                  <a:pt x="0" y="411479"/>
                </a:lnTo>
              </a:path>
            </a:pathLst>
          </a:custGeom>
          <a:ln w="38100">
            <a:solidFill>
              <a:srgbClr val="0060A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35991" y="504570"/>
            <a:ext cx="8151495" cy="702310"/>
          </a:xfrm>
          <a:prstGeom prst="rect">
            <a:avLst/>
          </a:prstGeom>
        </p:spPr>
        <p:txBody>
          <a:bodyPr vert="horz" wrap="square" lIns="0" tIns="30480" rIns="0" bIns="0" rtlCol="0">
            <a:spAutoFit/>
          </a:bodyPr>
          <a:lstStyle/>
          <a:p>
            <a:pPr marL="12700" marR="130810">
              <a:lnSpc>
                <a:spcPts val="1080"/>
              </a:lnSpc>
              <a:spcBef>
                <a:spcPts val="240"/>
              </a:spcBef>
            </a:pP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British</a:t>
            </a:r>
            <a:r>
              <a:rPr sz="1000" spc="-20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Columbians</a:t>
            </a:r>
            <a:r>
              <a:rPr sz="1000" spc="-55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are</a:t>
            </a:r>
            <a:r>
              <a:rPr sz="1000" spc="10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more</a:t>
            </a:r>
            <a:r>
              <a:rPr sz="1000" spc="-20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likely</a:t>
            </a:r>
            <a:r>
              <a:rPr sz="1000" spc="-70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to</a:t>
            </a:r>
            <a:r>
              <a:rPr sz="1000" spc="30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agree</a:t>
            </a:r>
            <a:r>
              <a:rPr sz="1000" spc="-20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than</a:t>
            </a:r>
            <a:r>
              <a:rPr sz="1000" spc="10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disagree</a:t>
            </a:r>
            <a:r>
              <a:rPr sz="1000" spc="-20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that</a:t>
            </a:r>
            <a:r>
              <a:rPr sz="1000" spc="5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decriminalization</a:t>
            </a:r>
            <a:r>
              <a:rPr sz="1000" spc="-75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will</a:t>
            </a:r>
            <a:r>
              <a:rPr sz="1000" spc="-35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encourage</a:t>
            </a:r>
            <a:r>
              <a:rPr sz="1000" spc="-20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drug</a:t>
            </a:r>
            <a:r>
              <a:rPr sz="1000" spc="-10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use</a:t>
            </a:r>
            <a:r>
              <a:rPr sz="1000" spc="35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experimentation</a:t>
            </a:r>
            <a:r>
              <a:rPr sz="1000" spc="-75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(53%agree</a:t>
            </a:r>
            <a:r>
              <a:rPr sz="1000" spc="-20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vs.</a:t>
            </a:r>
            <a:r>
              <a:rPr sz="1000" spc="10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20%</a:t>
            </a:r>
            <a:r>
              <a:rPr sz="1000" spc="30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disagree)</a:t>
            </a:r>
            <a:r>
              <a:rPr sz="1000" spc="-40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spc="-25" dirty="0">
                <a:solidFill>
                  <a:srgbClr val="57585B"/>
                </a:solidFill>
                <a:latin typeface="Calibri"/>
                <a:cs typeface="Calibri"/>
              </a:rPr>
              <a:t>and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 that</a:t>
            </a:r>
            <a:r>
              <a:rPr sz="1000" spc="10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it</a:t>
            </a:r>
            <a:r>
              <a:rPr sz="1000" spc="10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will</a:t>
            </a:r>
            <a:r>
              <a:rPr sz="1000" spc="-30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reduce</a:t>
            </a:r>
            <a:r>
              <a:rPr sz="1000" spc="-15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the</a:t>
            </a:r>
            <a:r>
              <a:rPr sz="1000" spc="20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criminalization</a:t>
            </a:r>
            <a:r>
              <a:rPr sz="1000" spc="-70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of</a:t>
            </a:r>
            <a:r>
              <a:rPr sz="1000" spc="10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people</a:t>
            </a:r>
            <a:r>
              <a:rPr sz="1000" spc="-15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who</a:t>
            </a:r>
            <a:r>
              <a:rPr sz="1000" spc="15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use</a:t>
            </a:r>
            <a:r>
              <a:rPr sz="1000" spc="10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drugs in</a:t>
            </a:r>
            <a:r>
              <a:rPr sz="1000" spc="-15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BC</a:t>
            </a:r>
            <a:r>
              <a:rPr sz="1000" spc="25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(50%</a:t>
            </a:r>
            <a:r>
              <a:rPr sz="1000" spc="15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agree</a:t>
            </a:r>
            <a:r>
              <a:rPr sz="1000" spc="-15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vs.</a:t>
            </a:r>
            <a:r>
              <a:rPr sz="1000" spc="20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28%</a:t>
            </a:r>
            <a:r>
              <a:rPr sz="1000" spc="40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disagree).</a:t>
            </a:r>
            <a:r>
              <a:rPr sz="1000" spc="-60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Roughly</a:t>
            </a:r>
            <a:r>
              <a:rPr sz="1000" spc="-15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spc="-35" dirty="0">
                <a:solidFill>
                  <a:srgbClr val="57585B"/>
                </a:solidFill>
                <a:latin typeface="Calibri"/>
                <a:cs typeface="Calibri"/>
              </a:rPr>
              <a:t>four-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in-</a:t>
            </a:r>
            <a:r>
              <a:rPr sz="1000" spc="-10" dirty="0">
                <a:solidFill>
                  <a:srgbClr val="57585B"/>
                </a:solidFill>
                <a:latin typeface="Calibri"/>
                <a:cs typeface="Calibri"/>
              </a:rPr>
              <a:t>ten</a:t>
            </a:r>
            <a:r>
              <a:rPr sz="1000" spc="-70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(43%)</a:t>
            </a:r>
            <a:r>
              <a:rPr sz="1000" spc="15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agree</a:t>
            </a:r>
            <a:r>
              <a:rPr sz="1000" spc="-15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57585B"/>
                </a:solidFill>
                <a:latin typeface="Calibri"/>
                <a:cs typeface="Calibri"/>
              </a:rPr>
              <a:t>decriminalization</a:t>
            </a:r>
            <a:r>
              <a:rPr sz="1000" spc="-50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spc="-25" dirty="0">
                <a:solidFill>
                  <a:srgbClr val="57585B"/>
                </a:solidFill>
                <a:latin typeface="Calibri"/>
                <a:cs typeface="Calibri"/>
              </a:rPr>
              <a:t>has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 made</a:t>
            </a:r>
            <a:r>
              <a:rPr sz="1000" spc="-20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them</a:t>
            </a:r>
            <a:r>
              <a:rPr sz="1000" spc="25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feel</a:t>
            </a:r>
            <a:r>
              <a:rPr sz="1000" spc="-5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less</a:t>
            </a:r>
            <a:r>
              <a:rPr sz="1000" spc="-30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safe</a:t>
            </a:r>
            <a:r>
              <a:rPr sz="1000" spc="15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in</a:t>
            </a:r>
            <a:r>
              <a:rPr sz="1000" spc="5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their</a:t>
            </a:r>
            <a:r>
              <a:rPr sz="1000" spc="-5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community,</a:t>
            </a:r>
            <a:r>
              <a:rPr sz="1000" spc="-55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compared</a:t>
            </a:r>
            <a:r>
              <a:rPr sz="1000" spc="-45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to</a:t>
            </a:r>
            <a:r>
              <a:rPr sz="1000" spc="5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spc="-20" dirty="0">
                <a:solidFill>
                  <a:srgbClr val="57585B"/>
                </a:solidFill>
                <a:latin typeface="Calibri"/>
                <a:cs typeface="Calibri"/>
              </a:rPr>
              <a:t>three-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in-</a:t>
            </a:r>
            <a:r>
              <a:rPr sz="1000" spc="-10" dirty="0">
                <a:solidFill>
                  <a:srgbClr val="57585B"/>
                </a:solidFill>
                <a:latin typeface="Calibri"/>
                <a:cs typeface="Calibri"/>
              </a:rPr>
              <a:t>ten</a:t>
            </a:r>
            <a:r>
              <a:rPr sz="1000" spc="-50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(28%)</a:t>
            </a:r>
            <a:r>
              <a:rPr sz="1000" spc="20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who </a:t>
            </a:r>
            <a:r>
              <a:rPr sz="1000" spc="-10" dirty="0">
                <a:solidFill>
                  <a:srgbClr val="57585B"/>
                </a:solidFill>
                <a:latin typeface="Calibri"/>
                <a:cs typeface="Calibri"/>
              </a:rPr>
              <a:t>disagree.</a:t>
            </a:r>
            <a:endParaRPr sz="1000">
              <a:latin typeface="Calibri"/>
              <a:cs typeface="Calibri"/>
            </a:endParaRPr>
          </a:p>
          <a:p>
            <a:pPr marL="7832725">
              <a:lnSpc>
                <a:spcPts val="860"/>
              </a:lnSpc>
              <a:spcBef>
                <a:spcPts val="5"/>
              </a:spcBef>
            </a:pPr>
            <a:r>
              <a:rPr sz="1000" b="1" spc="-10" dirty="0">
                <a:solidFill>
                  <a:srgbClr val="212122"/>
                </a:solidFill>
                <a:latin typeface="Calibri"/>
                <a:cs typeface="Calibri"/>
              </a:rPr>
              <a:t>Total</a:t>
            </a:r>
            <a:endParaRPr sz="1000">
              <a:latin typeface="Calibri"/>
              <a:cs typeface="Calibri"/>
            </a:endParaRPr>
          </a:p>
          <a:p>
            <a:pPr marL="7827009">
              <a:lnSpc>
                <a:spcPts val="1080"/>
              </a:lnSpc>
            </a:pPr>
            <a:r>
              <a:rPr sz="1000" b="1" spc="-10" dirty="0">
                <a:solidFill>
                  <a:srgbClr val="212122"/>
                </a:solidFill>
                <a:latin typeface="Calibri"/>
                <a:cs typeface="Calibri"/>
              </a:rPr>
              <a:t>Agree</a:t>
            </a:r>
            <a:endParaRPr sz="1000">
              <a:latin typeface="Calibri"/>
              <a:cs typeface="Calibri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3462528" y="1481327"/>
          <a:ext cx="4617720" cy="3625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731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85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280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6860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699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6258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0"/>
                        </a:spcBef>
                      </a:pPr>
                      <a:r>
                        <a:rPr sz="900" b="1" spc="-2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24%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107950" marB="0">
                    <a:solidFill>
                      <a:srgbClr val="006FC0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850"/>
                        </a:spcBef>
                      </a:pPr>
                      <a:r>
                        <a:rPr sz="900" b="1" spc="-2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29%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107950" marB="0">
                    <a:solidFill>
                      <a:srgbClr val="85A9DC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850"/>
                        </a:spcBef>
                      </a:pPr>
                      <a:r>
                        <a:rPr sz="900" b="1" spc="-2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17%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107950" marB="0">
                    <a:solidFill>
                      <a:srgbClr val="00AF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0"/>
                        </a:spcBef>
                      </a:pPr>
                      <a:r>
                        <a:rPr sz="900" b="1" spc="-2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14%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10795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64135">
                        <a:lnSpc>
                          <a:spcPct val="100000"/>
                        </a:lnSpc>
                        <a:spcBef>
                          <a:spcPts val="850"/>
                        </a:spcBef>
                      </a:pPr>
                      <a:r>
                        <a:rPr sz="900" b="1" spc="-2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6%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107950" marB="0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123825">
                        <a:lnSpc>
                          <a:spcPct val="100000"/>
                        </a:lnSpc>
                        <a:spcBef>
                          <a:spcPts val="850"/>
                        </a:spcBef>
                      </a:pPr>
                      <a:r>
                        <a:rPr sz="900" b="1" spc="-2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10%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107950" marB="0">
                    <a:lnR w="57150">
                      <a:solidFill>
                        <a:srgbClr val="212122"/>
                      </a:solidFill>
                      <a:prstDash val="solid"/>
                    </a:lnR>
                    <a:solidFill>
                      <a:srgbClr val="7E7E7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3462528" y="2322575"/>
          <a:ext cx="4617720" cy="3594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02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341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3151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943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4007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9591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59410">
                <a:tc>
                  <a:txBody>
                    <a:bodyPr/>
                    <a:lstStyle/>
                    <a:p>
                      <a:pPr marL="149860">
                        <a:lnSpc>
                          <a:spcPct val="100000"/>
                        </a:lnSpc>
                        <a:spcBef>
                          <a:spcPts val="844"/>
                        </a:spcBef>
                      </a:pPr>
                      <a:r>
                        <a:rPr sz="900" b="1" spc="-2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11%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107314" marB="0">
                    <a:solidFill>
                      <a:srgbClr val="006F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44"/>
                        </a:spcBef>
                      </a:pPr>
                      <a:r>
                        <a:rPr sz="900" b="1" spc="-2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38%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107314" marB="0">
                    <a:solidFill>
                      <a:srgbClr val="85A9D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44"/>
                        </a:spcBef>
                      </a:pPr>
                      <a:r>
                        <a:rPr sz="900" b="1" spc="-2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16%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107314" marB="0">
                    <a:solidFill>
                      <a:srgbClr val="00AF50"/>
                    </a:solidFill>
                  </a:tcPr>
                </a:tc>
                <a:tc>
                  <a:txBody>
                    <a:bodyPr/>
                    <a:lstStyle/>
                    <a:p>
                      <a:pPr marL="196850">
                        <a:lnSpc>
                          <a:spcPct val="100000"/>
                        </a:lnSpc>
                        <a:spcBef>
                          <a:spcPts val="844"/>
                        </a:spcBef>
                      </a:pPr>
                      <a:r>
                        <a:rPr sz="900" b="1" spc="-2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13%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107314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44"/>
                        </a:spcBef>
                      </a:pPr>
                      <a:r>
                        <a:rPr sz="900" b="1" spc="-2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14%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107314" marB="0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ct val="100000"/>
                        </a:lnSpc>
                        <a:spcBef>
                          <a:spcPts val="844"/>
                        </a:spcBef>
                      </a:pPr>
                      <a:r>
                        <a:rPr sz="900" b="1" spc="-2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6%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107314" marB="0">
                    <a:lnR w="57150">
                      <a:solidFill>
                        <a:srgbClr val="212122"/>
                      </a:solidFill>
                      <a:prstDash val="solid"/>
                    </a:lnR>
                    <a:solidFill>
                      <a:srgbClr val="7E7E7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3462528" y="3163823"/>
          <a:ext cx="4617720" cy="3594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84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42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299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5026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0195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4637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5941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45"/>
                        </a:spcBef>
                      </a:pPr>
                      <a:r>
                        <a:rPr sz="900" b="1" spc="-2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22%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107315" marB="0">
                    <a:solidFill>
                      <a:srgbClr val="006F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45"/>
                        </a:spcBef>
                      </a:pPr>
                      <a:r>
                        <a:rPr sz="900" b="1" spc="-2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22%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107315" marB="0">
                    <a:solidFill>
                      <a:srgbClr val="85A9D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45"/>
                        </a:spcBef>
                      </a:pPr>
                      <a:r>
                        <a:rPr sz="900" b="1" spc="-2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23%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107315" marB="0">
                    <a:solidFill>
                      <a:srgbClr val="00AF50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845"/>
                        </a:spcBef>
                      </a:pPr>
                      <a:r>
                        <a:rPr sz="900" b="1" spc="-2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19%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107315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132715">
                        <a:lnSpc>
                          <a:spcPct val="100000"/>
                        </a:lnSpc>
                        <a:spcBef>
                          <a:spcPts val="845"/>
                        </a:spcBef>
                      </a:pPr>
                      <a:r>
                        <a:rPr sz="900" b="1" spc="-2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9%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107315" marB="0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845"/>
                        </a:spcBef>
                      </a:pPr>
                      <a:r>
                        <a:rPr sz="900" b="1" spc="-2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5%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107315" marB="0">
                    <a:lnR w="57150">
                      <a:solidFill>
                        <a:srgbClr val="212122"/>
                      </a:solidFill>
                      <a:prstDash val="solid"/>
                    </a:lnR>
                    <a:solidFill>
                      <a:srgbClr val="7E7E7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8" name="object 8"/>
          <p:cNvSpPr txBox="1"/>
          <p:nvPr/>
        </p:nvSpPr>
        <p:spPr>
          <a:xfrm>
            <a:off x="585012" y="1568958"/>
            <a:ext cx="2832100" cy="1644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900" b="1" spc="-10" dirty="0">
                <a:solidFill>
                  <a:srgbClr val="212122"/>
                </a:solidFill>
                <a:latin typeface="Calibri"/>
                <a:cs typeface="Calibri"/>
              </a:rPr>
              <a:t>Decriminalization</a:t>
            </a:r>
            <a:r>
              <a:rPr sz="900" b="1" spc="5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212122"/>
                </a:solidFill>
                <a:latin typeface="Calibri"/>
                <a:cs typeface="Calibri"/>
              </a:rPr>
              <a:t>will</a:t>
            </a:r>
            <a:r>
              <a:rPr sz="900" b="1" spc="10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212122"/>
                </a:solidFill>
                <a:latin typeface="Calibri"/>
                <a:cs typeface="Calibri"/>
              </a:rPr>
              <a:t>encourage</a:t>
            </a:r>
            <a:r>
              <a:rPr sz="900" b="1" spc="-15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212122"/>
                </a:solidFill>
                <a:latin typeface="Calibri"/>
                <a:cs typeface="Calibri"/>
              </a:rPr>
              <a:t>drug</a:t>
            </a:r>
            <a:r>
              <a:rPr sz="900" b="1" spc="-5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212122"/>
                </a:solidFill>
                <a:latin typeface="Calibri"/>
                <a:cs typeface="Calibri"/>
              </a:rPr>
              <a:t>use</a:t>
            </a:r>
            <a:r>
              <a:rPr sz="900" b="1" spc="-10" dirty="0">
                <a:solidFill>
                  <a:srgbClr val="212122"/>
                </a:solidFill>
                <a:latin typeface="Calibri"/>
                <a:cs typeface="Calibri"/>
              </a:rPr>
              <a:t> experimentation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88111" y="2340101"/>
            <a:ext cx="3032125" cy="3041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R="6350" algn="r">
              <a:lnSpc>
                <a:spcPct val="100000"/>
              </a:lnSpc>
              <a:spcBef>
                <a:spcPts val="110"/>
              </a:spcBef>
            </a:pPr>
            <a:r>
              <a:rPr sz="900" b="1" spc="-10" dirty="0">
                <a:solidFill>
                  <a:srgbClr val="212122"/>
                </a:solidFill>
                <a:latin typeface="Calibri"/>
                <a:cs typeface="Calibri"/>
              </a:rPr>
              <a:t>Decriminalization</a:t>
            </a:r>
            <a:r>
              <a:rPr sz="900" b="1" dirty="0">
                <a:solidFill>
                  <a:srgbClr val="212122"/>
                </a:solidFill>
                <a:latin typeface="Calibri"/>
                <a:cs typeface="Calibri"/>
              </a:rPr>
              <a:t> will</a:t>
            </a:r>
            <a:r>
              <a:rPr sz="900" b="1" spc="5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212122"/>
                </a:solidFill>
                <a:latin typeface="Calibri"/>
                <a:cs typeface="Calibri"/>
              </a:rPr>
              <a:t>reduce</a:t>
            </a:r>
            <a:r>
              <a:rPr sz="900" b="1" spc="-10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212122"/>
                </a:solidFill>
                <a:latin typeface="Calibri"/>
                <a:cs typeface="Calibri"/>
              </a:rPr>
              <a:t>the</a:t>
            </a:r>
            <a:r>
              <a:rPr sz="900" b="1" spc="-15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212122"/>
                </a:solidFill>
                <a:latin typeface="Calibri"/>
                <a:cs typeface="Calibri"/>
              </a:rPr>
              <a:t>criminalization</a:t>
            </a:r>
            <a:r>
              <a:rPr sz="900" b="1" spc="-20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212122"/>
                </a:solidFill>
                <a:latin typeface="Calibri"/>
                <a:cs typeface="Calibri"/>
              </a:rPr>
              <a:t>of</a:t>
            </a:r>
            <a:r>
              <a:rPr sz="900" b="1" spc="-10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212122"/>
                </a:solidFill>
                <a:latin typeface="Calibri"/>
                <a:cs typeface="Calibri"/>
              </a:rPr>
              <a:t>people</a:t>
            </a:r>
            <a:r>
              <a:rPr sz="900" b="1" spc="10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900" b="1" spc="-25" dirty="0">
                <a:solidFill>
                  <a:srgbClr val="212122"/>
                </a:solidFill>
                <a:latin typeface="Calibri"/>
                <a:cs typeface="Calibri"/>
              </a:rPr>
              <a:t>who</a:t>
            </a:r>
            <a:endParaRPr sz="900">
              <a:latin typeface="Calibri"/>
              <a:cs typeface="Calibri"/>
            </a:endParaRPr>
          </a:p>
          <a:p>
            <a:pPr marR="5080" algn="r">
              <a:lnSpc>
                <a:spcPct val="100000"/>
              </a:lnSpc>
              <a:spcBef>
                <a:spcPts val="20"/>
              </a:spcBef>
            </a:pPr>
            <a:r>
              <a:rPr sz="900" b="1" dirty="0">
                <a:solidFill>
                  <a:srgbClr val="212122"/>
                </a:solidFill>
                <a:latin typeface="Calibri"/>
                <a:cs typeface="Calibri"/>
              </a:rPr>
              <a:t>use</a:t>
            </a:r>
            <a:r>
              <a:rPr sz="900" b="1" spc="-25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212122"/>
                </a:solidFill>
                <a:latin typeface="Calibri"/>
                <a:cs typeface="Calibri"/>
              </a:rPr>
              <a:t>drugs</a:t>
            </a:r>
            <a:r>
              <a:rPr sz="900" b="1" spc="-30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212122"/>
                </a:solidFill>
                <a:latin typeface="Calibri"/>
                <a:cs typeface="Calibri"/>
              </a:rPr>
              <a:t>in</a:t>
            </a:r>
            <a:r>
              <a:rPr sz="900" b="1" spc="-10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900" b="1" spc="-25" dirty="0">
                <a:solidFill>
                  <a:srgbClr val="212122"/>
                </a:solidFill>
                <a:latin typeface="Calibri"/>
                <a:cs typeface="Calibri"/>
              </a:rPr>
              <a:t>BC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91159" y="3250819"/>
            <a:ext cx="3002280" cy="1644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900" b="1" spc="-10" dirty="0">
                <a:solidFill>
                  <a:srgbClr val="212122"/>
                </a:solidFill>
                <a:latin typeface="Calibri"/>
                <a:cs typeface="Calibri"/>
              </a:rPr>
              <a:t>Decriminalization </a:t>
            </a:r>
            <a:r>
              <a:rPr sz="900" b="1" dirty="0">
                <a:solidFill>
                  <a:srgbClr val="212122"/>
                </a:solidFill>
                <a:latin typeface="Calibri"/>
                <a:cs typeface="Calibri"/>
              </a:rPr>
              <a:t>has</a:t>
            </a:r>
            <a:r>
              <a:rPr sz="900" b="1" spc="-20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212122"/>
                </a:solidFill>
                <a:latin typeface="Calibri"/>
                <a:cs typeface="Calibri"/>
              </a:rPr>
              <a:t>made me</a:t>
            </a:r>
            <a:r>
              <a:rPr sz="900" b="1" spc="-20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212122"/>
                </a:solidFill>
                <a:latin typeface="Calibri"/>
                <a:cs typeface="Calibri"/>
              </a:rPr>
              <a:t>feel</a:t>
            </a:r>
            <a:r>
              <a:rPr sz="900" b="1" spc="-5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212122"/>
                </a:solidFill>
                <a:latin typeface="Calibri"/>
                <a:cs typeface="Calibri"/>
              </a:rPr>
              <a:t>less</a:t>
            </a:r>
            <a:r>
              <a:rPr sz="900" b="1" spc="-20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212122"/>
                </a:solidFill>
                <a:latin typeface="Calibri"/>
                <a:cs typeface="Calibri"/>
              </a:rPr>
              <a:t>safe</a:t>
            </a:r>
            <a:r>
              <a:rPr sz="900" b="1" spc="-25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212122"/>
                </a:solidFill>
                <a:latin typeface="Calibri"/>
                <a:cs typeface="Calibri"/>
              </a:rPr>
              <a:t>in</a:t>
            </a:r>
            <a:r>
              <a:rPr sz="900" b="1" spc="-5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212122"/>
                </a:solidFill>
                <a:latin typeface="Calibri"/>
                <a:cs typeface="Calibri"/>
              </a:rPr>
              <a:t>my</a:t>
            </a:r>
            <a:r>
              <a:rPr sz="900" b="1" spc="-20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212122"/>
                </a:solidFill>
                <a:latin typeface="Calibri"/>
                <a:cs typeface="Calibri"/>
              </a:rPr>
              <a:t>community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1956816" y="3861815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60" h="60960">
                <a:moveTo>
                  <a:pt x="60960" y="0"/>
                </a:moveTo>
                <a:lnTo>
                  <a:pt x="0" y="0"/>
                </a:lnTo>
                <a:lnTo>
                  <a:pt x="0" y="60959"/>
                </a:lnTo>
                <a:lnTo>
                  <a:pt x="60960" y="60959"/>
                </a:lnTo>
                <a:lnTo>
                  <a:pt x="60960" y="0"/>
                </a:lnTo>
                <a:close/>
              </a:path>
            </a:pathLst>
          </a:custGeom>
          <a:solidFill>
            <a:srgbClr val="006FC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2798064" y="3861815"/>
            <a:ext cx="64135" cy="60960"/>
          </a:xfrm>
          <a:custGeom>
            <a:avLst/>
            <a:gdLst/>
            <a:ahLst/>
            <a:cxnLst/>
            <a:rect l="l" t="t" r="r" b="b"/>
            <a:pathLst>
              <a:path w="64135" h="60960">
                <a:moveTo>
                  <a:pt x="64007" y="0"/>
                </a:moveTo>
                <a:lnTo>
                  <a:pt x="0" y="0"/>
                </a:lnTo>
                <a:lnTo>
                  <a:pt x="0" y="60959"/>
                </a:lnTo>
                <a:lnTo>
                  <a:pt x="64007" y="60959"/>
                </a:lnTo>
                <a:lnTo>
                  <a:pt x="64007" y="0"/>
                </a:lnTo>
                <a:close/>
              </a:path>
            </a:pathLst>
          </a:custGeom>
          <a:solidFill>
            <a:srgbClr val="85A9D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3758184" y="3861815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60" h="60960">
                <a:moveTo>
                  <a:pt x="60960" y="0"/>
                </a:moveTo>
                <a:lnTo>
                  <a:pt x="0" y="0"/>
                </a:lnTo>
                <a:lnTo>
                  <a:pt x="0" y="60959"/>
                </a:lnTo>
                <a:lnTo>
                  <a:pt x="60960" y="60959"/>
                </a:lnTo>
                <a:lnTo>
                  <a:pt x="60960" y="0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4273296" y="3861815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60" h="60960">
                <a:moveTo>
                  <a:pt x="60960" y="0"/>
                </a:moveTo>
                <a:lnTo>
                  <a:pt x="0" y="0"/>
                </a:lnTo>
                <a:lnTo>
                  <a:pt x="0" y="60959"/>
                </a:lnTo>
                <a:lnTo>
                  <a:pt x="60960" y="60959"/>
                </a:lnTo>
                <a:lnTo>
                  <a:pt x="60960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5364479" y="3861815"/>
            <a:ext cx="64135" cy="60960"/>
          </a:xfrm>
          <a:custGeom>
            <a:avLst/>
            <a:gdLst/>
            <a:ahLst/>
            <a:cxnLst/>
            <a:rect l="l" t="t" r="r" b="b"/>
            <a:pathLst>
              <a:path w="64135" h="60960">
                <a:moveTo>
                  <a:pt x="64008" y="0"/>
                </a:moveTo>
                <a:lnTo>
                  <a:pt x="0" y="0"/>
                </a:lnTo>
                <a:lnTo>
                  <a:pt x="0" y="60959"/>
                </a:lnTo>
                <a:lnTo>
                  <a:pt x="64008" y="60959"/>
                </a:lnTo>
                <a:lnTo>
                  <a:pt x="64008" y="0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6342888" y="3861815"/>
            <a:ext cx="64135" cy="60960"/>
          </a:xfrm>
          <a:custGeom>
            <a:avLst/>
            <a:gdLst/>
            <a:ahLst/>
            <a:cxnLst/>
            <a:rect l="l" t="t" r="r" b="b"/>
            <a:pathLst>
              <a:path w="64135" h="60960">
                <a:moveTo>
                  <a:pt x="64008" y="0"/>
                </a:moveTo>
                <a:lnTo>
                  <a:pt x="0" y="0"/>
                </a:lnTo>
                <a:lnTo>
                  <a:pt x="0" y="60959"/>
                </a:lnTo>
                <a:lnTo>
                  <a:pt x="64008" y="60959"/>
                </a:lnTo>
                <a:lnTo>
                  <a:pt x="64008" y="0"/>
                </a:lnTo>
                <a:close/>
              </a:path>
            </a:pathLst>
          </a:custGeom>
          <a:solidFill>
            <a:srgbClr val="7E7E7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6909816" y="3861815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59" h="60960">
                <a:moveTo>
                  <a:pt x="60959" y="0"/>
                </a:moveTo>
                <a:lnTo>
                  <a:pt x="0" y="0"/>
                </a:lnTo>
                <a:lnTo>
                  <a:pt x="0" y="60959"/>
                </a:lnTo>
                <a:lnTo>
                  <a:pt x="60959" y="60959"/>
                </a:lnTo>
                <a:lnTo>
                  <a:pt x="60959" y="0"/>
                </a:lnTo>
                <a:close/>
              </a:path>
            </a:pathLst>
          </a:custGeom>
          <a:solidFill>
            <a:srgbClr val="212122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8" name="object 18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174735" y="1514855"/>
            <a:ext cx="274320" cy="274319"/>
          </a:xfrm>
          <a:prstGeom prst="rect">
            <a:avLst/>
          </a:prstGeom>
        </p:spPr>
      </p:pic>
      <p:sp>
        <p:nvSpPr>
          <p:cNvPr id="19" name="object 19"/>
          <p:cNvSpPr txBox="1"/>
          <p:nvPr/>
        </p:nvSpPr>
        <p:spPr>
          <a:xfrm>
            <a:off x="8202294" y="1561846"/>
            <a:ext cx="226060" cy="1644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900" b="1" spc="-25" dirty="0">
                <a:solidFill>
                  <a:srgbClr val="FFFFFF"/>
                </a:solidFill>
                <a:latin typeface="Calibri"/>
                <a:cs typeface="Calibri"/>
              </a:rPr>
              <a:t>53%</a:t>
            </a:r>
            <a:endParaRPr sz="900">
              <a:latin typeface="Calibri"/>
              <a:cs typeface="Calibri"/>
            </a:endParaRPr>
          </a:p>
        </p:txBody>
      </p:sp>
      <p:pic>
        <p:nvPicPr>
          <p:cNvPr id="20" name="object 20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8174735" y="2371344"/>
            <a:ext cx="274320" cy="274319"/>
          </a:xfrm>
          <a:prstGeom prst="rect">
            <a:avLst/>
          </a:prstGeom>
        </p:spPr>
      </p:pic>
      <p:sp>
        <p:nvSpPr>
          <p:cNvPr id="21" name="object 21"/>
          <p:cNvSpPr txBox="1"/>
          <p:nvPr/>
        </p:nvSpPr>
        <p:spPr>
          <a:xfrm>
            <a:off x="8202294" y="2420188"/>
            <a:ext cx="226060" cy="165100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sz="900" b="1" spc="-25" dirty="0">
                <a:solidFill>
                  <a:srgbClr val="FFFFFF"/>
                </a:solidFill>
                <a:latin typeface="Calibri"/>
                <a:cs typeface="Calibri"/>
              </a:rPr>
              <a:t>50%</a:t>
            </a:r>
            <a:endParaRPr sz="900">
              <a:latin typeface="Calibri"/>
              <a:cs typeface="Calibri"/>
            </a:endParaRPr>
          </a:p>
        </p:txBody>
      </p:sp>
      <p:pic>
        <p:nvPicPr>
          <p:cNvPr id="22" name="object 22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8174735" y="3206495"/>
            <a:ext cx="274320" cy="274319"/>
          </a:xfrm>
          <a:prstGeom prst="rect">
            <a:avLst/>
          </a:prstGeom>
        </p:spPr>
      </p:pic>
      <p:sp>
        <p:nvSpPr>
          <p:cNvPr id="23" name="object 23"/>
          <p:cNvSpPr txBox="1"/>
          <p:nvPr/>
        </p:nvSpPr>
        <p:spPr>
          <a:xfrm>
            <a:off x="8202294" y="3256533"/>
            <a:ext cx="225425" cy="1644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900" b="1" spc="-25" dirty="0">
                <a:solidFill>
                  <a:srgbClr val="FFFFFF"/>
                </a:solidFill>
                <a:latin typeface="Calibri"/>
                <a:cs typeface="Calibri"/>
              </a:rPr>
              <a:t>43%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8589644" y="908430"/>
            <a:ext cx="485775" cy="300990"/>
          </a:xfrm>
          <a:prstGeom prst="rect">
            <a:avLst/>
          </a:prstGeom>
        </p:spPr>
        <p:txBody>
          <a:bodyPr vert="horz" wrap="square" lIns="0" tIns="43180" rIns="0" bIns="0" rtlCol="0">
            <a:spAutoFit/>
          </a:bodyPr>
          <a:lstStyle/>
          <a:p>
            <a:pPr marL="12700" marR="5080" indent="78740">
              <a:lnSpc>
                <a:spcPts val="960"/>
              </a:lnSpc>
              <a:spcBef>
                <a:spcPts val="340"/>
              </a:spcBef>
            </a:pPr>
            <a:r>
              <a:rPr sz="1000" b="1" spc="-10" dirty="0">
                <a:solidFill>
                  <a:srgbClr val="212122"/>
                </a:solidFill>
                <a:latin typeface="Calibri"/>
                <a:cs typeface="Calibri"/>
              </a:rPr>
              <a:t>Total Disagree</a:t>
            </a:r>
            <a:endParaRPr sz="1000">
              <a:latin typeface="Calibri"/>
              <a:cs typeface="Calibri"/>
            </a:endParaRPr>
          </a:p>
        </p:txBody>
      </p:sp>
      <p:pic>
        <p:nvPicPr>
          <p:cNvPr id="25" name="object 25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8689847" y="1517903"/>
            <a:ext cx="274320" cy="274320"/>
          </a:xfrm>
          <a:prstGeom prst="rect">
            <a:avLst/>
          </a:prstGeom>
        </p:spPr>
      </p:pic>
      <p:sp>
        <p:nvSpPr>
          <p:cNvPr id="26" name="object 26"/>
          <p:cNvSpPr txBox="1"/>
          <p:nvPr/>
        </p:nvSpPr>
        <p:spPr>
          <a:xfrm>
            <a:off x="8716518" y="1564640"/>
            <a:ext cx="226060" cy="1644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900" b="1" spc="-25" dirty="0">
                <a:solidFill>
                  <a:srgbClr val="FFFFFF"/>
                </a:solidFill>
                <a:latin typeface="Calibri"/>
                <a:cs typeface="Calibri"/>
              </a:rPr>
              <a:t>20%</a:t>
            </a:r>
            <a:endParaRPr sz="900">
              <a:latin typeface="Calibri"/>
              <a:cs typeface="Calibri"/>
            </a:endParaRPr>
          </a:p>
        </p:txBody>
      </p:sp>
      <p:pic>
        <p:nvPicPr>
          <p:cNvPr id="27" name="object 27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8689847" y="2374391"/>
            <a:ext cx="274320" cy="274319"/>
          </a:xfrm>
          <a:prstGeom prst="rect">
            <a:avLst/>
          </a:prstGeom>
        </p:spPr>
      </p:pic>
      <p:sp>
        <p:nvSpPr>
          <p:cNvPr id="28" name="object 28"/>
          <p:cNvSpPr txBox="1"/>
          <p:nvPr/>
        </p:nvSpPr>
        <p:spPr>
          <a:xfrm>
            <a:off x="8716518" y="2423541"/>
            <a:ext cx="226060" cy="1644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900" b="1" spc="-25" dirty="0">
                <a:solidFill>
                  <a:srgbClr val="FFFFFF"/>
                </a:solidFill>
                <a:latin typeface="Calibri"/>
                <a:cs typeface="Calibri"/>
              </a:rPr>
              <a:t>28%</a:t>
            </a:r>
            <a:endParaRPr sz="900">
              <a:latin typeface="Calibri"/>
              <a:cs typeface="Calibri"/>
            </a:endParaRPr>
          </a:p>
        </p:txBody>
      </p:sp>
      <p:pic>
        <p:nvPicPr>
          <p:cNvPr id="29" name="object 29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8689847" y="3209544"/>
            <a:ext cx="274320" cy="274319"/>
          </a:xfrm>
          <a:prstGeom prst="rect">
            <a:avLst/>
          </a:prstGeom>
        </p:spPr>
      </p:pic>
      <p:sp>
        <p:nvSpPr>
          <p:cNvPr id="30" name="object 30"/>
          <p:cNvSpPr txBox="1"/>
          <p:nvPr/>
        </p:nvSpPr>
        <p:spPr>
          <a:xfrm>
            <a:off x="8716518" y="3259023"/>
            <a:ext cx="225425" cy="165100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sz="900" b="1" spc="-25" dirty="0">
                <a:solidFill>
                  <a:srgbClr val="FFFFFF"/>
                </a:solidFill>
                <a:latin typeface="Calibri"/>
                <a:cs typeface="Calibri"/>
              </a:rPr>
              <a:t>28%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2033142" y="3828694"/>
            <a:ext cx="715010" cy="1416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65"/>
              </a:lnSpc>
            </a:pPr>
            <a:r>
              <a:rPr sz="900" b="1" dirty="0">
                <a:solidFill>
                  <a:srgbClr val="212122"/>
                </a:solidFill>
                <a:latin typeface="Calibri"/>
                <a:cs typeface="Calibri"/>
              </a:rPr>
              <a:t>Strongly</a:t>
            </a:r>
            <a:r>
              <a:rPr sz="900" b="1" spc="-35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212122"/>
                </a:solidFill>
                <a:latin typeface="Calibri"/>
                <a:cs typeface="Calibri"/>
              </a:rPr>
              <a:t>agree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2876550" y="3828694"/>
            <a:ext cx="827405" cy="1416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65"/>
              </a:lnSpc>
            </a:pPr>
            <a:r>
              <a:rPr sz="900" b="1" spc="-10" dirty="0">
                <a:solidFill>
                  <a:srgbClr val="212122"/>
                </a:solidFill>
                <a:latin typeface="Calibri"/>
                <a:cs typeface="Calibri"/>
              </a:rPr>
              <a:t>Somewhat</a:t>
            </a:r>
            <a:r>
              <a:rPr sz="900" b="1" spc="10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212122"/>
                </a:solidFill>
                <a:latin typeface="Calibri"/>
                <a:cs typeface="Calibri"/>
              </a:rPr>
              <a:t>agree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3834765" y="3828694"/>
            <a:ext cx="386080" cy="1416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65"/>
              </a:lnSpc>
            </a:pPr>
            <a:r>
              <a:rPr sz="900" b="1" spc="-10" dirty="0">
                <a:solidFill>
                  <a:srgbClr val="212122"/>
                </a:solidFill>
                <a:latin typeface="Calibri"/>
                <a:cs typeface="Calibri"/>
              </a:rPr>
              <a:t>Neutral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4351146" y="3828694"/>
            <a:ext cx="961390" cy="1416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65"/>
              </a:lnSpc>
            </a:pPr>
            <a:r>
              <a:rPr sz="900" b="1" spc="-10" dirty="0">
                <a:solidFill>
                  <a:srgbClr val="212122"/>
                </a:solidFill>
                <a:latin typeface="Calibri"/>
                <a:cs typeface="Calibri"/>
              </a:rPr>
              <a:t>Somewhat</a:t>
            </a:r>
            <a:r>
              <a:rPr sz="900" b="1" spc="10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212122"/>
                </a:solidFill>
                <a:latin typeface="Calibri"/>
                <a:cs typeface="Calibri"/>
              </a:rPr>
              <a:t>disagree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5444490" y="3828694"/>
            <a:ext cx="845819" cy="1416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65"/>
              </a:lnSpc>
            </a:pPr>
            <a:r>
              <a:rPr sz="900" b="1" dirty="0">
                <a:solidFill>
                  <a:srgbClr val="212122"/>
                </a:solidFill>
                <a:latin typeface="Calibri"/>
                <a:cs typeface="Calibri"/>
              </a:rPr>
              <a:t>Strongly</a:t>
            </a:r>
            <a:r>
              <a:rPr sz="900" b="1" spc="-40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212122"/>
                </a:solidFill>
                <a:latin typeface="Calibri"/>
                <a:cs typeface="Calibri"/>
              </a:rPr>
              <a:t>disagree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6422897" y="3828694"/>
            <a:ext cx="434340" cy="1416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65"/>
              </a:lnSpc>
            </a:pPr>
            <a:r>
              <a:rPr sz="900" b="1" dirty="0">
                <a:solidFill>
                  <a:srgbClr val="212122"/>
                </a:solidFill>
                <a:latin typeface="Calibri"/>
                <a:cs typeface="Calibri"/>
              </a:rPr>
              <a:t>Not</a:t>
            </a:r>
            <a:r>
              <a:rPr sz="900" b="1" spc="-25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900" b="1" spc="-20" dirty="0">
                <a:solidFill>
                  <a:srgbClr val="212122"/>
                </a:solidFill>
                <a:latin typeface="Calibri"/>
                <a:cs typeface="Calibri"/>
              </a:rPr>
              <a:t>sure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6987285" y="3828694"/>
            <a:ext cx="1013460" cy="1416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65"/>
              </a:lnSpc>
            </a:pPr>
            <a:r>
              <a:rPr sz="900" b="1" dirty="0">
                <a:solidFill>
                  <a:srgbClr val="212122"/>
                </a:solidFill>
                <a:latin typeface="Calibri"/>
                <a:cs typeface="Calibri"/>
              </a:rPr>
              <a:t>Prefer</a:t>
            </a:r>
            <a:r>
              <a:rPr sz="900" b="1" spc="-10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212122"/>
                </a:solidFill>
                <a:latin typeface="Calibri"/>
                <a:cs typeface="Calibri"/>
              </a:rPr>
              <a:t>not to</a:t>
            </a:r>
            <a:r>
              <a:rPr sz="900" b="1" spc="-35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212122"/>
                </a:solidFill>
                <a:latin typeface="Calibri"/>
                <a:cs typeface="Calibri"/>
              </a:rPr>
              <a:t>answer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560323" y="4173423"/>
            <a:ext cx="191770" cy="1416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65"/>
              </a:lnSpc>
            </a:pPr>
            <a:r>
              <a:rPr sz="900" spc="-25" dirty="0">
                <a:solidFill>
                  <a:srgbClr val="444646"/>
                </a:solidFill>
                <a:latin typeface="Calibri"/>
                <a:cs typeface="Calibri"/>
              </a:rPr>
              <a:t>Q2.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905052" y="4173423"/>
            <a:ext cx="7351395" cy="635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05"/>
              </a:lnSpc>
            </a:pP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Under </a:t>
            </a:r>
            <a:r>
              <a:rPr sz="900" i="1" spc="-10" dirty="0">
                <a:solidFill>
                  <a:srgbClr val="444646"/>
                </a:solidFill>
                <a:latin typeface="Calibri"/>
                <a:cs typeface="Calibri"/>
              </a:rPr>
              <a:t>decriminalization,</a:t>
            </a:r>
            <a:r>
              <a:rPr sz="900" i="1" spc="-7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adults</a:t>
            </a:r>
            <a:r>
              <a:rPr sz="900" i="1" spc="-5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are</a:t>
            </a:r>
            <a:r>
              <a:rPr sz="900" i="1" spc="2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allowed</a:t>
            </a:r>
            <a:r>
              <a:rPr sz="900" i="1" spc="-4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to</a:t>
            </a:r>
            <a:r>
              <a:rPr sz="900" i="1" spc="2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possess</a:t>
            </a:r>
            <a:r>
              <a:rPr sz="900" i="1" spc="-5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up</a:t>
            </a:r>
            <a:r>
              <a:rPr sz="900" i="1" spc="1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to</a:t>
            </a:r>
            <a:r>
              <a:rPr sz="900" i="1" spc="2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a</a:t>
            </a:r>
            <a:r>
              <a:rPr sz="900" i="1" spc="1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cumulative</a:t>
            </a:r>
            <a:r>
              <a:rPr sz="900" i="1" spc="-6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total</a:t>
            </a:r>
            <a:r>
              <a:rPr sz="900" i="1" spc="-2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of</a:t>
            </a:r>
            <a:r>
              <a:rPr sz="900" i="1" spc="1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2.5</a:t>
            </a:r>
            <a:r>
              <a:rPr sz="900" i="1" spc="-1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grams</a:t>
            </a:r>
            <a:r>
              <a:rPr sz="900" i="1" spc="1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of</a:t>
            </a:r>
            <a:r>
              <a:rPr sz="900" i="1" spc="1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opioids,</a:t>
            </a:r>
            <a:r>
              <a:rPr sz="900" i="1" spc="-4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cocaine/crack-</a:t>
            </a:r>
            <a:r>
              <a:rPr sz="900" i="1" spc="-10" dirty="0">
                <a:solidFill>
                  <a:srgbClr val="444646"/>
                </a:solidFill>
                <a:latin typeface="Calibri"/>
                <a:cs typeface="Calibri"/>
              </a:rPr>
              <a:t>cocaine,</a:t>
            </a:r>
            <a:r>
              <a:rPr sz="900" i="1" spc="-4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methamphetamine</a:t>
            </a:r>
            <a:r>
              <a:rPr sz="900" i="1" spc="-3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and</a:t>
            </a:r>
            <a:r>
              <a:rPr sz="900" i="1" spc="-1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spc="-20" dirty="0">
                <a:solidFill>
                  <a:srgbClr val="444646"/>
                </a:solidFill>
                <a:latin typeface="Calibri"/>
                <a:cs typeface="Calibri"/>
              </a:rPr>
              <a:t>MDMA</a:t>
            </a:r>
            <a:endParaRPr sz="900">
              <a:latin typeface="Calibri"/>
              <a:cs typeface="Calibri"/>
            </a:endParaRPr>
          </a:p>
          <a:p>
            <a:pPr marL="12700" marR="144780">
              <a:lnSpc>
                <a:spcPct val="90400"/>
              </a:lnSpc>
              <a:spcBef>
                <a:spcPts val="40"/>
              </a:spcBef>
            </a:pP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for</a:t>
            </a:r>
            <a:r>
              <a:rPr sz="900" i="1" spc="-1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personal</a:t>
            </a:r>
            <a:r>
              <a:rPr sz="900" i="1" spc="-3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possession.</a:t>
            </a:r>
            <a:r>
              <a:rPr sz="900" i="1" spc="-8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Amounts</a:t>
            </a:r>
            <a:r>
              <a:rPr sz="900" i="1" spc="-6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carried</a:t>
            </a:r>
            <a:r>
              <a:rPr sz="900" i="1" spc="-3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above</a:t>
            </a:r>
            <a:r>
              <a:rPr sz="900" i="1" spc="-4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2.5</a:t>
            </a:r>
            <a:r>
              <a:rPr sz="900" i="1" spc="-2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grams</a:t>
            </a:r>
            <a:r>
              <a:rPr sz="900" i="1" spc="-3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will</a:t>
            </a:r>
            <a:r>
              <a:rPr sz="900" i="1" spc="2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still</a:t>
            </a:r>
            <a:r>
              <a:rPr sz="900" i="1" spc="-1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be</a:t>
            </a:r>
            <a:r>
              <a:rPr sz="900" i="1" spc="-1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criminalized.</a:t>
            </a:r>
            <a:r>
              <a:rPr sz="900" i="1" spc="-8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The</a:t>
            </a:r>
            <a:r>
              <a:rPr sz="900" i="1" spc="-1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BC</a:t>
            </a:r>
            <a:r>
              <a:rPr sz="900" i="1" spc="-1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government’s</a:t>
            </a:r>
            <a:r>
              <a:rPr sz="900" i="1" spc="-6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stated</a:t>
            </a:r>
            <a:r>
              <a:rPr sz="900" i="1" spc="-5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goals</a:t>
            </a:r>
            <a:r>
              <a:rPr sz="900" i="1" spc="-3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of decriminalization</a:t>
            </a:r>
            <a:r>
              <a:rPr sz="900" i="1" spc="-8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are</a:t>
            </a:r>
            <a:r>
              <a:rPr sz="900" i="1" spc="2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to</a:t>
            </a:r>
            <a:r>
              <a:rPr sz="900" i="1" spc="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reduce</a:t>
            </a:r>
            <a:r>
              <a:rPr sz="900" i="1" spc="-4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spc="-25" dirty="0">
                <a:solidFill>
                  <a:srgbClr val="444646"/>
                </a:solidFill>
                <a:latin typeface="Calibri"/>
                <a:cs typeface="Calibri"/>
              </a:rPr>
              <a:t>the</a:t>
            </a:r>
            <a:r>
              <a:rPr sz="900" i="1" spc="50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harms</a:t>
            </a:r>
            <a:r>
              <a:rPr sz="900" i="1" spc="-3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associated</a:t>
            </a:r>
            <a:r>
              <a:rPr sz="900" i="1" spc="-8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with</a:t>
            </a:r>
            <a:r>
              <a:rPr sz="900" i="1" spc="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substance</a:t>
            </a:r>
            <a:r>
              <a:rPr sz="900" i="1" spc="-7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use,</a:t>
            </a:r>
            <a:r>
              <a:rPr sz="900" i="1" spc="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including</a:t>
            </a:r>
            <a:r>
              <a:rPr sz="900" i="1" spc="-5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stigma</a:t>
            </a:r>
            <a:r>
              <a:rPr sz="900" i="1" spc="-5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and</a:t>
            </a:r>
            <a:r>
              <a:rPr sz="900" i="1" spc="-2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criminalization,</a:t>
            </a:r>
            <a:r>
              <a:rPr sz="900" i="1" spc="-5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as</a:t>
            </a:r>
            <a:r>
              <a:rPr sz="900" i="1" spc="-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well as</a:t>
            </a:r>
            <a:r>
              <a:rPr sz="900" i="1" spc="2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to</a:t>
            </a:r>
            <a:r>
              <a:rPr sz="900" i="1" spc="1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support</a:t>
            </a:r>
            <a:r>
              <a:rPr sz="900" i="1" spc="-6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people</a:t>
            </a:r>
            <a:r>
              <a:rPr sz="900" i="1" spc="-4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who</a:t>
            </a:r>
            <a:r>
              <a:rPr sz="900" i="1" spc="-2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use</a:t>
            </a:r>
            <a:r>
              <a:rPr sz="900" i="1" spc="-1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drugs</a:t>
            </a:r>
            <a:r>
              <a:rPr sz="900" i="1" spc="-3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to</a:t>
            </a:r>
            <a:r>
              <a:rPr sz="900" i="1" spc="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access</a:t>
            </a:r>
            <a:r>
              <a:rPr sz="900" i="1" spc="-2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health</a:t>
            </a:r>
            <a:r>
              <a:rPr sz="900" i="1" spc="-5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and</a:t>
            </a:r>
            <a:r>
              <a:rPr sz="900" i="1" spc="-2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social</a:t>
            </a:r>
            <a:r>
              <a:rPr sz="900" i="1" spc="-3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spc="-10" dirty="0">
                <a:solidFill>
                  <a:srgbClr val="444646"/>
                </a:solidFill>
                <a:latin typeface="Calibri"/>
                <a:cs typeface="Calibri"/>
              </a:rPr>
              <a:t>services,</a:t>
            </a:r>
            <a:r>
              <a:rPr sz="900" i="1" spc="50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ultimately</a:t>
            </a:r>
            <a:r>
              <a:rPr sz="900" i="1" spc="-6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redirecting</a:t>
            </a:r>
            <a:r>
              <a:rPr sz="900" i="1" spc="-4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them</a:t>
            </a:r>
            <a:r>
              <a:rPr sz="900" i="1" spc="-4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away from</a:t>
            </a:r>
            <a:r>
              <a:rPr sz="900" i="1" spc="-3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the</a:t>
            </a:r>
            <a:r>
              <a:rPr sz="900" i="1" spc="-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criminal</a:t>
            </a:r>
            <a:r>
              <a:rPr sz="900" i="1" spc="-2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justice</a:t>
            </a:r>
            <a:r>
              <a:rPr sz="900" i="1" spc="-3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system.</a:t>
            </a:r>
            <a:r>
              <a:rPr sz="900" i="1" spc="-5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Please</a:t>
            </a:r>
            <a:r>
              <a:rPr sz="900" i="1" spc="-3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indicate</a:t>
            </a:r>
            <a:r>
              <a:rPr sz="900" i="1" spc="-7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your</a:t>
            </a:r>
            <a:r>
              <a:rPr sz="900" i="1" spc="-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level of</a:t>
            </a:r>
            <a:r>
              <a:rPr sz="900" i="1" spc="1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agreement</a:t>
            </a:r>
            <a:r>
              <a:rPr sz="900" i="1" spc="-5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or</a:t>
            </a:r>
            <a:r>
              <a:rPr sz="900" i="1" spc="-1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disagreement</a:t>
            </a:r>
            <a:r>
              <a:rPr sz="900" i="1" spc="-5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with</a:t>
            </a:r>
            <a:r>
              <a:rPr sz="900" i="1" spc="-2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the</a:t>
            </a:r>
            <a:r>
              <a:rPr sz="900" i="1" spc="-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following</a:t>
            </a:r>
            <a:r>
              <a:rPr sz="900" i="1" spc="-5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spc="-10" dirty="0">
                <a:solidFill>
                  <a:srgbClr val="444646"/>
                </a:solidFill>
                <a:latin typeface="Calibri"/>
                <a:cs typeface="Calibri"/>
              </a:rPr>
              <a:t>statements</a:t>
            </a:r>
            <a:r>
              <a:rPr sz="900" i="1" spc="50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regarding</a:t>
            </a:r>
            <a:r>
              <a:rPr sz="900" i="1" spc="-7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the potential</a:t>
            </a:r>
            <a:r>
              <a:rPr sz="900" i="1" spc="-5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impact</a:t>
            </a:r>
            <a:r>
              <a:rPr sz="900" i="1" spc="-5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of</a:t>
            </a:r>
            <a:r>
              <a:rPr sz="900" i="1" spc="4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spc="-10" dirty="0">
                <a:solidFill>
                  <a:srgbClr val="444646"/>
                </a:solidFill>
                <a:latin typeface="Calibri"/>
                <a:cs typeface="Calibri"/>
              </a:rPr>
              <a:t>decriminalization</a:t>
            </a:r>
            <a:r>
              <a:rPr sz="900" i="1" spc="-4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of</a:t>
            </a:r>
            <a:r>
              <a:rPr sz="900" i="1" spc="1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illegal</a:t>
            </a:r>
            <a:r>
              <a:rPr sz="900" i="1" spc="-2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drugs</a:t>
            </a:r>
            <a:r>
              <a:rPr sz="900" i="1" spc="-2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in</a:t>
            </a:r>
            <a:r>
              <a:rPr sz="900" i="1" spc="1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spc="-25" dirty="0">
                <a:solidFill>
                  <a:srgbClr val="444646"/>
                </a:solidFill>
                <a:latin typeface="Calibri"/>
                <a:cs typeface="Calibri"/>
              </a:rPr>
              <a:t>BC.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40" name="object 4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855"/>
              </a:lnSpc>
            </a:pPr>
            <a:fld id="{81D60167-4931-47E6-BA6A-407CBD079E47}" type="slidenum">
              <a:rPr spc="-50" dirty="0"/>
              <a:t>7</a:t>
            </a:fld>
            <a:endParaRPr spc="-50" dirty="0"/>
          </a:p>
        </p:txBody>
      </p:sp>
      <p:sp>
        <p:nvSpPr>
          <p:cNvPr id="41" name="object 41"/>
          <p:cNvSpPr txBox="1"/>
          <p:nvPr/>
        </p:nvSpPr>
        <p:spPr>
          <a:xfrm>
            <a:off x="560323" y="4813579"/>
            <a:ext cx="1501775" cy="1416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65"/>
              </a:lnSpc>
            </a:pPr>
            <a:r>
              <a:rPr sz="900" dirty="0">
                <a:solidFill>
                  <a:srgbClr val="444646"/>
                </a:solidFill>
                <a:latin typeface="Calibri"/>
                <a:cs typeface="Calibri"/>
              </a:rPr>
              <a:t>Base:</a:t>
            </a:r>
            <a:r>
              <a:rPr sz="900" spc="-2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444646"/>
                </a:solidFill>
                <a:latin typeface="Calibri"/>
                <a:cs typeface="Calibri"/>
              </a:rPr>
              <a:t>All</a:t>
            </a:r>
            <a:r>
              <a:rPr sz="900" spc="1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444646"/>
                </a:solidFill>
                <a:latin typeface="Calibri"/>
                <a:cs typeface="Calibri"/>
              </a:rPr>
              <a:t>respondents</a:t>
            </a:r>
            <a:r>
              <a:rPr sz="900" spc="-6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spc="-10" dirty="0">
                <a:solidFill>
                  <a:srgbClr val="444646"/>
                </a:solidFill>
                <a:latin typeface="Calibri"/>
                <a:cs typeface="Calibri"/>
              </a:rPr>
              <a:t>(n=1,202)</a:t>
            </a:r>
            <a:endParaRPr sz="9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Agree/Disagree</a:t>
            </a:r>
            <a:r>
              <a:rPr spc="-95" dirty="0"/>
              <a:t> </a:t>
            </a:r>
            <a:r>
              <a:rPr spc="-10" dirty="0"/>
              <a:t>Statements</a:t>
            </a:r>
            <a:r>
              <a:rPr spc="-5" dirty="0"/>
              <a:t> </a:t>
            </a:r>
            <a:r>
              <a:rPr dirty="0"/>
              <a:t>About</a:t>
            </a:r>
            <a:r>
              <a:rPr spc="-10" dirty="0"/>
              <a:t> </a:t>
            </a:r>
            <a:r>
              <a:rPr dirty="0"/>
              <a:t>Impact</a:t>
            </a:r>
            <a:r>
              <a:rPr spc="-30" dirty="0"/>
              <a:t> </a:t>
            </a:r>
            <a:r>
              <a:rPr dirty="0"/>
              <a:t>of</a:t>
            </a:r>
            <a:r>
              <a:rPr spc="-25" dirty="0"/>
              <a:t> </a:t>
            </a:r>
            <a:r>
              <a:rPr dirty="0"/>
              <a:t>Decriminalization</a:t>
            </a:r>
            <a:r>
              <a:rPr spc="5" dirty="0"/>
              <a:t> </a:t>
            </a:r>
            <a:r>
              <a:rPr dirty="0"/>
              <a:t>(slide</a:t>
            </a:r>
            <a:r>
              <a:rPr spc="-25" dirty="0"/>
              <a:t> </a:t>
            </a:r>
            <a:r>
              <a:rPr dirty="0"/>
              <a:t>2</a:t>
            </a:r>
            <a:r>
              <a:rPr spc="-30" dirty="0"/>
              <a:t> </a:t>
            </a:r>
            <a:r>
              <a:rPr dirty="0"/>
              <a:t>of</a:t>
            </a:r>
            <a:r>
              <a:rPr spc="-30" dirty="0"/>
              <a:t> </a:t>
            </a:r>
            <a:r>
              <a:rPr spc="-25" dirty="0"/>
              <a:t>3)</a:t>
            </a:r>
          </a:p>
        </p:txBody>
      </p:sp>
      <p:sp>
        <p:nvSpPr>
          <p:cNvPr id="3" name="object 3"/>
          <p:cNvSpPr/>
          <p:nvPr/>
        </p:nvSpPr>
        <p:spPr>
          <a:xfrm>
            <a:off x="257263" y="541146"/>
            <a:ext cx="0" cy="274320"/>
          </a:xfrm>
          <a:custGeom>
            <a:avLst/>
            <a:gdLst/>
            <a:ahLst/>
            <a:cxnLst/>
            <a:rect l="l" t="t" r="r" b="b"/>
            <a:pathLst>
              <a:path h="274319">
                <a:moveTo>
                  <a:pt x="0" y="0"/>
                </a:moveTo>
                <a:lnTo>
                  <a:pt x="0" y="274319"/>
                </a:lnTo>
              </a:path>
            </a:pathLst>
          </a:custGeom>
          <a:ln w="38100">
            <a:solidFill>
              <a:srgbClr val="0060A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35991" y="504570"/>
            <a:ext cx="7948930" cy="316230"/>
          </a:xfrm>
          <a:prstGeom prst="rect">
            <a:avLst/>
          </a:prstGeom>
        </p:spPr>
        <p:txBody>
          <a:bodyPr vert="horz" wrap="square" lIns="0" tIns="30480" rIns="0" bIns="0" rtlCol="0">
            <a:spAutoFit/>
          </a:bodyPr>
          <a:lstStyle/>
          <a:p>
            <a:pPr marL="12700" marR="5080">
              <a:lnSpc>
                <a:spcPts val="1080"/>
              </a:lnSpc>
              <a:spcBef>
                <a:spcPts val="240"/>
              </a:spcBef>
            </a:pP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British</a:t>
            </a:r>
            <a:r>
              <a:rPr sz="1000" spc="-20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Columbians</a:t>
            </a:r>
            <a:r>
              <a:rPr sz="1000" spc="-45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are</a:t>
            </a:r>
            <a:r>
              <a:rPr sz="1000" spc="10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split</a:t>
            </a:r>
            <a:r>
              <a:rPr sz="1000" spc="-15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on</a:t>
            </a:r>
            <a:r>
              <a:rPr sz="1000" spc="10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all</a:t>
            </a:r>
            <a:r>
              <a:rPr sz="1000" spc="-5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the</a:t>
            </a:r>
            <a:r>
              <a:rPr sz="1000" spc="20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impacts</a:t>
            </a:r>
            <a:r>
              <a:rPr sz="1000" spc="-30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of</a:t>
            </a:r>
            <a:r>
              <a:rPr sz="1000" spc="-10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decriminalization</a:t>
            </a:r>
            <a:r>
              <a:rPr sz="1000" spc="-70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listed</a:t>
            </a:r>
            <a:r>
              <a:rPr sz="1000" spc="-15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in</a:t>
            </a:r>
            <a:r>
              <a:rPr sz="1000" spc="10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the</a:t>
            </a:r>
            <a:r>
              <a:rPr sz="1000" spc="20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chart</a:t>
            </a:r>
            <a:r>
              <a:rPr sz="1000" spc="-15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below.</a:t>
            </a:r>
            <a:r>
              <a:rPr sz="1000" spc="-5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They</a:t>
            </a:r>
            <a:r>
              <a:rPr sz="1000" spc="10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are</a:t>
            </a:r>
            <a:r>
              <a:rPr sz="1000" spc="-15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especially</a:t>
            </a:r>
            <a:r>
              <a:rPr sz="1000" spc="-45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split</a:t>
            </a:r>
            <a:r>
              <a:rPr sz="1000" spc="-15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onwhether</a:t>
            </a:r>
            <a:r>
              <a:rPr sz="1000" spc="-10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it</a:t>
            </a:r>
            <a:r>
              <a:rPr sz="1000" spc="5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will</a:t>
            </a:r>
            <a:r>
              <a:rPr sz="1000" spc="-35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reduce</a:t>
            </a:r>
            <a:r>
              <a:rPr sz="1000" spc="-15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policing</a:t>
            </a:r>
            <a:r>
              <a:rPr sz="1000" spc="-40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spc="-25" dirty="0">
                <a:solidFill>
                  <a:srgbClr val="57585B"/>
                </a:solidFill>
                <a:latin typeface="Calibri"/>
                <a:cs typeface="Calibri"/>
              </a:rPr>
              <a:t>and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 law</a:t>
            </a:r>
            <a:r>
              <a:rPr sz="1000" spc="-20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enforcement</a:t>
            </a:r>
            <a:r>
              <a:rPr sz="1000" spc="-50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costs/resources</a:t>
            </a:r>
            <a:r>
              <a:rPr sz="1000" spc="-30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(37%</a:t>
            </a:r>
            <a:r>
              <a:rPr sz="1000" spc="5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agree</a:t>
            </a:r>
            <a:r>
              <a:rPr sz="1000" spc="-20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vs.</a:t>
            </a:r>
            <a:r>
              <a:rPr sz="1000" spc="20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36%</a:t>
            </a:r>
            <a:r>
              <a:rPr sz="1000" spc="35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disagree)</a:t>
            </a:r>
            <a:r>
              <a:rPr sz="1000" spc="-40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and</a:t>
            </a:r>
            <a:r>
              <a:rPr sz="1000" spc="10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whether</a:t>
            </a:r>
            <a:r>
              <a:rPr sz="1000" spc="-10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it</a:t>
            </a:r>
            <a:r>
              <a:rPr sz="1000" spc="5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will</a:t>
            </a:r>
            <a:r>
              <a:rPr sz="1000" spc="-35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improve</a:t>
            </a:r>
            <a:r>
              <a:rPr sz="1000" spc="-40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access</a:t>
            </a:r>
            <a:r>
              <a:rPr sz="1000" spc="-5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to </a:t>
            </a:r>
            <a:r>
              <a:rPr sz="1000" spc="-10" dirty="0">
                <a:solidFill>
                  <a:srgbClr val="57585B"/>
                </a:solidFill>
                <a:latin typeface="Calibri"/>
                <a:cs typeface="Calibri"/>
              </a:rPr>
              <a:t>treatment/supports</a:t>
            </a:r>
            <a:r>
              <a:rPr sz="1000" spc="-50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(34%</a:t>
            </a:r>
            <a:r>
              <a:rPr sz="1000" spc="35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spc="-40" dirty="0">
                <a:solidFill>
                  <a:srgbClr val="57585B"/>
                </a:solidFill>
                <a:latin typeface="Calibri"/>
                <a:cs typeface="Calibri"/>
              </a:rPr>
              <a:t>agree</a:t>
            </a:r>
            <a:r>
              <a:rPr sz="1000" spc="-15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vs.</a:t>
            </a:r>
            <a:r>
              <a:rPr sz="1000" spc="10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36%</a:t>
            </a:r>
            <a:r>
              <a:rPr sz="1000" spc="5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57585B"/>
                </a:solidFill>
                <a:latin typeface="Calibri"/>
                <a:cs typeface="Calibri"/>
              </a:rPr>
              <a:t>disagree).</a:t>
            </a:r>
            <a:endParaRPr sz="1000">
              <a:latin typeface="Calibri"/>
              <a:cs typeface="Calibri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3483864" y="1399031"/>
            <a:ext cx="4520565" cy="317500"/>
            <a:chOff x="3483864" y="1399031"/>
            <a:chExt cx="4520565" cy="317500"/>
          </a:xfrm>
        </p:grpSpPr>
        <p:sp>
          <p:nvSpPr>
            <p:cNvPr id="6" name="object 6"/>
            <p:cNvSpPr/>
            <p:nvPr/>
          </p:nvSpPr>
          <p:spPr>
            <a:xfrm>
              <a:off x="3483864" y="1399031"/>
              <a:ext cx="490855" cy="317500"/>
            </a:xfrm>
            <a:custGeom>
              <a:avLst/>
              <a:gdLst/>
              <a:ahLst/>
              <a:cxnLst/>
              <a:rect l="l" t="t" r="r" b="b"/>
              <a:pathLst>
                <a:path w="490854" h="317500">
                  <a:moveTo>
                    <a:pt x="490727" y="0"/>
                  </a:moveTo>
                  <a:lnTo>
                    <a:pt x="0" y="0"/>
                  </a:lnTo>
                  <a:lnTo>
                    <a:pt x="0" y="316991"/>
                  </a:lnTo>
                  <a:lnTo>
                    <a:pt x="490727" y="316991"/>
                  </a:lnTo>
                  <a:lnTo>
                    <a:pt x="490727" y="0"/>
                  </a:lnTo>
                  <a:close/>
                </a:path>
              </a:pathLst>
            </a:custGeom>
            <a:solidFill>
              <a:srgbClr val="006FC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3974592" y="1399031"/>
              <a:ext cx="1298575" cy="317500"/>
            </a:xfrm>
            <a:custGeom>
              <a:avLst/>
              <a:gdLst/>
              <a:ahLst/>
              <a:cxnLst/>
              <a:rect l="l" t="t" r="r" b="b"/>
              <a:pathLst>
                <a:path w="1298575" h="317500">
                  <a:moveTo>
                    <a:pt x="1298448" y="0"/>
                  </a:moveTo>
                  <a:lnTo>
                    <a:pt x="0" y="0"/>
                  </a:lnTo>
                  <a:lnTo>
                    <a:pt x="0" y="316991"/>
                  </a:lnTo>
                  <a:lnTo>
                    <a:pt x="1298448" y="316991"/>
                  </a:lnTo>
                  <a:lnTo>
                    <a:pt x="1298448" y="0"/>
                  </a:lnTo>
                  <a:close/>
                </a:path>
              </a:pathLst>
            </a:custGeom>
            <a:solidFill>
              <a:srgbClr val="85A9D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5273040" y="1399031"/>
              <a:ext cx="896619" cy="317500"/>
            </a:xfrm>
            <a:custGeom>
              <a:avLst/>
              <a:gdLst/>
              <a:ahLst/>
              <a:cxnLst/>
              <a:rect l="l" t="t" r="r" b="b"/>
              <a:pathLst>
                <a:path w="896620" h="317500">
                  <a:moveTo>
                    <a:pt x="896112" y="0"/>
                  </a:moveTo>
                  <a:lnTo>
                    <a:pt x="0" y="0"/>
                  </a:lnTo>
                  <a:lnTo>
                    <a:pt x="0" y="316991"/>
                  </a:lnTo>
                  <a:lnTo>
                    <a:pt x="896112" y="316991"/>
                  </a:lnTo>
                  <a:lnTo>
                    <a:pt x="896112" y="0"/>
                  </a:lnTo>
                  <a:close/>
                </a:path>
              </a:pathLst>
            </a:custGeom>
            <a:solidFill>
              <a:srgbClr val="00AF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6169152" y="1399031"/>
              <a:ext cx="673735" cy="317500"/>
            </a:xfrm>
            <a:custGeom>
              <a:avLst/>
              <a:gdLst/>
              <a:ahLst/>
              <a:cxnLst/>
              <a:rect l="l" t="t" r="r" b="b"/>
              <a:pathLst>
                <a:path w="673734" h="317500">
                  <a:moveTo>
                    <a:pt x="673607" y="0"/>
                  </a:moveTo>
                  <a:lnTo>
                    <a:pt x="0" y="0"/>
                  </a:lnTo>
                  <a:lnTo>
                    <a:pt x="0" y="316991"/>
                  </a:lnTo>
                  <a:lnTo>
                    <a:pt x="673607" y="316991"/>
                  </a:lnTo>
                  <a:lnTo>
                    <a:pt x="673607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6842760" y="1399031"/>
              <a:ext cx="805180" cy="317500"/>
            </a:xfrm>
            <a:custGeom>
              <a:avLst/>
              <a:gdLst/>
              <a:ahLst/>
              <a:cxnLst/>
              <a:rect l="l" t="t" r="r" b="b"/>
              <a:pathLst>
                <a:path w="805179" h="317500">
                  <a:moveTo>
                    <a:pt x="804672" y="0"/>
                  </a:moveTo>
                  <a:lnTo>
                    <a:pt x="0" y="0"/>
                  </a:lnTo>
                  <a:lnTo>
                    <a:pt x="0" y="316991"/>
                  </a:lnTo>
                  <a:lnTo>
                    <a:pt x="804672" y="316991"/>
                  </a:lnTo>
                  <a:lnTo>
                    <a:pt x="804672" y="0"/>
                  </a:lnTo>
                  <a:close/>
                </a:path>
              </a:pathLst>
            </a:custGeom>
            <a:solidFill>
              <a:srgbClr val="C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7647432" y="1399031"/>
              <a:ext cx="314325" cy="317500"/>
            </a:xfrm>
            <a:custGeom>
              <a:avLst/>
              <a:gdLst/>
              <a:ahLst/>
              <a:cxnLst/>
              <a:rect l="l" t="t" r="r" b="b"/>
              <a:pathLst>
                <a:path w="314325" h="317500">
                  <a:moveTo>
                    <a:pt x="313944" y="0"/>
                  </a:moveTo>
                  <a:lnTo>
                    <a:pt x="0" y="0"/>
                  </a:lnTo>
                  <a:lnTo>
                    <a:pt x="0" y="316991"/>
                  </a:lnTo>
                  <a:lnTo>
                    <a:pt x="313944" y="316991"/>
                  </a:lnTo>
                  <a:lnTo>
                    <a:pt x="313944" y="0"/>
                  </a:lnTo>
                  <a:close/>
                </a:path>
              </a:pathLst>
            </a:custGeom>
            <a:solidFill>
              <a:srgbClr val="7E7E7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7961376" y="1399031"/>
              <a:ext cx="43180" cy="317500"/>
            </a:xfrm>
            <a:custGeom>
              <a:avLst/>
              <a:gdLst/>
              <a:ahLst/>
              <a:cxnLst/>
              <a:rect l="l" t="t" r="r" b="b"/>
              <a:pathLst>
                <a:path w="43179" h="317500">
                  <a:moveTo>
                    <a:pt x="42672" y="0"/>
                  </a:moveTo>
                  <a:lnTo>
                    <a:pt x="0" y="0"/>
                  </a:lnTo>
                  <a:lnTo>
                    <a:pt x="0" y="316991"/>
                  </a:lnTo>
                  <a:lnTo>
                    <a:pt x="42672" y="316991"/>
                  </a:lnTo>
                  <a:lnTo>
                    <a:pt x="42672" y="0"/>
                  </a:lnTo>
                  <a:close/>
                </a:path>
              </a:pathLst>
            </a:custGeom>
            <a:solidFill>
              <a:srgbClr val="21212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3" name="object 13"/>
          <p:cNvGrpSpPr/>
          <p:nvPr/>
        </p:nvGrpSpPr>
        <p:grpSpPr>
          <a:xfrm>
            <a:off x="3483864" y="2029967"/>
            <a:ext cx="4520565" cy="317500"/>
            <a:chOff x="3483864" y="2029967"/>
            <a:chExt cx="4520565" cy="317500"/>
          </a:xfrm>
        </p:grpSpPr>
        <p:sp>
          <p:nvSpPr>
            <p:cNvPr id="14" name="object 14"/>
            <p:cNvSpPr/>
            <p:nvPr/>
          </p:nvSpPr>
          <p:spPr>
            <a:xfrm>
              <a:off x="3483864" y="2029967"/>
              <a:ext cx="497205" cy="317500"/>
            </a:xfrm>
            <a:custGeom>
              <a:avLst/>
              <a:gdLst/>
              <a:ahLst/>
              <a:cxnLst/>
              <a:rect l="l" t="t" r="r" b="b"/>
              <a:pathLst>
                <a:path w="497204" h="317500">
                  <a:moveTo>
                    <a:pt x="496824" y="0"/>
                  </a:moveTo>
                  <a:lnTo>
                    <a:pt x="0" y="0"/>
                  </a:lnTo>
                  <a:lnTo>
                    <a:pt x="0" y="316992"/>
                  </a:lnTo>
                  <a:lnTo>
                    <a:pt x="496824" y="316992"/>
                  </a:lnTo>
                  <a:lnTo>
                    <a:pt x="496824" y="0"/>
                  </a:lnTo>
                  <a:close/>
                </a:path>
              </a:pathLst>
            </a:custGeom>
            <a:solidFill>
              <a:srgbClr val="006FC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3980688" y="2029967"/>
              <a:ext cx="1176655" cy="317500"/>
            </a:xfrm>
            <a:custGeom>
              <a:avLst/>
              <a:gdLst/>
              <a:ahLst/>
              <a:cxnLst/>
              <a:rect l="l" t="t" r="r" b="b"/>
              <a:pathLst>
                <a:path w="1176654" h="317500">
                  <a:moveTo>
                    <a:pt x="1176527" y="0"/>
                  </a:moveTo>
                  <a:lnTo>
                    <a:pt x="0" y="0"/>
                  </a:lnTo>
                  <a:lnTo>
                    <a:pt x="0" y="316992"/>
                  </a:lnTo>
                  <a:lnTo>
                    <a:pt x="1176527" y="316992"/>
                  </a:lnTo>
                  <a:lnTo>
                    <a:pt x="1176527" y="0"/>
                  </a:lnTo>
                  <a:close/>
                </a:path>
              </a:pathLst>
            </a:custGeom>
            <a:solidFill>
              <a:srgbClr val="85A9D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5157216" y="2029967"/>
              <a:ext cx="814069" cy="317500"/>
            </a:xfrm>
            <a:custGeom>
              <a:avLst/>
              <a:gdLst/>
              <a:ahLst/>
              <a:cxnLst/>
              <a:rect l="l" t="t" r="r" b="b"/>
              <a:pathLst>
                <a:path w="814070" h="317500">
                  <a:moveTo>
                    <a:pt x="813816" y="0"/>
                  </a:moveTo>
                  <a:lnTo>
                    <a:pt x="0" y="0"/>
                  </a:lnTo>
                  <a:lnTo>
                    <a:pt x="0" y="316992"/>
                  </a:lnTo>
                  <a:lnTo>
                    <a:pt x="813816" y="316992"/>
                  </a:lnTo>
                  <a:lnTo>
                    <a:pt x="813816" y="0"/>
                  </a:lnTo>
                  <a:close/>
                </a:path>
              </a:pathLst>
            </a:custGeom>
            <a:solidFill>
              <a:srgbClr val="00AF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5971032" y="2029967"/>
              <a:ext cx="905510" cy="317500"/>
            </a:xfrm>
            <a:custGeom>
              <a:avLst/>
              <a:gdLst/>
              <a:ahLst/>
              <a:cxnLst/>
              <a:rect l="l" t="t" r="r" b="b"/>
              <a:pathLst>
                <a:path w="905509" h="317500">
                  <a:moveTo>
                    <a:pt x="905256" y="0"/>
                  </a:moveTo>
                  <a:lnTo>
                    <a:pt x="0" y="0"/>
                  </a:lnTo>
                  <a:lnTo>
                    <a:pt x="0" y="316992"/>
                  </a:lnTo>
                  <a:lnTo>
                    <a:pt x="905256" y="316992"/>
                  </a:lnTo>
                  <a:lnTo>
                    <a:pt x="905256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6876288" y="2029967"/>
              <a:ext cx="722630" cy="317500"/>
            </a:xfrm>
            <a:custGeom>
              <a:avLst/>
              <a:gdLst/>
              <a:ahLst/>
              <a:cxnLst/>
              <a:rect l="l" t="t" r="r" b="b"/>
              <a:pathLst>
                <a:path w="722629" h="317500">
                  <a:moveTo>
                    <a:pt x="722376" y="0"/>
                  </a:moveTo>
                  <a:lnTo>
                    <a:pt x="0" y="0"/>
                  </a:lnTo>
                  <a:lnTo>
                    <a:pt x="0" y="316992"/>
                  </a:lnTo>
                  <a:lnTo>
                    <a:pt x="722376" y="316992"/>
                  </a:lnTo>
                  <a:lnTo>
                    <a:pt x="722376" y="0"/>
                  </a:lnTo>
                  <a:close/>
                </a:path>
              </a:pathLst>
            </a:custGeom>
            <a:solidFill>
              <a:srgbClr val="C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7598664" y="2029967"/>
              <a:ext cx="363220" cy="317500"/>
            </a:xfrm>
            <a:custGeom>
              <a:avLst/>
              <a:gdLst/>
              <a:ahLst/>
              <a:cxnLst/>
              <a:rect l="l" t="t" r="r" b="b"/>
              <a:pathLst>
                <a:path w="363220" h="317500">
                  <a:moveTo>
                    <a:pt x="362711" y="0"/>
                  </a:moveTo>
                  <a:lnTo>
                    <a:pt x="0" y="0"/>
                  </a:lnTo>
                  <a:lnTo>
                    <a:pt x="0" y="316992"/>
                  </a:lnTo>
                  <a:lnTo>
                    <a:pt x="362711" y="316992"/>
                  </a:lnTo>
                  <a:lnTo>
                    <a:pt x="362711" y="0"/>
                  </a:lnTo>
                  <a:close/>
                </a:path>
              </a:pathLst>
            </a:custGeom>
            <a:solidFill>
              <a:srgbClr val="7E7E7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7961376" y="2029967"/>
              <a:ext cx="43180" cy="317500"/>
            </a:xfrm>
            <a:custGeom>
              <a:avLst/>
              <a:gdLst/>
              <a:ahLst/>
              <a:cxnLst/>
              <a:rect l="l" t="t" r="r" b="b"/>
              <a:pathLst>
                <a:path w="43179" h="317500">
                  <a:moveTo>
                    <a:pt x="42672" y="0"/>
                  </a:moveTo>
                  <a:lnTo>
                    <a:pt x="0" y="0"/>
                  </a:lnTo>
                  <a:lnTo>
                    <a:pt x="0" y="316992"/>
                  </a:lnTo>
                  <a:lnTo>
                    <a:pt x="42672" y="316992"/>
                  </a:lnTo>
                  <a:lnTo>
                    <a:pt x="42672" y="0"/>
                  </a:lnTo>
                  <a:close/>
                </a:path>
              </a:pathLst>
            </a:custGeom>
            <a:solidFill>
              <a:srgbClr val="21212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1" name="object 21"/>
          <p:cNvGrpSpPr/>
          <p:nvPr/>
        </p:nvGrpSpPr>
        <p:grpSpPr>
          <a:xfrm>
            <a:off x="3483864" y="2660903"/>
            <a:ext cx="4520565" cy="314325"/>
            <a:chOff x="3483864" y="2660903"/>
            <a:chExt cx="4520565" cy="314325"/>
          </a:xfrm>
        </p:grpSpPr>
        <p:sp>
          <p:nvSpPr>
            <p:cNvPr id="22" name="object 22"/>
            <p:cNvSpPr/>
            <p:nvPr/>
          </p:nvSpPr>
          <p:spPr>
            <a:xfrm>
              <a:off x="3483864" y="2660903"/>
              <a:ext cx="320040" cy="314325"/>
            </a:xfrm>
            <a:custGeom>
              <a:avLst/>
              <a:gdLst/>
              <a:ahLst/>
              <a:cxnLst/>
              <a:rect l="l" t="t" r="r" b="b"/>
              <a:pathLst>
                <a:path w="320039" h="314325">
                  <a:moveTo>
                    <a:pt x="320039" y="0"/>
                  </a:moveTo>
                  <a:lnTo>
                    <a:pt x="0" y="0"/>
                  </a:lnTo>
                  <a:lnTo>
                    <a:pt x="0" y="313944"/>
                  </a:lnTo>
                  <a:lnTo>
                    <a:pt x="320039" y="313944"/>
                  </a:lnTo>
                  <a:lnTo>
                    <a:pt x="320039" y="0"/>
                  </a:lnTo>
                  <a:close/>
                </a:path>
              </a:pathLst>
            </a:custGeom>
            <a:solidFill>
              <a:srgbClr val="006FC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3803904" y="2660903"/>
              <a:ext cx="1186180" cy="314325"/>
            </a:xfrm>
            <a:custGeom>
              <a:avLst/>
              <a:gdLst/>
              <a:ahLst/>
              <a:cxnLst/>
              <a:rect l="l" t="t" r="r" b="b"/>
              <a:pathLst>
                <a:path w="1186179" h="314325">
                  <a:moveTo>
                    <a:pt x="1185672" y="0"/>
                  </a:moveTo>
                  <a:lnTo>
                    <a:pt x="0" y="0"/>
                  </a:lnTo>
                  <a:lnTo>
                    <a:pt x="0" y="313944"/>
                  </a:lnTo>
                  <a:lnTo>
                    <a:pt x="1185672" y="313944"/>
                  </a:lnTo>
                  <a:lnTo>
                    <a:pt x="1185672" y="0"/>
                  </a:lnTo>
                  <a:close/>
                </a:path>
              </a:pathLst>
            </a:custGeom>
            <a:solidFill>
              <a:srgbClr val="85A9D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4989576" y="2660903"/>
              <a:ext cx="960119" cy="314325"/>
            </a:xfrm>
            <a:custGeom>
              <a:avLst/>
              <a:gdLst/>
              <a:ahLst/>
              <a:cxnLst/>
              <a:rect l="l" t="t" r="r" b="b"/>
              <a:pathLst>
                <a:path w="960120" h="314325">
                  <a:moveTo>
                    <a:pt x="960120" y="0"/>
                  </a:moveTo>
                  <a:lnTo>
                    <a:pt x="0" y="0"/>
                  </a:lnTo>
                  <a:lnTo>
                    <a:pt x="0" y="313944"/>
                  </a:lnTo>
                  <a:lnTo>
                    <a:pt x="960120" y="313944"/>
                  </a:lnTo>
                  <a:lnTo>
                    <a:pt x="960120" y="0"/>
                  </a:lnTo>
                  <a:close/>
                </a:path>
              </a:pathLst>
            </a:custGeom>
            <a:solidFill>
              <a:srgbClr val="00AF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5949696" y="2660903"/>
              <a:ext cx="777240" cy="314325"/>
            </a:xfrm>
            <a:custGeom>
              <a:avLst/>
              <a:gdLst/>
              <a:ahLst/>
              <a:cxnLst/>
              <a:rect l="l" t="t" r="r" b="b"/>
              <a:pathLst>
                <a:path w="777240" h="314325">
                  <a:moveTo>
                    <a:pt x="777239" y="0"/>
                  </a:moveTo>
                  <a:lnTo>
                    <a:pt x="0" y="0"/>
                  </a:lnTo>
                  <a:lnTo>
                    <a:pt x="0" y="313944"/>
                  </a:lnTo>
                  <a:lnTo>
                    <a:pt x="777239" y="313944"/>
                  </a:lnTo>
                  <a:lnTo>
                    <a:pt x="777239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6726936" y="2660903"/>
              <a:ext cx="822960" cy="314325"/>
            </a:xfrm>
            <a:custGeom>
              <a:avLst/>
              <a:gdLst/>
              <a:ahLst/>
              <a:cxnLst/>
              <a:rect l="l" t="t" r="r" b="b"/>
              <a:pathLst>
                <a:path w="822959" h="314325">
                  <a:moveTo>
                    <a:pt x="822960" y="0"/>
                  </a:moveTo>
                  <a:lnTo>
                    <a:pt x="0" y="0"/>
                  </a:lnTo>
                  <a:lnTo>
                    <a:pt x="0" y="313944"/>
                  </a:lnTo>
                  <a:lnTo>
                    <a:pt x="822960" y="313944"/>
                  </a:lnTo>
                  <a:lnTo>
                    <a:pt x="822960" y="0"/>
                  </a:lnTo>
                  <a:close/>
                </a:path>
              </a:pathLst>
            </a:custGeom>
            <a:solidFill>
              <a:srgbClr val="C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7549896" y="2660903"/>
              <a:ext cx="411480" cy="314325"/>
            </a:xfrm>
            <a:custGeom>
              <a:avLst/>
              <a:gdLst/>
              <a:ahLst/>
              <a:cxnLst/>
              <a:rect l="l" t="t" r="r" b="b"/>
              <a:pathLst>
                <a:path w="411479" h="314325">
                  <a:moveTo>
                    <a:pt x="411479" y="0"/>
                  </a:moveTo>
                  <a:lnTo>
                    <a:pt x="0" y="0"/>
                  </a:lnTo>
                  <a:lnTo>
                    <a:pt x="0" y="313944"/>
                  </a:lnTo>
                  <a:lnTo>
                    <a:pt x="411479" y="313944"/>
                  </a:lnTo>
                  <a:lnTo>
                    <a:pt x="411479" y="0"/>
                  </a:lnTo>
                  <a:close/>
                </a:path>
              </a:pathLst>
            </a:custGeom>
            <a:solidFill>
              <a:srgbClr val="7E7E7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7961376" y="2660903"/>
              <a:ext cx="43180" cy="314325"/>
            </a:xfrm>
            <a:custGeom>
              <a:avLst/>
              <a:gdLst/>
              <a:ahLst/>
              <a:cxnLst/>
              <a:rect l="l" t="t" r="r" b="b"/>
              <a:pathLst>
                <a:path w="43179" h="314325">
                  <a:moveTo>
                    <a:pt x="42672" y="0"/>
                  </a:moveTo>
                  <a:lnTo>
                    <a:pt x="0" y="0"/>
                  </a:lnTo>
                  <a:lnTo>
                    <a:pt x="0" y="313944"/>
                  </a:lnTo>
                  <a:lnTo>
                    <a:pt x="42672" y="313944"/>
                  </a:lnTo>
                  <a:lnTo>
                    <a:pt x="42672" y="0"/>
                  </a:lnTo>
                  <a:close/>
                </a:path>
              </a:pathLst>
            </a:custGeom>
            <a:solidFill>
              <a:srgbClr val="21212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9" name="object 29"/>
          <p:cNvGrpSpPr/>
          <p:nvPr/>
        </p:nvGrpSpPr>
        <p:grpSpPr>
          <a:xfrm>
            <a:off x="3483864" y="3291839"/>
            <a:ext cx="4520565" cy="314325"/>
            <a:chOff x="3483864" y="3291839"/>
            <a:chExt cx="4520565" cy="314325"/>
          </a:xfrm>
        </p:grpSpPr>
        <p:sp>
          <p:nvSpPr>
            <p:cNvPr id="30" name="object 30"/>
            <p:cNvSpPr/>
            <p:nvPr/>
          </p:nvSpPr>
          <p:spPr>
            <a:xfrm>
              <a:off x="3483864" y="3291839"/>
              <a:ext cx="460375" cy="314325"/>
            </a:xfrm>
            <a:custGeom>
              <a:avLst/>
              <a:gdLst/>
              <a:ahLst/>
              <a:cxnLst/>
              <a:rect l="l" t="t" r="r" b="b"/>
              <a:pathLst>
                <a:path w="460375" h="314325">
                  <a:moveTo>
                    <a:pt x="460248" y="0"/>
                  </a:moveTo>
                  <a:lnTo>
                    <a:pt x="0" y="0"/>
                  </a:lnTo>
                  <a:lnTo>
                    <a:pt x="0" y="313943"/>
                  </a:lnTo>
                  <a:lnTo>
                    <a:pt x="460248" y="313943"/>
                  </a:lnTo>
                  <a:lnTo>
                    <a:pt x="460248" y="0"/>
                  </a:lnTo>
                  <a:close/>
                </a:path>
              </a:pathLst>
            </a:custGeom>
            <a:solidFill>
              <a:srgbClr val="006FC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3944112" y="3291839"/>
              <a:ext cx="1015365" cy="314325"/>
            </a:xfrm>
            <a:custGeom>
              <a:avLst/>
              <a:gdLst/>
              <a:ahLst/>
              <a:cxnLst/>
              <a:rect l="l" t="t" r="r" b="b"/>
              <a:pathLst>
                <a:path w="1015364" h="314325">
                  <a:moveTo>
                    <a:pt x="1014984" y="0"/>
                  </a:moveTo>
                  <a:lnTo>
                    <a:pt x="0" y="0"/>
                  </a:lnTo>
                  <a:lnTo>
                    <a:pt x="0" y="313943"/>
                  </a:lnTo>
                  <a:lnTo>
                    <a:pt x="1014984" y="313943"/>
                  </a:lnTo>
                  <a:lnTo>
                    <a:pt x="1014984" y="0"/>
                  </a:lnTo>
                  <a:close/>
                </a:path>
              </a:pathLst>
            </a:custGeom>
            <a:solidFill>
              <a:srgbClr val="85A9D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4959096" y="3291839"/>
              <a:ext cx="832485" cy="314325"/>
            </a:xfrm>
            <a:custGeom>
              <a:avLst/>
              <a:gdLst/>
              <a:ahLst/>
              <a:cxnLst/>
              <a:rect l="l" t="t" r="r" b="b"/>
              <a:pathLst>
                <a:path w="832485" h="314325">
                  <a:moveTo>
                    <a:pt x="832103" y="0"/>
                  </a:moveTo>
                  <a:lnTo>
                    <a:pt x="0" y="0"/>
                  </a:lnTo>
                  <a:lnTo>
                    <a:pt x="0" y="313943"/>
                  </a:lnTo>
                  <a:lnTo>
                    <a:pt x="832103" y="313943"/>
                  </a:lnTo>
                  <a:lnTo>
                    <a:pt x="832103" y="0"/>
                  </a:lnTo>
                  <a:close/>
                </a:path>
              </a:pathLst>
            </a:custGeom>
            <a:solidFill>
              <a:srgbClr val="00AF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5791200" y="3291839"/>
              <a:ext cx="692150" cy="314325"/>
            </a:xfrm>
            <a:custGeom>
              <a:avLst/>
              <a:gdLst/>
              <a:ahLst/>
              <a:cxnLst/>
              <a:rect l="l" t="t" r="r" b="b"/>
              <a:pathLst>
                <a:path w="692150" h="314325">
                  <a:moveTo>
                    <a:pt x="691896" y="0"/>
                  </a:moveTo>
                  <a:lnTo>
                    <a:pt x="0" y="0"/>
                  </a:lnTo>
                  <a:lnTo>
                    <a:pt x="0" y="313943"/>
                  </a:lnTo>
                  <a:lnTo>
                    <a:pt x="691896" y="313943"/>
                  </a:lnTo>
                  <a:lnTo>
                    <a:pt x="691896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6483096" y="3291839"/>
              <a:ext cx="1152525" cy="314325"/>
            </a:xfrm>
            <a:custGeom>
              <a:avLst/>
              <a:gdLst/>
              <a:ahLst/>
              <a:cxnLst/>
              <a:rect l="l" t="t" r="r" b="b"/>
              <a:pathLst>
                <a:path w="1152525" h="314325">
                  <a:moveTo>
                    <a:pt x="1152144" y="0"/>
                  </a:moveTo>
                  <a:lnTo>
                    <a:pt x="0" y="0"/>
                  </a:lnTo>
                  <a:lnTo>
                    <a:pt x="0" y="313943"/>
                  </a:lnTo>
                  <a:lnTo>
                    <a:pt x="1152144" y="313943"/>
                  </a:lnTo>
                  <a:lnTo>
                    <a:pt x="1152144" y="0"/>
                  </a:lnTo>
                  <a:close/>
                </a:path>
              </a:pathLst>
            </a:custGeom>
            <a:solidFill>
              <a:srgbClr val="C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7635240" y="3291839"/>
              <a:ext cx="323215" cy="314325"/>
            </a:xfrm>
            <a:custGeom>
              <a:avLst/>
              <a:gdLst/>
              <a:ahLst/>
              <a:cxnLst/>
              <a:rect l="l" t="t" r="r" b="b"/>
              <a:pathLst>
                <a:path w="323215" h="314325">
                  <a:moveTo>
                    <a:pt x="323087" y="0"/>
                  </a:moveTo>
                  <a:lnTo>
                    <a:pt x="0" y="0"/>
                  </a:lnTo>
                  <a:lnTo>
                    <a:pt x="0" y="313943"/>
                  </a:lnTo>
                  <a:lnTo>
                    <a:pt x="323087" y="313943"/>
                  </a:lnTo>
                  <a:lnTo>
                    <a:pt x="323087" y="0"/>
                  </a:lnTo>
                  <a:close/>
                </a:path>
              </a:pathLst>
            </a:custGeom>
            <a:solidFill>
              <a:srgbClr val="7E7E7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7958328" y="3291839"/>
              <a:ext cx="45720" cy="314325"/>
            </a:xfrm>
            <a:custGeom>
              <a:avLst/>
              <a:gdLst/>
              <a:ahLst/>
              <a:cxnLst/>
              <a:rect l="l" t="t" r="r" b="b"/>
              <a:pathLst>
                <a:path w="45720" h="314325">
                  <a:moveTo>
                    <a:pt x="45720" y="0"/>
                  </a:moveTo>
                  <a:lnTo>
                    <a:pt x="0" y="0"/>
                  </a:lnTo>
                  <a:lnTo>
                    <a:pt x="0" y="313943"/>
                  </a:lnTo>
                  <a:lnTo>
                    <a:pt x="45720" y="313943"/>
                  </a:lnTo>
                  <a:lnTo>
                    <a:pt x="45720" y="0"/>
                  </a:lnTo>
                  <a:close/>
                </a:path>
              </a:pathLst>
            </a:custGeom>
            <a:solidFill>
              <a:srgbClr val="21212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7" name="object 37"/>
          <p:cNvSpPr txBox="1"/>
          <p:nvPr/>
        </p:nvSpPr>
        <p:spPr>
          <a:xfrm>
            <a:off x="3615944" y="1469593"/>
            <a:ext cx="225425" cy="165100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sz="900" b="1" spc="-25" dirty="0">
                <a:solidFill>
                  <a:srgbClr val="FFFFFF"/>
                </a:solidFill>
                <a:latin typeface="Calibri"/>
                <a:cs typeface="Calibri"/>
              </a:rPr>
              <a:t>11%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3618357" y="2100833"/>
            <a:ext cx="225425" cy="1644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900" b="1" spc="-25" dirty="0">
                <a:solidFill>
                  <a:srgbClr val="FFFFFF"/>
                </a:solidFill>
                <a:latin typeface="Calibri"/>
                <a:cs typeface="Calibri"/>
              </a:rPr>
              <a:t>11%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3560190" y="2731389"/>
            <a:ext cx="167005" cy="1644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900" b="1" spc="-25" dirty="0">
                <a:solidFill>
                  <a:srgbClr val="FFFFFF"/>
                </a:solidFill>
                <a:latin typeface="Calibri"/>
                <a:cs typeface="Calibri"/>
              </a:rPr>
              <a:t>7%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4511802" y="1469593"/>
            <a:ext cx="226060" cy="165100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sz="900" b="1" spc="-25" dirty="0">
                <a:solidFill>
                  <a:srgbClr val="FFFFFF"/>
                </a:solidFill>
                <a:latin typeface="Calibri"/>
                <a:cs typeface="Calibri"/>
              </a:rPr>
              <a:t>29%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4455414" y="2100833"/>
            <a:ext cx="225425" cy="1644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900" b="1" spc="-25" dirty="0">
                <a:solidFill>
                  <a:srgbClr val="FFFFFF"/>
                </a:solidFill>
                <a:latin typeface="Calibri"/>
                <a:cs typeface="Calibri"/>
              </a:rPr>
              <a:t>26%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4283709" y="2731389"/>
            <a:ext cx="225425" cy="1644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900" b="1" spc="-25" dirty="0">
                <a:solidFill>
                  <a:srgbClr val="FFFFFF"/>
                </a:solidFill>
                <a:latin typeface="Calibri"/>
                <a:cs typeface="Calibri"/>
              </a:rPr>
              <a:t>26%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4339209" y="3362070"/>
            <a:ext cx="225425" cy="1644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900" b="1" spc="-25" dirty="0">
                <a:solidFill>
                  <a:srgbClr val="FFFFFF"/>
                </a:solidFill>
                <a:latin typeface="Calibri"/>
                <a:cs typeface="Calibri"/>
              </a:rPr>
              <a:t>22%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5609335" y="1469593"/>
            <a:ext cx="225425" cy="165100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sz="900" b="1" spc="-25" dirty="0">
                <a:solidFill>
                  <a:srgbClr val="FFFFFF"/>
                </a:solidFill>
                <a:latin typeface="Calibri"/>
                <a:cs typeface="Calibri"/>
              </a:rPr>
              <a:t>20%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5450840" y="2100833"/>
            <a:ext cx="225425" cy="1644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900" b="1" spc="-25" dirty="0">
                <a:solidFill>
                  <a:srgbClr val="FFFFFF"/>
                </a:solidFill>
                <a:latin typeface="Calibri"/>
                <a:cs typeface="Calibri"/>
              </a:rPr>
              <a:t>18%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5357621" y="2731389"/>
            <a:ext cx="225425" cy="1644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900" b="1" spc="-25" dirty="0">
                <a:solidFill>
                  <a:srgbClr val="FFFFFF"/>
                </a:solidFill>
                <a:latin typeface="Calibri"/>
                <a:cs typeface="Calibri"/>
              </a:rPr>
              <a:t>21%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5262498" y="3362070"/>
            <a:ext cx="225425" cy="1644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900" b="1" spc="-25" dirty="0">
                <a:solidFill>
                  <a:srgbClr val="FFFFFF"/>
                </a:solidFill>
                <a:latin typeface="Calibri"/>
                <a:cs typeface="Calibri"/>
              </a:rPr>
              <a:t>18%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6393307" y="1469593"/>
            <a:ext cx="225425" cy="165100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sz="900" b="1" spc="-25" dirty="0">
                <a:solidFill>
                  <a:srgbClr val="FFFFFF"/>
                </a:solidFill>
                <a:latin typeface="Calibri"/>
                <a:cs typeface="Calibri"/>
              </a:rPr>
              <a:t>15%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6310376" y="2100833"/>
            <a:ext cx="225425" cy="1644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900" b="1" spc="-25" dirty="0">
                <a:solidFill>
                  <a:srgbClr val="FFFFFF"/>
                </a:solidFill>
                <a:latin typeface="Calibri"/>
                <a:cs typeface="Calibri"/>
              </a:rPr>
              <a:t>20%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6225666" y="2731389"/>
            <a:ext cx="226060" cy="1644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900" b="1" spc="-25" dirty="0">
                <a:solidFill>
                  <a:srgbClr val="FFFFFF"/>
                </a:solidFill>
                <a:latin typeface="Calibri"/>
                <a:cs typeface="Calibri"/>
              </a:rPr>
              <a:t>17%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6024117" y="3362070"/>
            <a:ext cx="225425" cy="1644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900" b="1" spc="-25" dirty="0">
                <a:solidFill>
                  <a:srgbClr val="FFFFFF"/>
                </a:solidFill>
                <a:latin typeface="Calibri"/>
                <a:cs typeface="Calibri"/>
              </a:rPr>
              <a:t>15%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7132066" y="1469593"/>
            <a:ext cx="226060" cy="165100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sz="900" b="1" spc="-25" dirty="0">
                <a:solidFill>
                  <a:srgbClr val="FFFFFF"/>
                </a:solidFill>
                <a:latin typeface="Calibri"/>
                <a:cs typeface="Calibri"/>
              </a:rPr>
              <a:t>18%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7124445" y="2100833"/>
            <a:ext cx="226060" cy="1644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900" b="1" spc="-25" dirty="0">
                <a:solidFill>
                  <a:srgbClr val="FFFFFF"/>
                </a:solidFill>
                <a:latin typeface="Calibri"/>
                <a:cs typeface="Calibri"/>
              </a:rPr>
              <a:t>16%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7025385" y="2731389"/>
            <a:ext cx="225425" cy="1644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900" b="1" spc="-25" dirty="0">
                <a:solidFill>
                  <a:srgbClr val="FFFFFF"/>
                </a:solidFill>
                <a:latin typeface="Calibri"/>
                <a:cs typeface="Calibri"/>
              </a:rPr>
              <a:t>18%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6947407" y="3362070"/>
            <a:ext cx="225425" cy="1644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900" b="1" spc="-25" dirty="0">
                <a:solidFill>
                  <a:srgbClr val="FFFFFF"/>
                </a:solidFill>
                <a:latin typeface="Calibri"/>
                <a:cs typeface="Calibri"/>
              </a:rPr>
              <a:t>25%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7722489" y="1469593"/>
            <a:ext cx="167640" cy="165100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sz="900" b="1" spc="-25" dirty="0">
                <a:solidFill>
                  <a:srgbClr val="FFFFFF"/>
                </a:solidFill>
                <a:latin typeface="Calibri"/>
                <a:cs typeface="Calibri"/>
              </a:rPr>
              <a:t>7%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7698105" y="2100833"/>
            <a:ext cx="167005" cy="1644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900" b="1" spc="-25" dirty="0">
                <a:solidFill>
                  <a:srgbClr val="FFFFFF"/>
                </a:solidFill>
                <a:latin typeface="Calibri"/>
                <a:cs typeface="Calibri"/>
              </a:rPr>
              <a:t>8%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7672831" y="2731389"/>
            <a:ext cx="167005" cy="1644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900" b="1" spc="-25" dirty="0">
                <a:solidFill>
                  <a:srgbClr val="FFFFFF"/>
                </a:solidFill>
                <a:latin typeface="Calibri"/>
                <a:cs typeface="Calibri"/>
              </a:rPr>
              <a:t>9%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7716393" y="3362070"/>
            <a:ext cx="167005" cy="1644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900" b="1" spc="-25" dirty="0">
                <a:solidFill>
                  <a:srgbClr val="FFFFFF"/>
                </a:solidFill>
                <a:latin typeface="Calibri"/>
                <a:cs typeface="Calibri"/>
              </a:rPr>
              <a:t>7%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694436" y="3362070"/>
            <a:ext cx="3131185" cy="1644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  <a:tabLst>
                <a:tab pos="2918460" algn="l"/>
              </a:tabLst>
            </a:pPr>
            <a:r>
              <a:rPr sz="1350" b="1" baseline="3086" dirty="0">
                <a:solidFill>
                  <a:srgbClr val="212122"/>
                </a:solidFill>
                <a:latin typeface="Calibri"/>
                <a:cs typeface="Calibri"/>
              </a:rPr>
              <a:t>I</a:t>
            </a:r>
            <a:r>
              <a:rPr sz="1350" b="1" spc="-37" baseline="3086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1350" b="1" baseline="3086" dirty="0">
                <a:solidFill>
                  <a:srgbClr val="212122"/>
                </a:solidFill>
                <a:latin typeface="Calibri"/>
                <a:cs typeface="Calibri"/>
              </a:rPr>
              <a:t>support the</a:t>
            </a:r>
            <a:r>
              <a:rPr sz="1350" b="1" spc="-37" baseline="3086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1350" b="1" spc="-15" baseline="3086" dirty="0">
                <a:solidFill>
                  <a:srgbClr val="212122"/>
                </a:solidFill>
                <a:latin typeface="Calibri"/>
                <a:cs typeface="Calibri"/>
              </a:rPr>
              <a:t>decriminalization</a:t>
            </a:r>
            <a:r>
              <a:rPr sz="1350" b="1" spc="-7" baseline="3086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1350" b="1" baseline="3086" dirty="0">
                <a:solidFill>
                  <a:srgbClr val="212122"/>
                </a:solidFill>
                <a:latin typeface="Calibri"/>
                <a:cs typeface="Calibri"/>
              </a:rPr>
              <a:t>of</a:t>
            </a:r>
            <a:r>
              <a:rPr sz="1350" b="1" spc="-37" baseline="3086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1350" b="1" baseline="3086" dirty="0">
                <a:solidFill>
                  <a:srgbClr val="212122"/>
                </a:solidFill>
                <a:latin typeface="Calibri"/>
                <a:cs typeface="Calibri"/>
              </a:rPr>
              <a:t>illicit</a:t>
            </a:r>
            <a:r>
              <a:rPr sz="1350" b="1" spc="-37" baseline="3086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1350" b="1" baseline="3086" dirty="0">
                <a:solidFill>
                  <a:srgbClr val="212122"/>
                </a:solidFill>
                <a:latin typeface="Calibri"/>
                <a:cs typeface="Calibri"/>
              </a:rPr>
              <a:t>drugs</a:t>
            </a:r>
            <a:r>
              <a:rPr sz="1350" b="1" spc="-44" baseline="3086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1350" b="1" baseline="3086" dirty="0">
                <a:solidFill>
                  <a:srgbClr val="212122"/>
                </a:solidFill>
                <a:latin typeface="Calibri"/>
                <a:cs typeface="Calibri"/>
              </a:rPr>
              <a:t>policy</a:t>
            </a:r>
            <a:r>
              <a:rPr sz="1350" b="1" spc="-30" baseline="3086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1350" b="1" baseline="3086" dirty="0">
                <a:solidFill>
                  <a:srgbClr val="212122"/>
                </a:solidFill>
                <a:latin typeface="Calibri"/>
                <a:cs typeface="Calibri"/>
              </a:rPr>
              <a:t>in</a:t>
            </a:r>
            <a:r>
              <a:rPr sz="1350" b="1" spc="-15" baseline="3086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1350" b="1" spc="-37" baseline="3086" dirty="0">
                <a:solidFill>
                  <a:srgbClr val="212122"/>
                </a:solidFill>
                <a:latin typeface="Calibri"/>
                <a:cs typeface="Calibri"/>
              </a:rPr>
              <a:t>BC</a:t>
            </a:r>
            <a:r>
              <a:rPr sz="1350" b="1" baseline="3086" dirty="0">
                <a:solidFill>
                  <a:srgbClr val="212122"/>
                </a:solidFill>
                <a:latin typeface="Calibri"/>
                <a:cs typeface="Calibri"/>
              </a:rPr>
              <a:t>	</a:t>
            </a:r>
            <a:r>
              <a:rPr sz="900" b="1" spc="-25" dirty="0">
                <a:solidFill>
                  <a:srgbClr val="FFFFFF"/>
                </a:solidFill>
                <a:latin typeface="Calibri"/>
                <a:cs typeface="Calibri"/>
              </a:rPr>
              <a:t>10%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304901" y="1393952"/>
            <a:ext cx="3087370" cy="3041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R="5080" algn="r">
              <a:lnSpc>
                <a:spcPct val="100000"/>
              </a:lnSpc>
              <a:spcBef>
                <a:spcPts val="110"/>
              </a:spcBef>
            </a:pPr>
            <a:r>
              <a:rPr sz="900" b="1" spc="-10" dirty="0">
                <a:solidFill>
                  <a:srgbClr val="212122"/>
                </a:solidFill>
                <a:latin typeface="Calibri"/>
                <a:cs typeface="Calibri"/>
              </a:rPr>
              <a:t>Decriminalization</a:t>
            </a:r>
            <a:r>
              <a:rPr sz="900" b="1" spc="15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212122"/>
                </a:solidFill>
                <a:latin typeface="Calibri"/>
                <a:cs typeface="Calibri"/>
              </a:rPr>
              <a:t>is</a:t>
            </a:r>
            <a:r>
              <a:rPr sz="900" b="1" spc="25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212122"/>
                </a:solidFill>
                <a:latin typeface="Calibri"/>
                <a:cs typeface="Calibri"/>
              </a:rPr>
              <a:t>a</a:t>
            </a:r>
            <a:r>
              <a:rPr sz="900" b="1" spc="5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212122"/>
                </a:solidFill>
                <a:latin typeface="Calibri"/>
                <a:cs typeface="Calibri"/>
              </a:rPr>
              <a:t>positive</a:t>
            </a:r>
            <a:r>
              <a:rPr sz="900" b="1" dirty="0">
                <a:solidFill>
                  <a:srgbClr val="212122"/>
                </a:solidFill>
                <a:latin typeface="Calibri"/>
                <a:cs typeface="Calibri"/>
              </a:rPr>
              <a:t> step</a:t>
            </a:r>
            <a:r>
              <a:rPr sz="900" b="1" spc="20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212122"/>
                </a:solidFill>
                <a:latin typeface="Calibri"/>
                <a:cs typeface="Calibri"/>
              </a:rPr>
              <a:t>towards</a:t>
            </a:r>
            <a:r>
              <a:rPr sz="900" b="1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212122"/>
                </a:solidFill>
                <a:latin typeface="Calibri"/>
                <a:cs typeface="Calibri"/>
              </a:rPr>
              <a:t>recognizing</a:t>
            </a:r>
            <a:r>
              <a:rPr sz="900" b="1" dirty="0">
                <a:solidFill>
                  <a:srgbClr val="212122"/>
                </a:solidFill>
                <a:latin typeface="Calibri"/>
                <a:cs typeface="Calibri"/>
              </a:rPr>
              <a:t> drug</a:t>
            </a:r>
            <a:r>
              <a:rPr sz="900" b="1" spc="5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900" b="1" spc="-25" dirty="0">
                <a:solidFill>
                  <a:srgbClr val="212122"/>
                </a:solidFill>
                <a:latin typeface="Calibri"/>
                <a:cs typeface="Calibri"/>
              </a:rPr>
              <a:t>use</a:t>
            </a:r>
            <a:endParaRPr sz="900">
              <a:latin typeface="Calibri"/>
              <a:cs typeface="Calibri"/>
            </a:endParaRPr>
          </a:p>
          <a:p>
            <a:pPr marR="5080" algn="r">
              <a:lnSpc>
                <a:spcPct val="100000"/>
              </a:lnSpc>
              <a:spcBef>
                <a:spcPts val="20"/>
              </a:spcBef>
            </a:pPr>
            <a:r>
              <a:rPr sz="900" b="1" dirty="0">
                <a:solidFill>
                  <a:srgbClr val="212122"/>
                </a:solidFill>
                <a:latin typeface="Calibri"/>
                <a:cs typeface="Calibri"/>
              </a:rPr>
              <a:t>as</a:t>
            </a:r>
            <a:r>
              <a:rPr sz="900" b="1" spc="-30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212122"/>
                </a:solidFill>
                <a:latin typeface="Calibri"/>
                <a:cs typeface="Calibri"/>
              </a:rPr>
              <a:t>a</a:t>
            </a:r>
            <a:r>
              <a:rPr sz="900" b="1" spc="-20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212122"/>
                </a:solidFill>
                <a:latin typeface="Calibri"/>
                <a:cs typeface="Calibri"/>
              </a:rPr>
              <a:t>health</a:t>
            </a:r>
            <a:r>
              <a:rPr sz="900" b="1" spc="-30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212122"/>
                </a:solidFill>
                <a:latin typeface="Calibri"/>
                <a:cs typeface="Calibri"/>
              </a:rPr>
              <a:t>issue</a:t>
            </a:r>
            <a:r>
              <a:rPr sz="900" b="1" spc="-30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212122"/>
                </a:solidFill>
                <a:latin typeface="Calibri"/>
                <a:cs typeface="Calibri"/>
              </a:rPr>
              <a:t>rather</a:t>
            </a:r>
            <a:r>
              <a:rPr sz="900" b="1" spc="-15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212122"/>
                </a:solidFill>
                <a:latin typeface="Calibri"/>
                <a:cs typeface="Calibri"/>
              </a:rPr>
              <a:t>than</a:t>
            </a:r>
            <a:r>
              <a:rPr sz="900" b="1" spc="-10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212122"/>
                </a:solidFill>
                <a:latin typeface="Calibri"/>
                <a:cs typeface="Calibri"/>
              </a:rPr>
              <a:t>a</a:t>
            </a:r>
            <a:r>
              <a:rPr sz="900" b="1" spc="-15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212122"/>
                </a:solidFill>
                <a:latin typeface="Calibri"/>
                <a:cs typeface="Calibri"/>
              </a:rPr>
              <a:t>criminal </a:t>
            </a:r>
            <a:r>
              <a:rPr sz="900" b="1" spc="-20" dirty="0">
                <a:solidFill>
                  <a:srgbClr val="212122"/>
                </a:solidFill>
                <a:latin typeface="Calibri"/>
                <a:cs typeface="Calibri"/>
              </a:rPr>
              <a:t>issue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310083" y="2024633"/>
            <a:ext cx="3111500" cy="3041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R="6985" algn="r">
              <a:lnSpc>
                <a:spcPct val="100000"/>
              </a:lnSpc>
              <a:spcBef>
                <a:spcPts val="110"/>
              </a:spcBef>
            </a:pPr>
            <a:r>
              <a:rPr sz="900" b="1" spc="-10" dirty="0">
                <a:solidFill>
                  <a:srgbClr val="212122"/>
                </a:solidFill>
                <a:latin typeface="Calibri"/>
                <a:cs typeface="Calibri"/>
              </a:rPr>
              <a:t>Decriminalization</a:t>
            </a:r>
            <a:r>
              <a:rPr sz="900" b="1" spc="5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212122"/>
                </a:solidFill>
                <a:latin typeface="Calibri"/>
                <a:cs typeface="Calibri"/>
              </a:rPr>
              <a:t>will reduce</a:t>
            </a:r>
            <a:r>
              <a:rPr sz="900" b="1" spc="-10" dirty="0">
                <a:solidFill>
                  <a:srgbClr val="212122"/>
                </a:solidFill>
                <a:latin typeface="Calibri"/>
                <a:cs typeface="Calibri"/>
              </a:rPr>
              <a:t> policing </a:t>
            </a:r>
            <a:r>
              <a:rPr sz="900" b="1" dirty="0">
                <a:solidFill>
                  <a:srgbClr val="212122"/>
                </a:solidFill>
                <a:latin typeface="Calibri"/>
                <a:cs typeface="Calibri"/>
              </a:rPr>
              <a:t>and</a:t>
            </a:r>
            <a:r>
              <a:rPr sz="900" b="1" spc="5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212122"/>
                </a:solidFill>
                <a:latin typeface="Calibri"/>
                <a:cs typeface="Calibri"/>
              </a:rPr>
              <a:t>law</a:t>
            </a:r>
            <a:r>
              <a:rPr sz="900" b="1" spc="5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212122"/>
                </a:solidFill>
                <a:latin typeface="Calibri"/>
                <a:cs typeface="Calibri"/>
              </a:rPr>
              <a:t>enforcement</a:t>
            </a:r>
            <a:r>
              <a:rPr sz="900" b="1" spc="10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900" b="1" spc="-20" dirty="0">
                <a:solidFill>
                  <a:srgbClr val="212122"/>
                </a:solidFill>
                <a:latin typeface="Calibri"/>
                <a:cs typeface="Calibri"/>
              </a:rPr>
              <a:t>costs</a:t>
            </a:r>
            <a:endParaRPr sz="900">
              <a:latin typeface="Calibri"/>
              <a:cs typeface="Calibri"/>
            </a:endParaRPr>
          </a:p>
          <a:p>
            <a:pPr marR="5080" algn="r">
              <a:lnSpc>
                <a:spcPct val="100000"/>
              </a:lnSpc>
              <a:spcBef>
                <a:spcPts val="20"/>
              </a:spcBef>
            </a:pPr>
            <a:r>
              <a:rPr sz="900" b="1" dirty="0">
                <a:solidFill>
                  <a:srgbClr val="212122"/>
                </a:solidFill>
                <a:latin typeface="Calibri"/>
                <a:cs typeface="Calibri"/>
              </a:rPr>
              <a:t>and</a:t>
            </a:r>
            <a:r>
              <a:rPr sz="900" b="1" spc="-45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212122"/>
                </a:solidFill>
                <a:latin typeface="Calibri"/>
                <a:cs typeface="Calibri"/>
              </a:rPr>
              <a:t>resources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330200" y="2654884"/>
            <a:ext cx="3089275" cy="304800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R="6350" algn="r">
              <a:lnSpc>
                <a:spcPct val="100000"/>
              </a:lnSpc>
              <a:spcBef>
                <a:spcPts val="115"/>
              </a:spcBef>
            </a:pPr>
            <a:r>
              <a:rPr sz="900" b="1" spc="-10" dirty="0">
                <a:solidFill>
                  <a:srgbClr val="212122"/>
                </a:solidFill>
                <a:latin typeface="Calibri"/>
                <a:cs typeface="Calibri"/>
              </a:rPr>
              <a:t>Decriminalization</a:t>
            </a:r>
            <a:r>
              <a:rPr sz="900" b="1" dirty="0">
                <a:solidFill>
                  <a:srgbClr val="212122"/>
                </a:solidFill>
                <a:latin typeface="Calibri"/>
                <a:cs typeface="Calibri"/>
              </a:rPr>
              <a:t> will</a:t>
            </a:r>
            <a:r>
              <a:rPr sz="900" b="1" spc="5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212122"/>
                </a:solidFill>
                <a:latin typeface="Calibri"/>
                <a:cs typeface="Calibri"/>
              </a:rPr>
              <a:t>improve</a:t>
            </a:r>
            <a:r>
              <a:rPr sz="900" b="1" spc="-15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212122"/>
                </a:solidFill>
                <a:latin typeface="Calibri"/>
                <a:cs typeface="Calibri"/>
              </a:rPr>
              <a:t>access</a:t>
            </a:r>
            <a:r>
              <a:rPr sz="900" b="1" spc="10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212122"/>
                </a:solidFill>
                <a:latin typeface="Calibri"/>
                <a:cs typeface="Calibri"/>
              </a:rPr>
              <a:t>to</a:t>
            </a:r>
            <a:r>
              <a:rPr sz="900" b="1" spc="-25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212122"/>
                </a:solidFill>
                <a:latin typeface="Calibri"/>
                <a:cs typeface="Calibri"/>
              </a:rPr>
              <a:t>treatment</a:t>
            </a:r>
            <a:r>
              <a:rPr sz="900" b="1" spc="10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212122"/>
                </a:solidFill>
                <a:latin typeface="Calibri"/>
                <a:cs typeface="Calibri"/>
              </a:rPr>
              <a:t>and</a:t>
            </a:r>
            <a:r>
              <a:rPr sz="900" b="1" spc="-20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212122"/>
                </a:solidFill>
                <a:latin typeface="Calibri"/>
                <a:cs typeface="Calibri"/>
              </a:rPr>
              <a:t>supports</a:t>
            </a:r>
            <a:endParaRPr sz="900">
              <a:latin typeface="Calibri"/>
              <a:cs typeface="Calibri"/>
            </a:endParaRPr>
          </a:p>
          <a:p>
            <a:pPr marR="5080" algn="r">
              <a:lnSpc>
                <a:spcPct val="100000"/>
              </a:lnSpc>
              <a:spcBef>
                <a:spcPts val="15"/>
              </a:spcBef>
            </a:pPr>
            <a:r>
              <a:rPr sz="900" b="1" dirty="0">
                <a:solidFill>
                  <a:srgbClr val="212122"/>
                </a:solidFill>
                <a:latin typeface="Calibri"/>
                <a:cs typeface="Calibri"/>
              </a:rPr>
              <a:t>for</a:t>
            </a:r>
            <a:r>
              <a:rPr sz="900" b="1" spc="-25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212122"/>
                </a:solidFill>
                <a:latin typeface="Calibri"/>
                <a:cs typeface="Calibri"/>
              </a:rPr>
              <a:t>people</a:t>
            </a:r>
            <a:r>
              <a:rPr sz="900" b="1" spc="-10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212122"/>
                </a:solidFill>
                <a:latin typeface="Calibri"/>
                <a:cs typeface="Calibri"/>
              </a:rPr>
              <a:t>who</a:t>
            </a:r>
            <a:r>
              <a:rPr sz="900" b="1" spc="-35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212122"/>
                </a:solidFill>
                <a:latin typeface="Calibri"/>
                <a:cs typeface="Calibri"/>
              </a:rPr>
              <a:t>use</a:t>
            </a:r>
            <a:r>
              <a:rPr sz="900" b="1" spc="-35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900" b="1" spc="-20" dirty="0">
                <a:solidFill>
                  <a:srgbClr val="212122"/>
                </a:solidFill>
                <a:latin typeface="Calibri"/>
                <a:cs typeface="Calibri"/>
              </a:rPr>
              <a:t>drugs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64" name="object 64"/>
          <p:cNvSpPr/>
          <p:nvPr/>
        </p:nvSpPr>
        <p:spPr>
          <a:xfrm>
            <a:off x="2054351" y="3861815"/>
            <a:ext cx="64135" cy="60960"/>
          </a:xfrm>
          <a:custGeom>
            <a:avLst/>
            <a:gdLst/>
            <a:ahLst/>
            <a:cxnLst/>
            <a:rect l="l" t="t" r="r" b="b"/>
            <a:pathLst>
              <a:path w="64135" h="60960">
                <a:moveTo>
                  <a:pt x="64007" y="0"/>
                </a:moveTo>
                <a:lnTo>
                  <a:pt x="0" y="0"/>
                </a:lnTo>
                <a:lnTo>
                  <a:pt x="0" y="60959"/>
                </a:lnTo>
                <a:lnTo>
                  <a:pt x="64007" y="60959"/>
                </a:lnTo>
                <a:lnTo>
                  <a:pt x="64007" y="0"/>
                </a:lnTo>
                <a:close/>
              </a:path>
            </a:pathLst>
          </a:custGeom>
          <a:solidFill>
            <a:srgbClr val="006FC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2883407" y="3861815"/>
            <a:ext cx="64135" cy="60960"/>
          </a:xfrm>
          <a:custGeom>
            <a:avLst/>
            <a:gdLst/>
            <a:ahLst/>
            <a:cxnLst/>
            <a:rect l="l" t="t" r="r" b="b"/>
            <a:pathLst>
              <a:path w="64135" h="60960">
                <a:moveTo>
                  <a:pt x="64007" y="0"/>
                </a:moveTo>
                <a:lnTo>
                  <a:pt x="0" y="0"/>
                </a:lnTo>
                <a:lnTo>
                  <a:pt x="0" y="60959"/>
                </a:lnTo>
                <a:lnTo>
                  <a:pt x="64007" y="60959"/>
                </a:lnTo>
                <a:lnTo>
                  <a:pt x="64007" y="0"/>
                </a:lnTo>
                <a:close/>
              </a:path>
            </a:pathLst>
          </a:custGeom>
          <a:solidFill>
            <a:srgbClr val="85A9D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3828288" y="3861815"/>
            <a:ext cx="64135" cy="60960"/>
          </a:xfrm>
          <a:custGeom>
            <a:avLst/>
            <a:gdLst/>
            <a:ahLst/>
            <a:cxnLst/>
            <a:rect l="l" t="t" r="r" b="b"/>
            <a:pathLst>
              <a:path w="64135" h="60960">
                <a:moveTo>
                  <a:pt x="64008" y="0"/>
                </a:moveTo>
                <a:lnTo>
                  <a:pt x="0" y="0"/>
                </a:lnTo>
                <a:lnTo>
                  <a:pt x="0" y="60959"/>
                </a:lnTo>
                <a:lnTo>
                  <a:pt x="64008" y="60959"/>
                </a:lnTo>
                <a:lnTo>
                  <a:pt x="64008" y="0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4331208" y="3861815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60" h="60960">
                <a:moveTo>
                  <a:pt x="60960" y="0"/>
                </a:moveTo>
                <a:lnTo>
                  <a:pt x="0" y="0"/>
                </a:lnTo>
                <a:lnTo>
                  <a:pt x="0" y="60959"/>
                </a:lnTo>
                <a:lnTo>
                  <a:pt x="60960" y="60959"/>
                </a:lnTo>
                <a:lnTo>
                  <a:pt x="60960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5410200" y="3861815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60" h="60960">
                <a:moveTo>
                  <a:pt x="60960" y="0"/>
                </a:moveTo>
                <a:lnTo>
                  <a:pt x="0" y="0"/>
                </a:lnTo>
                <a:lnTo>
                  <a:pt x="0" y="60959"/>
                </a:lnTo>
                <a:lnTo>
                  <a:pt x="60960" y="60959"/>
                </a:lnTo>
                <a:lnTo>
                  <a:pt x="60960" y="0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6373367" y="3861815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60" h="60960">
                <a:moveTo>
                  <a:pt x="60960" y="0"/>
                </a:moveTo>
                <a:lnTo>
                  <a:pt x="0" y="0"/>
                </a:lnTo>
                <a:lnTo>
                  <a:pt x="0" y="60959"/>
                </a:lnTo>
                <a:lnTo>
                  <a:pt x="60960" y="60959"/>
                </a:lnTo>
                <a:lnTo>
                  <a:pt x="60960" y="0"/>
                </a:lnTo>
                <a:close/>
              </a:path>
            </a:pathLst>
          </a:custGeom>
          <a:solidFill>
            <a:srgbClr val="7E7E7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6922007" y="3861815"/>
            <a:ext cx="64135" cy="60960"/>
          </a:xfrm>
          <a:custGeom>
            <a:avLst/>
            <a:gdLst/>
            <a:ahLst/>
            <a:cxnLst/>
            <a:rect l="l" t="t" r="r" b="b"/>
            <a:pathLst>
              <a:path w="64134" h="60960">
                <a:moveTo>
                  <a:pt x="64007" y="0"/>
                </a:moveTo>
                <a:lnTo>
                  <a:pt x="0" y="0"/>
                </a:lnTo>
                <a:lnTo>
                  <a:pt x="0" y="60959"/>
                </a:lnTo>
                <a:lnTo>
                  <a:pt x="64007" y="60959"/>
                </a:lnTo>
                <a:lnTo>
                  <a:pt x="64007" y="0"/>
                </a:lnTo>
                <a:close/>
              </a:path>
            </a:pathLst>
          </a:custGeom>
          <a:solidFill>
            <a:srgbClr val="2121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 txBox="1"/>
          <p:nvPr/>
        </p:nvSpPr>
        <p:spPr>
          <a:xfrm>
            <a:off x="8146160" y="905078"/>
            <a:ext cx="336550" cy="3016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8415">
              <a:lnSpc>
                <a:spcPts val="1080"/>
              </a:lnSpc>
              <a:spcBef>
                <a:spcPts val="110"/>
              </a:spcBef>
            </a:pPr>
            <a:r>
              <a:rPr sz="1000" b="1" spc="-10" dirty="0">
                <a:solidFill>
                  <a:srgbClr val="212122"/>
                </a:solidFill>
                <a:latin typeface="Calibri"/>
                <a:cs typeface="Calibri"/>
              </a:rPr>
              <a:t>Total</a:t>
            </a:r>
            <a:endParaRPr sz="1000">
              <a:latin typeface="Calibri"/>
              <a:cs typeface="Calibri"/>
            </a:endParaRPr>
          </a:p>
          <a:p>
            <a:pPr marL="12700">
              <a:lnSpc>
                <a:spcPts val="1080"/>
              </a:lnSpc>
            </a:pPr>
            <a:r>
              <a:rPr sz="1000" b="1" spc="-10" dirty="0">
                <a:solidFill>
                  <a:srgbClr val="212122"/>
                </a:solidFill>
                <a:latin typeface="Calibri"/>
                <a:cs typeface="Calibri"/>
              </a:rPr>
              <a:t>Agree</a:t>
            </a:r>
            <a:endParaRPr sz="1000">
              <a:latin typeface="Calibri"/>
              <a:cs typeface="Calibri"/>
            </a:endParaRPr>
          </a:p>
        </p:txBody>
      </p:sp>
      <p:pic>
        <p:nvPicPr>
          <p:cNvPr id="72" name="object 7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171688" y="1408175"/>
            <a:ext cx="274319" cy="274320"/>
          </a:xfrm>
          <a:prstGeom prst="rect">
            <a:avLst/>
          </a:prstGeom>
        </p:spPr>
      </p:pic>
      <p:sp>
        <p:nvSpPr>
          <p:cNvPr id="73" name="object 73"/>
          <p:cNvSpPr txBox="1"/>
          <p:nvPr/>
        </p:nvSpPr>
        <p:spPr>
          <a:xfrm>
            <a:off x="8198357" y="1454658"/>
            <a:ext cx="226060" cy="1644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900" b="1" spc="-25" dirty="0">
                <a:solidFill>
                  <a:srgbClr val="FFFFFF"/>
                </a:solidFill>
                <a:latin typeface="Calibri"/>
                <a:cs typeface="Calibri"/>
              </a:rPr>
              <a:t>40%</a:t>
            </a:r>
            <a:endParaRPr sz="900">
              <a:latin typeface="Calibri"/>
              <a:cs typeface="Calibri"/>
            </a:endParaRPr>
          </a:p>
        </p:txBody>
      </p:sp>
      <p:pic>
        <p:nvPicPr>
          <p:cNvPr id="74" name="object 7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171688" y="2673095"/>
            <a:ext cx="274319" cy="274319"/>
          </a:xfrm>
          <a:prstGeom prst="rect">
            <a:avLst/>
          </a:prstGeom>
        </p:spPr>
      </p:pic>
      <p:sp>
        <p:nvSpPr>
          <p:cNvPr id="75" name="object 75"/>
          <p:cNvSpPr txBox="1"/>
          <p:nvPr/>
        </p:nvSpPr>
        <p:spPr>
          <a:xfrm>
            <a:off x="8198357" y="2721355"/>
            <a:ext cx="226060" cy="1644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900" b="1" spc="-25" dirty="0">
                <a:solidFill>
                  <a:srgbClr val="FFFFFF"/>
                </a:solidFill>
                <a:latin typeface="Calibri"/>
                <a:cs typeface="Calibri"/>
              </a:rPr>
              <a:t>34%</a:t>
            </a:r>
            <a:endParaRPr sz="900">
              <a:latin typeface="Calibri"/>
              <a:cs typeface="Calibri"/>
            </a:endParaRPr>
          </a:p>
        </p:txBody>
      </p:sp>
      <p:pic>
        <p:nvPicPr>
          <p:cNvPr id="76" name="object 7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171688" y="3307079"/>
            <a:ext cx="274319" cy="274319"/>
          </a:xfrm>
          <a:prstGeom prst="rect">
            <a:avLst/>
          </a:prstGeom>
        </p:spPr>
      </p:pic>
      <p:sp>
        <p:nvSpPr>
          <p:cNvPr id="77" name="object 77"/>
          <p:cNvSpPr txBox="1"/>
          <p:nvPr/>
        </p:nvSpPr>
        <p:spPr>
          <a:xfrm>
            <a:off x="8198357" y="3354704"/>
            <a:ext cx="225425" cy="1644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900" b="1" spc="-25" dirty="0">
                <a:solidFill>
                  <a:srgbClr val="FFFFFF"/>
                </a:solidFill>
                <a:latin typeface="Calibri"/>
                <a:cs typeface="Calibri"/>
              </a:rPr>
              <a:t>33%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78" name="object 78"/>
          <p:cNvSpPr txBox="1"/>
          <p:nvPr/>
        </p:nvSpPr>
        <p:spPr>
          <a:xfrm>
            <a:off x="8589644" y="908430"/>
            <a:ext cx="485775" cy="300990"/>
          </a:xfrm>
          <a:prstGeom prst="rect">
            <a:avLst/>
          </a:prstGeom>
        </p:spPr>
        <p:txBody>
          <a:bodyPr vert="horz" wrap="square" lIns="0" tIns="43180" rIns="0" bIns="0" rtlCol="0">
            <a:spAutoFit/>
          </a:bodyPr>
          <a:lstStyle/>
          <a:p>
            <a:pPr marL="12700" marR="5080" indent="78740">
              <a:lnSpc>
                <a:spcPts val="960"/>
              </a:lnSpc>
              <a:spcBef>
                <a:spcPts val="340"/>
              </a:spcBef>
            </a:pPr>
            <a:r>
              <a:rPr sz="1000" b="1" spc="-10" dirty="0">
                <a:solidFill>
                  <a:srgbClr val="212122"/>
                </a:solidFill>
                <a:latin typeface="Calibri"/>
                <a:cs typeface="Calibri"/>
              </a:rPr>
              <a:t>Total Disagree</a:t>
            </a:r>
            <a:endParaRPr sz="1000">
              <a:latin typeface="Calibri"/>
              <a:cs typeface="Calibri"/>
            </a:endParaRPr>
          </a:p>
        </p:txBody>
      </p:sp>
      <p:pic>
        <p:nvPicPr>
          <p:cNvPr id="79" name="object 79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8689847" y="1411223"/>
            <a:ext cx="274320" cy="274320"/>
          </a:xfrm>
          <a:prstGeom prst="rect">
            <a:avLst/>
          </a:prstGeom>
        </p:spPr>
      </p:pic>
      <p:sp>
        <p:nvSpPr>
          <p:cNvPr id="80" name="object 80"/>
          <p:cNvSpPr txBox="1"/>
          <p:nvPr/>
        </p:nvSpPr>
        <p:spPr>
          <a:xfrm>
            <a:off x="8716518" y="1457324"/>
            <a:ext cx="226060" cy="1644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900" b="1" spc="-25" dirty="0">
                <a:solidFill>
                  <a:srgbClr val="FFFFFF"/>
                </a:solidFill>
                <a:latin typeface="Calibri"/>
                <a:cs typeface="Calibri"/>
              </a:rPr>
              <a:t>33%</a:t>
            </a:r>
            <a:endParaRPr sz="900">
              <a:latin typeface="Calibri"/>
              <a:cs typeface="Calibri"/>
            </a:endParaRPr>
          </a:p>
        </p:txBody>
      </p:sp>
      <p:pic>
        <p:nvPicPr>
          <p:cNvPr id="81" name="object 81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8689847" y="2676144"/>
            <a:ext cx="274320" cy="274319"/>
          </a:xfrm>
          <a:prstGeom prst="rect">
            <a:avLst/>
          </a:prstGeom>
        </p:spPr>
      </p:pic>
      <p:sp>
        <p:nvSpPr>
          <p:cNvPr id="82" name="object 82"/>
          <p:cNvSpPr txBox="1"/>
          <p:nvPr/>
        </p:nvSpPr>
        <p:spPr>
          <a:xfrm>
            <a:off x="8716518" y="2724150"/>
            <a:ext cx="226060" cy="1644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900" b="1" spc="-25" dirty="0">
                <a:solidFill>
                  <a:srgbClr val="FFFFFF"/>
                </a:solidFill>
                <a:latin typeface="Calibri"/>
                <a:cs typeface="Calibri"/>
              </a:rPr>
              <a:t>36%</a:t>
            </a:r>
            <a:endParaRPr sz="900">
              <a:latin typeface="Calibri"/>
              <a:cs typeface="Calibri"/>
            </a:endParaRPr>
          </a:p>
        </p:txBody>
      </p:sp>
      <p:pic>
        <p:nvPicPr>
          <p:cNvPr id="83" name="object 83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8689847" y="3310127"/>
            <a:ext cx="274320" cy="274319"/>
          </a:xfrm>
          <a:prstGeom prst="rect">
            <a:avLst/>
          </a:prstGeom>
        </p:spPr>
      </p:pic>
      <p:sp>
        <p:nvSpPr>
          <p:cNvPr id="84" name="object 84"/>
          <p:cNvSpPr txBox="1"/>
          <p:nvPr/>
        </p:nvSpPr>
        <p:spPr>
          <a:xfrm>
            <a:off x="8716518" y="3357498"/>
            <a:ext cx="225425" cy="1644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900" b="1" spc="-25" dirty="0">
                <a:solidFill>
                  <a:srgbClr val="FFFFFF"/>
                </a:solidFill>
                <a:latin typeface="Calibri"/>
                <a:cs typeface="Calibri"/>
              </a:rPr>
              <a:t>41%</a:t>
            </a:r>
            <a:endParaRPr sz="900">
              <a:latin typeface="Calibri"/>
              <a:cs typeface="Calibri"/>
            </a:endParaRPr>
          </a:p>
        </p:txBody>
      </p:sp>
      <p:pic>
        <p:nvPicPr>
          <p:cNvPr id="85" name="object 85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8171688" y="2039111"/>
            <a:ext cx="274319" cy="274319"/>
          </a:xfrm>
          <a:prstGeom prst="rect">
            <a:avLst/>
          </a:prstGeom>
        </p:spPr>
      </p:pic>
      <p:sp>
        <p:nvSpPr>
          <p:cNvPr id="86" name="object 86"/>
          <p:cNvSpPr txBox="1"/>
          <p:nvPr/>
        </p:nvSpPr>
        <p:spPr>
          <a:xfrm>
            <a:off x="8198357" y="2088007"/>
            <a:ext cx="226060" cy="1644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900" b="1" spc="-25" dirty="0">
                <a:solidFill>
                  <a:srgbClr val="FFFFFF"/>
                </a:solidFill>
                <a:latin typeface="Calibri"/>
                <a:cs typeface="Calibri"/>
              </a:rPr>
              <a:t>37%</a:t>
            </a:r>
            <a:endParaRPr sz="900">
              <a:latin typeface="Calibri"/>
              <a:cs typeface="Calibri"/>
            </a:endParaRPr>
          </a:p>
        </p:txBody>
      </p:sp>
      <p:pic>
        <p:nvPicPr>
          <p:cNvPr id="87" name="object 87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8689847" y="2042159"/>
            <a:ext cx="274320" cy="274319"/>
          </a:xfrm>
          <a:prstGeom prst="rect">
            <a:avLst/>
          </a:prstGeom>
        </p:spPr>
      </p:pic>
      <p:sp>
        <p:nvSpPr>
          <p:cNvPr id="88" name="object 88"/>
          <p:cNvSpPr txBox="1"/>
          <p:nvPr/>
        </p:nvSpPr>
        <p:spPr>
          <a:xfrm>
            <a:off x="8716518" y="2090673"/>
            <a:ext cx="226060" cy="1644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900" b="1" spc="-25" dirty="0">
                <a:solidFill>
                  <a:srgbClr val="FFFFFF"/>
                </a:solidFill>
                <a:latin typeface="Calibri"/>
                <a:cs typeface="Calibri"/>
              </a:rPr>
              <a:t>36%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89" name="object 89"/>
          <p:cNvSpPr txBox="1"/>
          <p:nvPr/>
        </p:nvSpPr>
        <p:spPr>
          <a:xfrm>
            <a:off x="2033142" y="3828694"/>
            <a:ext cx="715010" cy="1416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65"/>
              </a:lnSpc>
            </a:pPr>
            <a:r>
              <a:rPr sz="900" b="1" dirty="0">
                <a:solidFill>
                  <a:srgbClr val="212122"/>
                </a:solidFill>
                <a:latin typeface="Calibri"/>
                <a:cs typeface="Calibri"/>
              </a:rPr>
              <a:t>Strongly</a:t>
            </a:r>
            <a:r>
              <a:rPr sz="900" b="1" spc="-35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212122"/>
                </a:solidFill>
                <a:latin typeface="Calibri"/>
                <a:cs typeface="Calibri"/>
              </a:rPr>
              <a:t>agree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90" name="object 90"/>
          <p:cNvSpPr txBox="1"/>
          <p:nvPr/>
        </p:nvSpPr>
        <p:spPr>
          <a:xfrm>
            <a:off x="2876550" y="3828694"/>
            <a:ext cx="827405" cy="1416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65"/>
              </a:lnSpc>
            </a:pPr>
            <a:r>
              <a:rPr sz="900" b="1" spc="-10" dirty="0">
                <a:solidFill>
                  <a:srgbClr val="212122"/>
                </a:solidFill>
                <a:latin typeface="Calibri"/>
                <a:cs typeface="Calibri"/>
              </a:rPr>
              <a:t>Somewhat</a:t>
            </a:r>
            <a:r>
              <a:rPr sz="900" b="1" spc="10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212122"/>
                </a:solidFill>
                <a:latin typeface="Calibri"/>
                <a:cs typeface="Calibri"/>
              </a:rPr>
              <a:t>agree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91" name="object 91"/>
          <p:cNvSpPr txBox="1"/>
          <p:nvPr/>
        </p:nvSpPr>
        <p:spPr>
          <a:xfrm>
            <a:off x="3834765" y="3828694"/>
            <a:ext cx="386080" cy="1416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65"/>
              </a:lnSpc>
            </a:pPr>
            <a:r>
              <a:rPr sz="900" b="1" spc="-10" dirty="0">
                <a:solidFill>
                  <a:srgbClr val="212122"/>
                </a:solidFill>
                <a:latin typeface="Calibri"/>
                <a:cs typeface="Calibri"/>
              </a:rPr>
              <a:t>Neutral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92" name="object 92"/>
          <p:cNvSpPr txBox="1"/>
          <p:nvPr/>
        </p:nvSpPr>
        <p:spPr>
          <a:xfrm>
            <a:off x="4351146" y="3828694"/>
            <a:ext cx="961390" cy="1416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65"/>
              </a:lnSpc>
            </a:pPr>
            <a:r>
              <a:rPr sz="900" b="1" spc="-10" dirty="0">
                <a:solidFill>
                  <a:srgbClr val="212122"/>
                </a:solidFill>
                <a:latin typeface="Calibri"/>
                <a:cs typeface="Calibri"/>
              </a:rPr>
              <a:t>Somewhat</a:t>
            </a:r>
            <a:r>
              <a:rPr sz="900" b="1" spc="10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212122"/>
                </a:solidFill>
                <a:latin typeface="Calibri"/>
                <a:cs typeface="Calibri"/>
              </a:rPr>
              <a:t>disagree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93" name="object 93"/>
          <p:cNvSpPr txBox="1"/>
          <p:nvPr/>
        </p:nvSpPr>
        <p:spPr>
          <a:xfrm>
            <a:off x="5444490" y="3828694"/>
            <a:ext cx="845819" cy="1416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65"/>
              </a:lnSpc>
            </a:pPr>
            <a:r>
              <a:rPr sz="900" b="1" dirty="0">
                <a:solidFill>
                  <a:srgbClr val="212122"/>
                </a:solidFill>
                <a:latin typeface="Calibri"/>
                <a:cs typeface="Calibri"/>
              </a:rPr>
              <a:t>Strongly</a:t>
            </a:r>
            <a:r>
              <a:rPr sz="900" b="1" spc="-40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212122"/>
                </a:solidFill>
                <a:latin typeface="Calibri"/>
                <a:cs typeface="Calibri"/>
              </a:rPr>
              <a:t>disagree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94" name="object 94"/>
          <p:cNvSpPr txBox="1"/>
          <p:nvPr/>
        </p:nvSpPr>
        <p:spPr>
          <a:xfrm>
            <a:off x="6422897" y="3828694"/>
            <a:ext cx="434340" cy="1416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65"/>
              </a:lnSpc>
            </a:pPr>
            <a:r>
              <a:rPr sz="900" b="1" dirty="0">
                <a:solidFill>
                  <a:srgbClr val="212122"/>
                </a:solidFill>
                <a:latin typeface="Calibri"/>
                <a:cs typeface="Calibri"/>
              </a:rPr>
              <a:t>Not</a:t>
            </a:r>
            <a:r>
              <a:rPr sz="900" b="1" spc="-25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900" b="1" spc="-20" dirty="0">
                <a:solidFill>
                  <a:srgbClr val="212122"/>
                </a:solidFill>
                <a:latin typeface="Calibri"/>
                <a:cs typeface="Calibri"/>
              </a:rPr>
              <a:t>sure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95" name="object 95"/>
          <p:cNvSpPr txBox="1"/>
          <p:nvPr/>
        </p:nvSpPr>
        <p:spPr>
          <a:xfrm>
            <a:off x="6987285" y="3828694"/>
            <a:ext cx="1013460" cy="1416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65"/>
              </a:lnSpc>
            </a:pPr>
            <a:r>
              <a:rPr sz="900" b="1" dirty="0">
                <a:solidFill>
                  <a:srgbClr val="212122"/>
                </a:solidFill>
                <a:latin typeface="Calibri"/>
                <a:cs typeface="Calibri"/>
              </a:rPr>
              <a:t>Prefer</a:t>
            </a:r>
            <a:r>
              <a:rPr sz="900" b="1" spc="-10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212122"/>
                </a:solidFill>
                <a:latin typeface="Calibri"/>
                <a:cs typeface="Calibri"/>
              </a:rPr>
              <a:t>not to</a:t>
            </a:r>
            <a:r>
              <a:rPr sz="900" b="1" spc="-35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212122"/>
                </a:solidFill>
                <a:latin typeface="Calibri"/>
                <a:cs typeface="Calibri"/>
              </a:rPr>
              <a:t>answer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96" name="object 96"/>
          <p:cNvSpPr txBox="1"/>
          <p:nvPr/>
        </p:nvSpPr>
        <p:spPr>
          <a:xfrm>
            <a:off x="560323" y="4173423"/>
            <a:ext cx="191770" cy="1416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65"/>
              </a:lnSpc>
            </a:pPr>
            <a:r>
              <a:rPr sz="900" spc="-25" dirty="0">
                <a:solidFill>
                  <a:srgbClr val="444646"/>
                </a:solidFill>
                <a:latin typeface="Calibri"/>
                <a:cs typeface="Calibri"/>
              </a:rPr>
              <a:t>Q2.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97" name="object 97"/>
          <p:cNvSpPr txBox="1"/>
          <p:nvPr/>
        </p:nvSpPr>
        <p:spPr>
          <a:xfrm>
            <a:off x="905052" y="4173423"/>
            <a:ext cx="7351395" cy="635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05"/>
              </a:lnSpc>
            </a:pP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Under </a:t>
            </a:r>
            <a:r>
              <a:rPr sz="900" i="1" spc="-10" dirty="0">
                <a:solidFill>
                  <a:srgbClr val="444646"/>
                </a:solidFill>
                <a:latin typeface="Calibri"/>
                <a:cs typeface="Calibri"/>
              </a:rPr>
              <a:t>decriminalization,</a:t>
            </a:r>
            <a:r>
              <a:rPr sz="900" i="1" spc="-7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adults</a:t>
            </a:r>
            <a:r>
              <a:rPr sz="900" i="1" spc="-5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are</a:t>
            </a:r>
            <a:r>
              <a:rPr sz="900" i="1" spc="2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allowed</a:t>
            </a:r>
            <a:r>
              <a:rPr sz="900" i="1" spc="-4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to</a:t>
            </a:r>
            <a:r>
              <a:rPr sz="900" i="1" spc="2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possess</a:t>
            </a:r>
            <a:r>
              <a:rPr sz="900" i="1" spc="-5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up</a:t>
            </a:r>
            <a:r>
              <a:rPr sz="900" i="1" spc="1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to</a:t>
            </a:r>
            <a:r>
              <a:rPr sz="900" i="1" spc="2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a</a:t>
            </a:r>
            <a:r>
              <a:rPr sz="900" i="1" spc="1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cumulative</a:t>
            </a:r>
            <a:r>
              <a:rPr sz="900" i="1" spc="-6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total</a:t>
            </a:r>
            <a:r>
              <a:rPr sz="900" i="1" spc="-2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of</a:t>
            </a:r>
            <a:r>
              <a:rPr sz="900" i="1" spc="1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2.5</a:t>
            </a:r>
            <a:r>
              <a:rPr sz="900" i="1" spc="-1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grams</a:t>
            </a:r>
            <a:r>
              <a:rPr sz="900" i="1" spc="1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of</a:t>
            </a:r>
            <a:r>
              <a:rPr sz="900" i="1" spc="1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opioids,</a:t>
            </a:r>
            <a:r>
              <a:rPr sz="900" i="1" spc="-4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cocaine/crack-</a:t>
            </a:r>
            <a:r>
              <a:rPr sz="900" i="1" spc="-10" dirty="0">
                <a:solidFill>
                  <a:srgbClr val="444646"/>
                </a:solidFill>
                <a:latin typeface="Calibri"/>
                <a:cs typeface="Calibri"/>
              </a:rPr>
              <a:t>cocaine,</a:t>
            </a:r>
            <a:r>
              <a:rPr sz="900" i="1" spc="-4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methamphetamine</a:t>
            </a:r>
            <a:r>
              <a:rPr sz="900" i="1" spc="-3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and</a:t>
            </a:r>
            <a:r>
              <a:rPr sz="900" i="1" spc="-1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spc="-20" dirty="0">
                <a:solidFill>
                  <a:srgbClr val="444646"/>
                </a:solidFill>
                <a:latin typeface="Calibri"/>
                <a:cs typeface="Calibri"/>
              </a:rPr>
              <a:t>MDMA</a:t>
            </a:r>
            <a:endParaRPr sz="900">
              <a:latin typeface="Calibri"/>
              <a:cs typeface="Calibri"/>
            </a:endParaRPr>
          </a:p>
          <a:p>
            <a:pPr marL="12700" marR="144780">
              <a:lnSpc>
                <a:spcPct val="90400"/>
              </a:lnSpc>
              <a:spcBef>
                <a:spcPts val="40"/>
              </a:spcBef>
            </a:pP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for</a:t>
            </a:r>
            <a:r>
              <a:rPr sz="900" i="1" spc="-1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personal</a:t>
            </a:r>
            <a:r>
              <a:rPr sz="900" i="1" spc="-3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possession.</a:t>
            </a:r>
            <a:r>
              <a:rPr sz="900" i="1" spc="-8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Amounts</a:t>
            </a:r>
            <a:r>
              <a:rPr sz="900" i="1" spc="-6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carried</a:t>
            </a:r>
            <a:r>
              <a:rPr sz="900" i="1" spc="-3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above</a:t>
            </a:r>
            <a:r>
              <a:rPr sz="900" i="1" spc="-4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2.5</a:t>
            </a:r>
            <a:r>
              <a:rPr sz="900" i="1" spc="-2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grams</a:t>
            </a:r>
            <a:r>
              <a:rPr sz="900" i="1" spc="-3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will</a:t>
            </a:r>
            <a:r>
              <a:rPr sz="900" i="1" spc="2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still</a:t>
            </a:r>
            <a:r>
              <a:rPr sz="900" i="1" spc="-1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be</a:t>
            </a:r>
            <a:r>
              <a:rPr sz="900" i="1" spc="-1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criminalized.</a:t>
            </a:r>
            <a:r>
              <a:rPr sz="900" i="1" spc="-8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The</a:t>
            </a:r>
            <a:r>
              <a:rPr sz="900" i="1" spc="-1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BC</a:t>
            </a:r>
            <a:r>
              <a:rPr sz="900" i="1" spc="-1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government’s</a:t>
            </a:r>
            <a:r>
              <a:rPr sz="900" i="1" spc="-6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stated</a:t>
            </a:r>
            <a:r>
              <a:rPr sz="900" i="1" spc="-5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goals</a:t>
            </a:r>
            <a:r>
              <a:rPr sz="900" i="1" spc="-3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of decriminalization</a:t>
            </a:r>
            <a:r>
              <a:rPr sz="900" i="1" spc="-8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are</a:t>
            </a:r>
            <a:r>
              <a:rPr sz="900" i="1" spc="2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to</a:t>
            </a:r>
            <a:r>
              <a:rPr sz="900" i="1" spc="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reduce</a:t>
            </a:r>
            <a:r>
              <a:rPr sz="900" i="1" spc="-4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spc="-25" dirty="0">
                <a:solidFill>
                  <a:srgbClr val="444646"/>
                </a:solidFill>
                <a:latin typeface="Calibri"/>
                <a:cs typeface="Calibri"/>
              </a:rPr>
              <a:t>the</a:t>
            </a:r>
            <a:r>
              <a:rPr sz="900" i="1" spc="50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harms</a:t>
            </a:r>
            <a:r>
              <a:rPr sz="900" i="1" spc="-3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associated</a:t>
            </a:r>
            <a:r>
              <a:rPr sz="900" i="1" spc="-8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with</a:t>
            </a:r>
            <a:r>
              <a:rPr sz="900" i="1" spc="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substance</a:t>
            </a:r>
            <a:r>
              <a:rPr sz="900" i="1" spc="-7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use,</a:t>
            </a:r>
            <a:r>
              <a:rPr sz="900" i="1" spc="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including</a:t>
            </a:r>
            <a:r>
              <a:rPr sz="900" i="1" spc="-5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stigma</a:t>
            </a:r>
            <a:r>
              <a:rPr sz="900" i="1" spc="-5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and</a:t>
            </a:r>
            <a:r>
              <a:rPr sz="900" i="1" spc="-2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criminalization,</a:t>
            </a:r>
            <a:r>
              <a:rPr sz="900" i="1" spc="-5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as</a:t>
            </a:r>
            <a:r>
              <a:rPr sz="900" i="1" spc="-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well as</a:t>
            </a:r>
            <a:r>
              <a:rPr sz="900" i="1" spc="2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to</a:t>
            </a:r>
            <a:r>
              <a:rPr sz="900" i="1" spc="1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support</a:t>
            </a:r>
            <a:r>
              <a:rPr sz="900" i="1" spc="-6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people</a:t>
            </a:r>
            <a:r>
              <a:rPr sz="900" i="1" spc="-4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who</a:t>
            </a:r>
            <a:r>
              <a:rPr sz="900" i="1" spc="-2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use</a:t>
            </a:r>
            <a:r>
              <a:rPr sz="900" i="1" spc="-1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drugs</a:t>
            </a:r>
            <a:r>
              <a:rPr sz="900" i="1" spc="-3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to</a:t>
            </a:r>
            <a:r>
              <a:rPr sz="900" i="1" spc="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access</a:t>
            </a:r>
            <a:r>
              <a:rPr sz="900" i="1" spc="-2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health</a:t>
            </a:r>
            <a:r>
              <a:rPr sz="900" i="1" spc="-5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and</a:t>
            </a:r>
            <a:r>
              <a:rPr sz="900" i="1" spc="-2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social</a:t>
            </a:r>
            <a:r>
              <a:rPr sz="900" i="1" spc="-3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spc="-10" dirty="0">
                <a:solidFill>
                  <a:srgbClr val="444646"/>
                </a:solidFill>
                <a:latin typeface="Calibri"/>
                <a:cs typeface="Calibri"/>
              </a:rPr>
              <a:t>services,</a:t>
            </a:r>
            <a:r>
              <a:rPr sz="900" i="1" spc="50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ultimately</a:t>
            </a:r>
            <a:r>
              <a:rPr sz="900" i="1" spc="-6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redirecting</a:t>
            </a:r>
            <a:r>
              <a:rPr sz="900" i="1" spc="-4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them</a:t>
            </a:r>
            <a:r>
              <a:rPr sz="900" i="1" spc="-4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away from</a:t>
            </a:r>
            <a:r>
              <a:rPr sz="900" i="1" spc="-3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the</a:t>
            </a:r>
            <a:r>
              <a:rPr sz="900" i="1" spc="-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criminal</a:t>
            </a:r>
            <a:r>
              <a:rPr sz="900" i="1" spc="-2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justice</a:t>
            </a:r>
            <a:r>
              <a:rPr sz="900" i="1" spc="-3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system.</a:t>
            </a:r>
            <a:r>
              <a:rPr sz="900" i="1" spc="-5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Please</a:t>
            </a:r>
            <a:r>
              <a:rPr sz="900" i="1" spc="-3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indicate</a:t>
            </a:r>
            <a:r>
              <a:rPr sz="900" i="1" spc="-7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your</a:t>
            </a:r>
            <a:r>
              <a:rPr sz="900" i="1" spc="-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level of</a:t>
            </a:r>
            <a:r>
              <a:rPr sz="900" i="1" spc="1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agreement</a:t>
            </a:r>
            <a:r>
              <a:rPr sz="900" i="1" spc="-5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or</a:t>
            </a:r>
            <a:r>
              <a:rPr sz="900" i="1" spc="-1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disagreement</a:t>
            </a:r>
            <a:r>
              <a:rPr sz="900" i="1" spc="-5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with</a:t>
            </a:r>
            <a:r>
              <a:rPr sz="900" i="1" spc="-2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the</a:t>
            </a:r>
            <a:r>
              <a:rPr sz="900" i="1" spc="-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following</a:t>
            </a:r>
            <a:r>
              <a:rPr sz="900" i="1" spc="-5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spc="-10" dirty="0">
                <a:solidFill>
                  <a:srgbClr val="444646"/>
                </a:solidFill>
                <a:latin typeface="Calibri"/>
                <a:cs typeface="Calibri"/>
              </a:rPr>
              <a:t>statements</a:t>
            </a:r>
            <a:r>
              <a:rPr sz="900" i="1" spc="50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regarding</a:t>
            </a:r>
            <a:r>
              <a:rPr sz="900" i="1" spc="-7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the potential</a:t>
            </a:r>
            <a:r>
              <a:rPr sz="900" i="1" spc="-5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impact</a:t>
            </a:r>
            <a:r>
              <a:rPr sz="900" i="1" spc="-5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of</a:t>
            </a:r>
            <a:r>
              <a:rPr sz="900" i="1" spc="4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spc="-10" dirty="0">
                <a:solidFill>
                  <a:srgbClr val="444646"/>
                </a:solidFill>
                <a:latin typeface="Calibri"/>
                <a:cs typeface="Calibri"/>
              </a:rPr>
              <a:t>decriminalization</a:t>
            </a:r>
            <a:r>
              <a:rPr sz="900" i="1" spc="-4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of</a:t>
            </a:r>
            <a:r>
              <a:rPr sz="900" i="1" spc="1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illegal</a:t>
            </a:r>
            <a:r>
              <a:rPr sz="900" i="1" spc="-2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drugs</a:t>
            </a:r>
            <a:r>
              <a:rPr sz="900" i="1" spc="-2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in</a:t>
            </a:r>
            <a:r>
              <a:rPr sz="900" i="1" spc="1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spc="-25" dirty="0">
                <a:solidFill>
                  <a:srgbClr val="444646"/>
                </a:solidFill>
                <a:latin typeface="Calibri"/>
                <a:cs typeface="Calibri"/>
              </a:rPr>
              <a:t>BC.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98" name="object 9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855"/>
              </a:lnSpc>
            </a:pPr>
            <a:fld id="{81D60167-4931-47E6-BA6A-407CBD079E47}" type="slidenum">
              <a:rPr spc="-50" dirty="0"/>
              <a:t>8</a:t>
            </a:fld>
            <a:endParaRPr spc="-50" dirty="0"/>
          </a:p>
        </p:txBody>
      </p:sp>
      <p:sp>
        <p:nvSpPr>
          <p:cNvPr id="99" name="object 99"/>
          <p:cNvSpPr txBox="1"/>
          <p:nvPr/>
        </p:nvSpPr>
        <p:spPr>
          <a:xfrm>
            <a:off x="560323" y="4813579"/>
            <a:ext cx="1501775" cy="1416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65"/>
              </a:lnSpc>
            </a:pPr>
            <a:r>
              <a:rPr sz="900" dirty="0">
                <a:solidFill>
                  <a:srgbClr val="444646"/>
                </a:solidFill>
                <a:latin typeface="Calibri"/>
                <a:cs typeface="Calibri"/>
              </a:rPr>
              <a:t>Base:</a:t>
            </a:r>
            <a:r>
              <a:rPr sz="900" spc="-2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444646"/>
                </a:solidFill>
                <a:latin typeface="Calibri"/>
                <a:cs typeface="Calibri"/>
              </a:rPr>
              <a:t>All</a:t>
            </a:r>
            <a:r>
              <a:rPr sz="900" spc="1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444646"/>
                </a:solidFill>
                <a:latin typeface="Calibri"/>
                <a:cs typeface="Calibri"/>
              </a:rPr>
              <a:t>respondents</a:t>
            </a:r>
            <a:r>
              <a:rPr sz="900" spc="-6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spc="-10" dirty="0">
                <a:solidFill>
                  <a:srgbClr val="444646"/>
                </a:solidFill>
                <a:latin typeface="Calibri"/>
                <a:cs typeface="Calibri"/>
              </a:rPr>
              <a:t>(n=1,202)</a:t>
            </a:r>
            <a:endParaRPr sz="9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Agree/Disagree</a:t>
            </a:r>
            <a:r>
              <a:rPr spc="-95" dirty="0"/>
              <a:t> </a:t>
            </a:r>
            <a:r>
              <a:rPr spc="-10" dirty="0"/>
              <a:t>Statements</a:t>
            </a:r>
            <a:r>
              <a:rPr spc="-5" dirty="0"/>
              <a:t> </a:t>
            </a:r>
            <a:r>
              <a:rPr dirty="0"/>
              <a:t>About</a:t>
            </a:r>
            <a:r>
              <a:rPr spc="-10" dirty="0"/>
              <a:t> </a:t>
            </a:r>
            <a:r>
              <a:rPr dirty="0"/>
              <a:t>Impact</a:t>
            </a:r>
            <a:r>
              <a:rPr spc="-30" dirty="0"/>
              <a:t> </a:t>
            </a:r>
            <a:r>
              <a:rPr dirty="0"/>
              <a:t>of</a:t>
            </a:r>
            <a:r>
              <a:rPr spc="-25" dirty="0"/>
              <a:t> </a:t>
            </a:r>
            <a:r>
              <a:rPr dirty="0"/>
              <a:t>Decriminalization</a:t>
            </a:r>
            <a:r>
              <a:rPr spc="5" dirty="0"/>
              <a:t> </a:t>
            </a:r>
            <a:r>
              <a:rPr dirty="0"/>
              <a:t>(slide</a:t>
            </a:r>
            <a:r>
              <a:rPr spc="-25" dirty="0"/>
              <a:t> </a:t>
            </a:r>
            <a:r>
              <a:rPr dirty="0"/>
              <a:t>3</a:t>
            </a:r>
            <a:r>
              <a:rPr spc="-30" dirty="0"/>
              <a:t> </a:t>
            </a:r>
            <a:r>
              <a:rPr dirty="0"/>
              <a:t>of</a:t>
            </a:r>
            <a:r>
              <a:rPr spc="-30" dirty="0"/>
              <a:t> </a:t>
            </a:r>
            <a:r>
              <a:rPr spc="-25" dirty="0"/>
              <a:t>3)</a:t>
            </a:r>
          </a:p>
        </p:txBody>
      </p:sp>
      <p:sp>
        <p:nvSpPr>
          <p:cNvPr id="3" name="object 3"/>
          <p:cNvSpPr/>
          <p:nvPr/>
        </p:nvSpPr>
        <p:spPr>
          <a:xfrm>
            <a:off x="257263" y="541146"/>
            <a:ext cx="0" cy="411480"/>
          </a:xfrm>
          <a:custGeom>
            <a:avLst/>
            <a:gdLst/>
            <a:ahLst/>
            <a:cxnLst/>
            <a:rect l="l" t="t" r="r" b="b"/>
            <a:pathLst>
              <a:path h="411480">
                <a:moveTo>
                  <a:pt x="0" y="0"/>
                </a:moveTo>
                <a:lnTo>
                  <a:pt x="0" y="411479"/>
                </a:lnTo>
              </a:path>
            </a:pathLst>
          </a:custGeom>
          <a:ln w="38100">
            <a:solidFill>
              <a:srgbClr val="0060A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35991" y="504570"/>
            <a:ext cx="7830820" cy="454025"/>
          </a:xfrm>
          <a:prstGeom prst="rect">
            <a:avLst/>
          </a:prstGeom>
        </p:spPr>
        <p:txBody>
          <a:bodyPr vert="horz" wrap="square" lIns="0" tIns="30480" rIns="0" bIns="0" rtlCol="0">
            <a:spAutoFit/>
          </a:bodyPr>
          <a:lstStyle/>
          <a:p>
            <a:pPr marL="12700" marR="5080">
              <a:lnSpc>
                <a:spcPts val="1080"/>
              </a:lnSpc>
              <a:spcBef>
                <a:spcPts val="240"/>
              </a:spcBef>
            </a:pP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A narrow</a:t>
            </a:r>
            <a:r>
              <a:rPr sz="1000" spc="-20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majority</a:t>
            </a:r>
            <a:r>
              <a:rPr sz="1000" spc="-50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of</a:t>
            </a:r>
            <a:r>
              <a:rPr sz="1000" spc="10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British</a:t>
            </a:r>
            <a:r>
              <a:rPr sz="1000" spc="-25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Columbians</a:t>
            </a:r>
            <a:r>
              <a:rPr sz="1000" spc="-50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disagree</a:t>
            </a:r>
            <a:r>
              <a:rPr sz="1000" spc="-20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that</a:t>
            </a:r>
            <a:r>
              <a:rPr sz="1000" spc="5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decriminalization</a:t>
            </a:r>
            <a:r>
              <a:rPr sz="1000" spc="-75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will</a:t>
            </a:r>
            <a:r>
              <a:rPr sz="1000" spc="-35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reduce</a:t>
            </a:r>
            <a:r>
              <a:rPr sz="1000" spc="-20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rates</a:t>
            </a:r>
            <a:r>
              <a:rPr sz="1000" spc="-5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of</a:t>
            </a:r>
            <a:r>
              <a:rPr sz="1000" spc="5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drug</a:t>
            </a:r>
            <a:r>
              <a:rPr sz="1000" spc="15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overdoses</a:t>
            </a:r>
            <a:r>
              <a:rPr sz="1000" spc="-30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(21%</a:t>
            </a:r>
            <a:r>
              <a:rPr sz="1000" spc="5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agree</a:t>
            </a:r>
            <a:r>
              <a:rPr sz="1000" spc="-20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vs.</a:t>
            </a:r>
            <a:r>
              <a:rPr sz="1000" spc="15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spc="-70" dirty="0">
                <a:solidFill>
                  <a:srgbClr val="57585B"/>
                </a:solidFill>
                <a:latin typeface="Calibri"/>
                <a:cs typeface="Calibri"/>
              </a:rPr>
              <a:t>55%</a:t>
            </a:r>
            <a:r>
              <a:rPr sz="1000" spc="30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disagree),</a:t>
            </a:r>
            <a:r>
              <a:rPr sz="1000" spc="-60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that</a:t>
            </a:r>
            <a:r>
              <a:rPr sz="1000" spc="5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it </a:t>
            </a:r>
            <a:r>
              <a:rPr sz="1000" spc="-25" dirty="0">
                <a:solidFill>
                  <a:srgbClr val="57585B"/>
                </a:solidFill>
                <a:latin typeface="Calibri"/>
                <a:cs typeface="Calibri"/>
              </a:rPr>
              <a:t>has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 positively</a:t>
            </a:r>
            <a:r>
              <a:rPr sz="1000" spc="-50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influenced</a:t>
            </a:r>
            <a:r>
              <a:rPr sz="1000" spc="-75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their</a:t>
            </a:r>
            <a:r>
              <a:rPr sz="1000" spc="-10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views</a:t>
            </a:r>
            <a:r>
              <a:rPr sz="1000" spc="-5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of</a:t>
            </a:r>
            <a:r>
              <a:rPr sz="1000" spc="-15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people</a:t>
            </a:r>
            <a:r>
              <a:rPr sz="1000" spc="-20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who</a:t>
            </a:r>
            <a:r>
              <a:rPr sz="1000" spc="10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use</a:t>
            </a:r>
            <a:r>
              <a:rPr sz="1000" spc="5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drugs</a:t>
            </a:r>
            <a:r>
              <a:rPr sz="1000" spc="-5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(16%</a:t>
            </a:r>
            <a:r>
              <a:rPr sz="1000" spc="5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agree</a:t>
            </a:r>
            <a:r>
              <a:rPr sz="1000" spc="10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vs.</a:t>
            </a:r>
            <a:r>
              <a:rPr sz="1000" spc="-10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52%</a:t>
            </a:r>
            <a:r>
              <a:rPr sz="1000" spc="30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disagree)</a:t>
            </a:r>
            <a:r>
              <a:rPr sz="1000" spc="-35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and</a:t>
            </a:r>
            <a:r>
              <a:rPr sz="1000" spc="5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that</a:t>
            </a:r>
            <a:r>
              <a:rPr sz="1000" spc="10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it</a:t>
            </a:r>
            <a:r>
              <a:rPr sz="1000" spc="5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will</a:t>
            </a:r>
            <a:r>
              <a:rPr sz="1000" spc="-35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decrease</a:t>
            </a:r>
            <a:r>
              <a:rPr sz="1000" spc="-20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spc="-40" dirty="0">
                <a:solidFill>
                  <a:srgbClr val="57585B"/>
                </a:solidFill>
                <a:latin typeface="Calibri"/>
                <a:cs typeface="Calibri"/>
              </a:rPr>
              <a:t>drug-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related</a:t>
            </a:r>
            <a:r>
              <a:rPr sz="1000" spc="-50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crimes</a:t>
            </a:r>
            <a:r>
              <a:rPr sz="1000" spc="-60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in</a:t>
            </a:r>
            <a:r>
              <a:rPr sz="1000" spc="-25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their</a:t>
            </a:r>
            <a:r>
              <a:rPr sz="1000" spc="15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57585B"/>
                </a:solidFill>
                <a:latin typeface="Calibri"/>
                <a:cs typeface="Calibri"/>
              </a:rPr>
              <a:t>community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(25%</a:t>
            </a:r>
            <a:r>
              <a:rPr sz="1000" spc="-20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agree</a:t>
            </a:r>
            <a:r>
              <a:rPr sz="1000" spc="-40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vs.</a:t>
            </a:r>
            <a:r>
              <a:rPr sz="1000" spc="-5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85B"/>
                </a:solidFill>
                <a:latin typeface="Calibri"/>
                <a:cs typeface="Calibri"/>
              </a:rPr>
              <a:t>50%</a:t>
            </a:r>
            <a:r>
              <a:rPr sz="1000" spc="10" dirty="0">
                <a:solidFill>
                  <a:srgbClr val="57585B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57585B"/>
                </a:solidFill>
                <a:latin typeface="Calibri"/>
                <a:cs typeface="Calibri"/>
              </a:rPr>
              <a:t>disagree).</a:t>
            </a:r>
            <a:endParaRPr sz="1000">
              <a:latin typeface="Calibri"/>
              <a:cs typeface="Calibri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3483864" y="1399031"/>
            <a:ext cx="4520565" cy="317500"/>
            <a:chOff x="3483864" y="1399031"/>
            <a:chExt cx="4520565" cy="317500"/>
          </a:xfrm>
        </p:grpSpPr>
        <p:sp>
          <p:nvSpPr>
            <p:cNvPr id="6" name="object 6"/>
            <p:cNvSpPr/>
            <p:nvPr/>
          </p:nvSpPr>
          <p:spPr>
            <a:xfrm>
              <a:off x="3483864" y="1399031"/>
              <a:ext cx="274320" cy="317500"/>
            </a:xfrm>
            <a:custGeom>
              <a:avLst/>
              <a:gdLst/>
              <a:ahLst/>
              <a:cxnLst/>
              <a:rect l="l" t="t" r="r" b="b"/>
              <a:pathLst>
                <a:path w="274320" h="317500">
                  <a:moveTo>
                    <a:pt x="274320" y="0"/>
                  </a:moveTo>
                  <a:lnTo>
                    <a:pt x="0" y="0"/>
                  </a:lnTo>
                  <a:lnTo>
                    <a:pt x="0" y="316991"/>
                  </a:lnTo>
                  <a:lnTo>
                    <a:pt x="274320" y="316991"/>
                  </a:lnTo>
                  <a:lnTo>
                    <a:pt x="274320" y="0"/>
                  </a:lnTo>
                  <a:close/>
                </a:path>
              </a:pathLst>
            </a:custGeom>
            <a:solidFill>
              <a:srgbClr val="006FC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3758184" y="1399031"/>
              <a:ext cx="1003300" cy="317500"/>
            </a:xfrm>
            <a:custGeom>
              <a:avLst/>
              <a:gdLst/>
              <a:ahLst/>
              <a:cxnLst/>
              <a:rect l="l" t="t" r="r" b="b"/>
              <a:pathLst>
                <a:path w="1003300" h="317500">
                  <a:moveTo>
                    <a:pt x="1002791" y="0"/>
                  </a:moveTo>
                  <a:lnTo>
                    <a:pt x="0" y="0"/>
                  </a:lnTo>
                  <a:lnTo>
                    <a:pt x="0" y="316991"/>
                  </a:lnTo>
                  <a:lnTo>
                    <a:pt x="1002791" y="316991"/>
                  </a:lnTo>
                  <a:lnTo>
                    <a:pt x="1002791" y="0"/>
                  </a:lnTo>
                  <a:close/>
                </a:path>
              </a:pathLst>
            </a:custGeom>
            <a:solidFill>
              <a:srgbClr val="85A9D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4760976" y="1399031"/>
              <a:ext cx="822960" cy="317500"/>
            </a:xfrm>
            <a:custGeom>
              <a:avLst/>
              <a:gdLst/>
              <a:ahLst/>
              <a:cxnLst/>
              <a:rect l="l" t="t" r="r" b="b"/>
              <a:pathLst>
                <a:path w="822960" h="317500">
                  <a:moveTo>
                    <a:pt x="822960" y="0"/>
                  </a:moveTo>
                  <a:lnTo>
                    <a:pt x="0" y="0"/>
                  </a:lnTo>
                  <a:lnTo>
                    <a:pt x="0" y="316991"/>
                  </a:lnTo>
                  <a:lnTo>
                    <a:pt x="822960" y="316991"/>
                  </a:lnTo>
                  <a:lnTo>
                    <a:pt x="822960" y="0"/>
                  </a:lnTo>
                  <a:close/>
                </a:path>
              </a:pathLst>
            </a:custGeom>
            <a:solidFill>
              <a:srgbClr val="00AF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5583936" y="1399031"/>
              <a:ext cx="1143000" cy="317500"/>
            </a:xfrm>
            <a:custGeom>
              <a:avLst/>
              <a:gdLst/>
              <a:ahLst/>
              <a:cxnLst/>
              <a:rect l="l" t="t" r="r" b="b"/>
              <a:pathLst>
                <a:path w="1143000" h="317500">
                  <a:moveTo>
                    <a:pt x="1142999" y="0"/>
                  </a:moveTo>
                  <a:lnTo>
                    <a:pt x="0" y="0"/>
                  </a:lnTo>
                  <a:lnTo>
                    <a:pt x="0" y="316991"/>
                  </a:lnTo>
                  <a:lnTo>
                    <a:pt x="1142999" y="316991"/>
                  </a:lnTo>
                  <a:lnTo>
                    <a:pt x="1142999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6726936" y="1399031"/>
              <a:ext cx="868680" cy="317500"/>
            </a:xfrm>
            <a:custGeom>
              <a:avLst/>
              <a:gdLst/>
              <a:ahLst/>
              <a:cxnLst/>
              <a:rect l="l" t="t" r="r" b="b"/>
              <a:pathLst>
                <a:path w="868679" h="317500">
                  <a:moveTo>
                    <a:pt x="868680" y="0"/>
                  </a:moveTo>
                  <a:lnTo>
                    <a:pt x="0" y="0"/>
                  </a:lnTo>
                  <a:lnTo>
                    <a:pt x="0" y="316991"/>
                  </a:lnTo>
                  <a:lnTo>
                    <a:pt x="868680" y="316991"/>
                  </a:lnTo>
                  <a:lnTo>
                    <a:pt x="868680" y="0"/>
                  </a:lnTo>
                  <a:close/>
                </a:path>
              </a:pathLst>
            </a:custGeom>
            <a:solidFill>
              <a:srgbClr val="C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7595616" y="1399031"/>
              <a:ext cx="365760" cy="317500"/>
            </a:xfrm>
            <a:custGeom>
              <a:avLst/>
              <a:gdLst/>
              <a:ahLst/>
              <a:cxnLst/>
              <a:rect l="l" t="t" r="r" b="b"/>
              <a:pathLst>
                <a:path w="365759" h="317500">
                  <a:moveTo>
                    <a:pt x="365759" y="0"/>
                  </a:moveTo>
                  <a:lnTo>
                    <a:pt x="0" y="0"/>
                  </a:lnTo>
                  <a:lnTo>
                    <a:pt x="0" y="316991"/>
                  </a:lnTo>
                  <a:lnTo>
                    <a:pt x="365759" y="316991"/>
                  </a:lnTo>
                  <a:lnTo>
                    <a:pt x="365759" y="0"/>
                  </a:lnTo>
                  <a:close/>
                </a:path>
              </a:pathLst>
            </a:custGeom>
            <a:solidFill>
              <a:srgbClr val="7E7E7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7961376" y="1399031"/>
              <a:ext cx="43180" cy="317500"/>
            </a:xfrm>
            <a:custGeom>
              <a:avLst/>
              <a:gdLst/>
              <a:ahLst/>
              <a:cxnLst/>
              <a:rect l="l" t="t" r="r" b="b"/>
              <a:pathLst>
                <a:path w="43179" h="317500">
                  <a:moveTo>
                    <a:pt x="42672" y="0"/>
                  </a:moveTo>
                  <a:lnTo>
                    <a:pt x="0" y="0"/>
                  </a:lnTo>
                  <a:lnTo>
                    <a:pt x="0" y="316991"/>
                  </a:lnTo>
                  <a:lnTo>
                    <a:pt x="42672" y="316991"/>
                  </a:lnTo>
                  <a:lnTo>
                    <a:pt x="42672" y="0"/>
                  </a:lnTo>
                  <a:close/>
                </a:path>
              </a:pathLst>
            </a:custGeom>
            <a:solidFill>
              <a:srgbClr val="21212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3" name="object 13"/>
          <p:cNvGrpSpPr/>
          <p:nvPr/>
        </p:nvGrpSpPr>
        <p:grpSpPr>
          <a:xfrm>
            <a:off x="3483864" y="2029967"/>
            <a:ext cx="4520565" cy="317500"/>
            <a:chOff x="3483864" y="2029967"/>
            <a:chExt cx="4520565" cy="317500"/>
          </a:xfrm>
        </p:grpSpPr>
        <p:sp>
          <p:nvSpPr>
            <p:cNvPr id="14" name="object 14"/>
            <p:cNvSpPr/>
            <p:nvPr/>
          </p:nvSpPr>
          <p:spPr>
            <a:xfrm>
              <a:off x="3483864" y="2029967"/>
              <a:ext cx="365760" cy="317500"/>
            </a:xfrm>
            <a:custGeom>
              <a:avLst/>
              <a:gdLst/>
              <a:ahLst/>
              <a:cxnLst/>
              <a:rect l="l" t="t" r="r" b="b"/>
              <a:pathLst>
                <a:path w="365760" h="317500">
                  <a:moveTo>
                    <a:pt x="365760" y="0"/>
                  </a:moveTo>
                  <a:lnTo>
                    <a:pt x="0" y="0"/>
                  </a:lnTo>
                  <a:lnTo>
                    <a:pt x="0" y="316992"/>
                  </a:lnTo>
                  <a:lnTo>
                    <a:pt x="365760" y="316992"/>
                  </a:lnTo>
                  <a:lnTo>
                    <a:pt x="365760" y="0"/>
                  </a:lnTo>
                  <a:close/>
                </a:path>
              </a:pathLst>
            </a:custGeom>
            <a:solidFill>
              <a:srgbClr val="006FC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3849624" y="2029967"/>
              <a:ext cx="777240" cy="317500"/>
            </a:xfrm>
            <a:custGeom>
              <a:avLst/>
              <a:gdLst/>
              <a:ahLst/>
              <a:cxnLst/>
              <a:rect l="l" t="t" r="r" b="b"/>
              <a:pathLst>
                <a:path w="777239" h="317500">
                  <a:moveTo>
                    <a:pt x="777239" y="0"/>
                  </a:moveTo>
                  <a:lnTo>
                    <a:pt x="0" y="0"/>
                  </a:lnTo>
                  <a:lnTo>
                    <a:pt x="0" y="316992"/>
                  </a:lnTo>
                  <a:lnTo>
                    <a:pt x="777239" y="316992"/>
                  </a:lnTo>
                  <a:lnTo>
                    <a:pt x="777239" y="0"/>
                  </a:lnTo>
                  <a:close/>
                </a:path>
              </a:pathLst>
            </a:custGeom>
            <a:solidFill>
              <a:srgbClr val="85A9D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4626864" y="2029967"/>
              <a:ext cx="728980" cy="317500"/>
            </a:xfrm>
            <a:custGeom>
              <a:avLst/>
              <a:gdLst/>
              <a:ahLst/>
              <a:cxnLst/>
              <a:rect l="l" t="t" r="r" b="b"/>
              <a:pathLst>
                <a:path w="728979" h="317500">
                  <a:moveTo>
                    <a:pt x="728472" y="0"/>
                  </a:moveTo>
                  <a:lnTo>
                    <a:pt x="0" y="0"/>
                  </a:lnTo>
                  <a:lnTo>
                    <a:pt x="0" y="316992"/>
                  </a:lnTo>
                  <a:lnTo>
                    <a:pt x="728472" y="316992"/>
                  </a:lnTo>
                  <a:lnTo>
                    <a:pt x="728472" y="0"/>
                  </a:lnTo>
                  <a:close/>
                </a:path>
              </a:pathLst>
            </a:custGeom>
            <a:solidFill>
              <a:srgbClr val="00AF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5355336" y="2029967"/>
              <a:ext cx="1097280" cy="317500"/>
            </a:xfrm>
            <a:custGeom>
              <a:avLst/>
              <a:gdLst/>
              <a:ahLst/>
              <a:cxnLst/>
              <a:rect l="l" t="t" r="r" b="b"/>
              <a:pathLst>
                <a:path w="1097279" h="317500">
                  <a:moveTo>
                    <a:pt x="1097279" y="0"/>
                  </a:moveTo>
                  <a:lnTo>
                    <a:pt x="0" y="0"/>
                  </a:lnTo>
                  <a:lnTo>
                    <a:pt x="0" y="316992"/>
                  </a:lnTo>
                  <a:lnTo>
                    <a:pt x="1097279" y="316992"/>
                  </a:lnTo>
                  <a:lnTo>
                    <a:pt x="1097279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6452616" y="2029967"/>
              <a:ext cx="1143000" cy="317500"/>
            </a:xfrm>
            <a:custGeom>
              <a:avLst/>
              <a:gdLst/>
              <a:ahLst/>
              <a:cxnLst/>
              <a:rect l="l" t="t" r="r" b="b"/>
              <a:pathLst>
                <a:path w="1143000" h="317500">
                  <a:moveTo>
                    <a:pt x="1143000" y="0"/>
                  </a:moveTo>
                  <a:lnTo>
                    <a:pt x="0" y="0"/>
                  </a:lnTo>
                  <a:lnTo>
                    <a:pt x="0" y="316992"/>
                  </a:lnTo>
                  <a:lnTo>
                    <a:pt x="1143000" y="316992"/>
                  </a:lnTo>
                  <a:lnTo>
                    <a:pt x="1143000" y="0"/>
                  </a:lnTo>
                  <a:close/>
                </a:path>
              </a:pathLst>
            </a:custGeom>
            <a:solidFill>
              <a:srgbClr val="C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7595616" y="2029967"/>
              <a:ext cx="365760" cy="317500"/>
            </a:xfrm>
            <a:custGeom>
              <a:avLst/>
              <a:gdLst/>
              <a:ahLst/>
              <a:cxnLst/>
              <a:rect l="l" t="t" r="r" b="b"/>
              <a:pathLst>
                <a:path w="365759" h="317500">
                  <a:moveTo>
                    <a:pt x="365759" y="0"/>
                  </a:moveTo>
                  <a:lnTo>
                    <a:pt x="0" y="0"/>
                  </a:lnTo>
                  <a:lnTo>
                    <a:pt x="0" y="316992"/>
                  </a:lnTo>
                  <a:lnTo>
                    <a:pt x="365759" y="316992"/>
                  </a:lnTo>
                  <a:lnTo>
                    <a:pt x="365759" y="0"/>
                  </a:lnTo>
                  <a:close/>
                </a:path>
              </a:pathLst>
            </a:custGeom>
            <a:solidFill>
              <a:srgbClr val="7E7E7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7961376" y="2029967"/>
              <a:ext cx="43180" cy="317500"/>
            </a:xfrm>
            <a:custGeom>
              <a:avLst/>
              <a:gdLst/>
              <a:ahLst/>
              <a:cxnLst/>
              <a:rect l="l" t="t" r="r" b="b"/>
              <a:pathLst>
                <a:path w="43179" h="317500">
                  <a:moveTo>
                    <a:pt x="42672" y="0"/>
                  </a:moveTo>
                  <a:lnTo>
                    <a:pt x="0" y="0"/>
                  </a:lnTo>
                  <a:lnTo>
                    <a:pt x="0" y="316992"/>
                  </a:lnTo>
                  <a:lnTo>
                    <a:pt x="42672" y="316992"/>
                  </a:lnTo>
                  <a:lnTo>
                    <a:pt x="42672" y="0"/>
                  </a:lnTo>
                  <a:close/>
                </a:path>
              </a:pathLst>
            </a:custGeom>
            <a:solidFill>
              <a:srgbClr val="21212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1" name="object 21"/>
          <p:cNvGrpSpPr/>
          <p:nvPr/>
        </p:nvGrpSpPr>
        <p:grpSpPr>
          <a:xfrm>
            <a:off x="3483864" y="2660903"/>
            <a:ext cx="4520565" cy="314325"/>
            <a:chOff x="3483864" y="2660903"/>
            <a:chExt cx="4520565" cy="314325"/>
          </a:xfrm>
        </p:grpSpPr>
        <p:sp>
          <p:nvSpPr>
            <p:cNvPr id="22" name="object 22"/>
            <p:cNvSpPr/>
            <p:nvPr/>
          </p:nvSpPr>
          <p:spPr>
            <a:xfrm>
              <a:off x="3483864" y="2660903"/>
              <a:ext cx="268605" cy="314325"/>
            </a:xfrm>
            <a:custGeom>
              <a:avLst/>
              <a:gdLst/>
              <a:ahLst/>
              <a:cxnLst/>
              <a:rect l="l" t="t" r="r" b="b"/>
              <a:pathLst>
                <a:path w="268604" h="314325">
                  <a:moveTo>
                    <a:pt x="268224" y="0"/>
                  </a:moveTo>
                  <a:lnTo>
                    <a:pt x="0" y="0"/>
                  </a:lnTo>
                  <a:lnTo>
                    <a:pt x="0" y="313944"/>
                  </a:lnTo>
                  <a:lnTo>
                    <a:pt x="268224" y="313944"/>
                  </a:lnTo>
                  <a:lnTo>
                    <a:pt x="268224" y="0"/>
                  </a:lnTo>
                  <a:close/>
                </a:path>
              </a:pathLst>
            </a:custGeom>
            <a:solidFill>
              <a:srgbClr val="006FC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3752088" y="2660903"/>
              <a:ext cx="670560" cy="314325"/>
            </a:xfrm>
            <a:custGeom>
              <a:avLst/>
              <a:gdLst/>
              <a:ahLst/>
              <a:cxnLst/>
              <a:rect l="l" t="t" r="r" b="b"/>
              <a:pathLst>
                <a:path w="670560" h="314325">
                  <a:moveTo>
                    <a:pt x="670560" y="0"/>
                  </a:moveTo>
                  <a:lnTo>
                    <a:pt x="0" y="0"/>
                  </a:lnTo>
                  <a:lnTo>
                    <a:pt x="0" y="313944"/>
                  </a:lnTo>
                  <a:lnTo>
                    <a:pt x="670560" y="313944"/>
                  </a:lnTo>
                  <a:lnTo>
                    <a:pt x="670560" y="0"/>
                  </a:lnTo>
                  <a:close/>
                </a:path>
              </a:pathLst>
            </a:custGeom>
            <a:solidFill>
              <a:srgbClr val="85A9D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4422648" y="2660903"/>
              <a:ext cx="673735" cy="314325"/>
            </a:xfrm>
            <a:custGeom>
              <a:avLst/>
              <a:gdLst/>
              <a:ahLst/>
              <a:cxnLst/>
              <a:rect l="l" t="t" r="r" b="b"/>
              <a:pathLst>
                <a:path w="673735" h="314325">
                  <a:moveTo>
                    <a:pt x="673607" y="0"/>
                  </a:moveTo>
                  <a:lnTo>
                    <a:pt x="0" y="0"/>
                  </a:lnTo>
                  <a:lnTo>
                    <a:pt x="0" y="313944"/>
                  </a:lnTo>
                  <a:lnTo>
                    <a:pt x="673607" y="313944"/>
                  </a:lnTo>
                  <a:lnTo>
                    <a:pt x="673607" y="0"/>
                  </a:lnTo>
                  <a:close/>
                </a:path>
              </a:pathLst>
            </a:custGeom>
            <a:solidFill>
              <a:srgbClr val="00AF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5096256" y="2660903"/>
              <a:ext cx="1207135" cy="314325"/>
            </a:xfrm>
            <a:custGeom>
              <a:avLst/>
              <a:gdLst/>
              <a:ahLst/>
              <a:cxnLst/>
              <a:rect l="l" t="t" r="r" b="b"/>
              <a:pathLst>
                <a:path w="1207135" h="314325">
                  <a:moveTo>
                    <a:pt x="1207008" y="0"/>
                  </a:moveTo>
                  <a:lnTo>
                    <a:pt x="0" y="0"/>
                  </a:lnTo>
                  <a:lnTo>
                    <a:pt x="0" y="313944"/>
                  </a:lnTo>
                  <a:lnTo>
                    <a:pt x="1207008" y="313944"/>
                  </a:lnTo>
                  <a:lnTo>
                    <a:pt x="1207008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6303264" y="2660903"/>
              <a:ext cx="1298575" cy="314325"/>
            </a:xfrm>
            <a:custGeom>
              <a:avLst/>
              <a:gdLst/>
              <a:ahLst/>
              <a:cxnLst/>
              <a:rect l="l" t="t" r="r" b="b"/>
              <a:pathLst>
                <a:path w="1298575" h="314325">
                  <a:moveTo>
                    <a:pt x="1298447" y="0"/>
                  </a:moveTo>
                  <a:lnTo>
                    <a:pt x="0" y="0"/>
                  </a:lnTo>
                  <a:lnTo>
                    <a:pt x="0" y="313944"/>
                  </a:lnTo>
                  <a:lnTo>
                    <a:pt x="1298447" y="313944"/>
                  </a:lnTo>
                  <a:lnTo>
                    <a:pt x="1298447" y="0"/>
                  </a:lnTo>
                  <a:close/>
                </a:path>
              </a:pathLst>
            </a:custGeom>
            <a:solidFill>
              <a:srgbClr val="C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7601711" y="2660903"/>
              <a:ext cx="360045" cy="314325"/>
            </a:xfrm>
            <a:custGeom>
              <a:avLst/>
              <a:gdLst/>
              <a:ahLst/>
              <a:cxnLst/>
              <a:rect l="l" t="t" r="r" b="b"/>
              <a:pathLst>
                <a:path w="360045" h="314325">
                  <a:moveTo>
                    <a:pt x="359664" y="0"/>
                  </a:moveTo>
                  <a:lnTo>
                    <a:pt x="0" y="0"/>
                  </a:lnTo>
                  <a:lnTo>
                    <a:pt x="0" y="313944"/>
                  </a:lnTo>
                  <a:lnTo>
                    <a:pt x="359664" y="313944"/>
                  </a:lnTo>
                  <a:lnTo>
                    <a:pt x="359664" y="0"/>
                  </a:lnTo>
                  <a:close/>
                </a:path>
              </a:pathLst>
            </a:custGeom>
            <a:solidFill>
              <a:srgbClr val="7E7E7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7961376" y="2660903"/>
              <a:ext cx="43180" cy="314325"/>
            </a:xfrm>
            <a:custGeom>
              <a:avLst/>
              <a:gdLst/>
              <a:ahLst/>
              <a:cxnLst/>
              <a:rect l="l" t="t" r="r" b="b"/>
              <a:pathLst>
                <a:path w="43179" h="314325">
                  <a:moveTo>
                    <a:pt x="42672" y="0"/>
                  </a:moveTo>
                  <a:lnTo>
                    <a:pt x="0" y="0"/>
                  </a:lnTo>
                  <a:lnTo>
                    <a:pt x="0" y="313944"/>
                  </a:lnTo>
                  <a:lnTo>
                    <a:pt x="42672" y="313944"/>
                  </a:lnTo>
                  <a:lnTo>
                    <a:pt x="42672" y="0"/>
                  </a:lnTo>
                  <a:close/>
                </a:path>
              </a:pathLst>
            </a:custGeom>
            <a:solidFill>
              <a:srgbClr val="21212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9" name="object 29"/>
          <p:cNvGrpSpPr/>
          <p:nvPr/>
        </p:nvGrpSpPr>
        <p:grpSpPr>
          <a:xfrm>
            <a:off x="3483864" y="3291839"/>
            <a:ext cx="4520565" cy="314325"/>
            <a:chOff x="3483864" y="3291839"/>
            <a:chExt cx="4520565" cy="314325"/>
          </a:xfrm>
        </p:grpSpPr>
        <p:sp>
          <p:nvSpPr>
            <p:cNvPr id="30" name="object 30"/>
            <p:cNvSpPr/>
            <p:nvPr/>
          </p:nvSpPr>
          <p:spPr>
            <a:xfrm>
              <a:off x="3483864" y="3291839"/>
              <a:ext cx="137160" cy="314325"/>
            </a:xfrm>
            <a:custGeom>
              <a:avLst/>
              <a:gdLst/>
              <a:ahLst/>
              <a:cxnLst/>
              <a:rect l="l" t="t" r="r" b="b"/>
              <a:pathLst>
                <a:path w="137160" h="314325">
                  <a:moveTo>
                    <a:pt x="137160" y="0"/>
                  </a:moveTo>
                  <a:lnTo>
                    <a:pt x="0" y="0"/>
                  </a:lnTo>
                  <a:lnTo>
                    <a:pt x="0" y="313943"/>
                  </a:lnTo>
                  <a:lnTo>
                    <a:pt x="137160" y="313943"/>
                  </a:lnTo>
                  <a:lnTo>
                    <a:pt x="137160" y="0"/>
                  </a:lnTo>
                  <a:close/>
                </a:path>
              </a:pathLst>
            </a:custGeom>
            <a:solidFill>
              <a:srgbClr val="006FC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3621024" y="3291839"/>
              <a:ext cx="548640" cy="314325"/>
            </a:xfrm>
            <a:custGeom>
              <a:avLst/>
              <a:gdLst/>
              <a:ahLst/>
              <a:cxnLst/>
              <a:rect l="l" t="t" r="r" b="b"/>
              <a:pathLst>
                <a:path w="548639" h="314325">
                  <a:moveTo>
                    <a:pt x="548639" y="0"/>
                  </a:moveTo>
                  <a:lnTo>
                    <a:pt x="0" y="0"/>
                  </a:lnTo>
                  <a:lnTo>
                    <a:pt x="0" y="313943"/>
                  </a:lnTo>
                  <a:lnTo>
                    <a:pt x="548639" y="313943"/>
                  </a:lnTo>
                  <a:lnTo>
                    <a:pt x="548639" y="0"/>
                  </a:lnTo>
                  <a:close/>
                </a:path>
              </a:pathLst>
            </a:custGeom>
            <a:solidFill>
              <a:srgbClr val="85A9D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4169664" y="3291839"/>
              <a:ext cx="1140460" cy="314325"/>
            </a:xfrm>
            <a:custGeom>
              <a:avLst/>
              <a:gdLst/>
              <a:ahLst/>
              <a:cxnLst/>
              <a:rect l="l" t="t" r="r" b="b"/>
              <a:pathLst>
                <a:path w="1140460" h="314325">
                  <a:moveTo>
                    <a:pt x="1139952" y="0"/>
                  </a:moveTo>
                  <a:lnTo>
                    <a:pt x="0" y="0"/>
                  </a:lnTo>
                  <a:lnTo>
                    <a:pt x="0" y="313943"/>
                  </a:lnTo>
                  <a:lnTo>
                    <a:pt x="1139952" y="313943"/>
                  </a:lnTo>
                  <a:lnTo>
                    <a:pt x="1139952" y="0"/>
                  </a:lnTo>
                  <a:close/>
                </a:path>
              </a:pathLst>
            </a:custGeom>
            <a:solidFill>
              <a:srgbClr val="00AF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5309616" y="3291839"/>
              <a:ext cx="1143000" cy="314325"/>
            </a:xfrm>
            <a:custGeom>
              <a:avLst/>
              <a:gdLst/>
              <a:ahLst/>
              <a:cxnLst/>
              <a:rect l="l" t="t" r="r" b="b"/>
              <a:pathLst>
                <a:path w="1143000" h="314325">
                  <a:moveTo>
                    <a:pt x="1143000" y="0"/>
                  </a:moveTo>
                  <a:lnTo>
                    <a:pt x="0" y="0"/>
                  </a:lnTo>
                  <a:lnTo>
                    <a:pt x="0" y="313943"/>
                  </a:lnTo>
                  <a:lnTo>
                    <a:pt x="1143000" y="313943"/>
                  </a:lnTo>
                  <a:lnTo>
                    <a:pt x="1143000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6452616" y="3291839"/>
              <a:ext cx="1234440" cy="314325"/>
            </a:xfrm>
            <a:custGeom>
              <a:avLst/>
              <a:gdLst/>
              <a:ahLst/>
              <a:cxnLst/>
              <a:rect l="l" t="t" r="r" b="b"/>
              <a:pathLst>
                <a:path w="1234440" h="314325">
                  <a:moveTo>
                    <a:pt x="1234439" y="0"/>
                  </a:moveTo>
                  <a:lnTo>
                    <a:pt x="0" y="0"/>
                  </a:lnTo>
                  <a:lnTo>
                    <a:pt x="0" y="313943"/>
                  </a:lnTo>
                  <a:lnTo>
                    <a:pt x="1234439" y="313943"/>
                  </a:lnTo>
                  <a:lnTo>
                    <a:pt x="1234439" y="0"/>
                  </a:lnTo>
                  <a:close/>
                </a:path>
              </a:pathLst>
            </a:custGeom>
            <a:solidFill>
              <a:srgbClr val="C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7687055" y="3291839"/>
              <a:ext cx="274320" cy="314325"/>
            </a:xfrm>
            <a:custGeom>
              <a:avLst/>
              <a:gdLst/>
              <a:ahLst/>
              <a:cxnLst/>
              <a:rect l="l" t="t" r="r" b="b"/>
              <a:pathLst>
                <a:path w="274320" h="314325">
                  <a:moveTo>
                    <a:pt x="274320" y="0"/>
                  </a:moveTo>
                  <a:lnTo>
                    <a:pt x="0" y="0"/>
                  </a:lnTo>
                  <a:lnTo>
                    <a:pt x="0" y="313943"/>
                  </a:lnTo>
                  <a:lnTo>
                    <a:pt x="274320" y="313943"/>
                  </a:lnTo>
                  <a:lnTo>
                    <a:pt x="274320" y="0"/>
                  </a:lnTo>
                  <a:close/>
                </a:path>
              </a:pathLst>
            </a:custGeom>
            <a:solidFill>
              <a:srgbClr val="7E7E7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7961376" y="3291839"/>
              <a:ext cx="43180" cy="314325"/>
            </a:xfrm>
            <a:custGeom>
              <a:avLst/>
              <a:gdLst/>
              <a:ahLst/>
              <a:cxnLst/>
              <a:rect l="l" t="t" r="r" b="b"/>
              <a:pathLst>
                <a:path w="43179" h="314325">
                  <a:moveTo>
                    <a:pt x="42672" y="0"/>
                  </a:moveTo>
                  <a:lnTo>
                    <a:pt x="0" y="0"/>
                  </a:lnTo>
                  <a:lnTo>
                    <a:pt x="0" y="313943"/>
                  </a:lnTo>
                  <a:lnTo>
                    <a:pt x="42672" y="313943"/>
                  </a:lnTo>
                  <a:lnTo>
                    <a:pt x="42672" y="0"/>
                  </a:lnTo>
                  <a:close/>
                </a:path>
              </a:pathLst>
            </a:custGeom>
            <a:solidFill>
              <a:srgbClr val="21212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7" name="object 37"/>
          <p:cNvSpPr txBox="1"/>
          <p:nvPr/>
        </p:nvSpPr>
        <p:spPr>
          <a:xfrm>
            <a:off x="3583051" y="2100833"/>
            <a:ext cx="167005" cy="1644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900" b="1" spc="-25" dirty="0">
                <a:solidFill>
                  <a:srgbClr val="FFFFFF"/>
                </a:solidFill>
                <a:latin typeface="Calibri"/>
                <a:cs typeface="Calibri"/>
              </a:rPr>
              <a:t>8%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3534536" y="2731389"/>
            <a:ext cx="167005" cy="1644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900" b="1" spc="-25" dirty="0">
                <a:solidFill>
                  <a:srgbClr val="FFFFFF"/>
                </a:solidFill>
                <a:latin typeface="Calibri"/>
                <a:cs typeface="Calibri"/>
              </a:rPr>
              <a:t>6%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4146550" y="1469593"/>
            <a:ext cx="225425" cy="165100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sz="900" b="1" spc="-25" dirty="0">
                <a:solidFill>
                  <a:srgbClr val="FFFFFF"/>
                </a:solidFill>
                <a:latin typeface="Calibri"/>
                <a:cs typeface="Calibri"/>
              </a:rPr>
              <a:t>22%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4123690" y="2100833"/>
            <a:ext cx="225425" cy="1644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900" b="1" spc="-25" dirty="0">
                <a:solidFill>
                  <a:srgbClr val="FFFFFF"/>
                </a:solidFill>
                <a:latin typeface="Calibri"/>
                <a:cs typeface="Calibri"/>
              </a:rPr>
              <a:t>17%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3974338" y="2731389"/>
            <a:ext cx="225425" cy="1644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900" b="1" spc="-25" dirty="0">
                <a:solidFill>
                  <a:srgbClr val="FFFFFF"/>
                </a:solidFill>
                <a:latin typeface="Calibri"/>
                <a:cs typeface="Calibri"/>
              </a:rPr>
              <a:t>15%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3780790" y="3362070"/>
            <a:ext cx="225425" cy="1644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900" b="1" spc="-25" dirty="0">
                <a:solidFill>
                  <a:srgbClr val="FFFFFF"/>
                </a:solidFill>
                <a:latin typeface="Calibri"/>
                <a:cs typeface="Calibri"/>
              </a:rPr>
              <a:t>12%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5060441" y="1469593"/>
            <a:ext cx="225425" cy="165100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sz="900" b="1" spc="-25" dirty="0">
                <a:solidFill>
                  <a:srgbClr val="FFFFFF"/>
                </a:solidFill>
                <a:latin typeface="Calibri"/>
                <a:cs typeface="Calibri"/>
              </a:rPr>
              <a:t>18%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4877815" y="2100833"/>
            <a:ext cx="225425" cy="1644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900" b="1" spc="-25" dirty="0">
                <a:solidFill>
                  <a:srgbClr val="FFFFFF"/>
                </a:solidFill>
                <a:latin typeface="Calibri"/>
                <a:cs typeface="Calibri"/>
              </a:rPr>
              <a:t>16%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4646167" y="2731389"/>
            <a:ext cx="225425" cy="1644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900" b="1" spc="-25" dirty="0">
                <a:solidFill>
                  <a:srgbClr val="FFFFFF"/>
                </a:solidFill>
                <a:latin typeface="Calibri"/>
                <a:cs typeface="Calibri"/>
              </a:rPr>
              <a:t>15%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4626355" y="3362070"/>
            <a:ext cx="225425" cy="1644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900" b="1" spc="-25" dirty="0">
                <a:solidFill>
                  <a:srgbClr val="FFFFFF"/>
                </a:solidFill>
                <a:latin typeface="Calibri"/>
                <a:cs typeface="Calibri"/>
              </a:rPr>
              <a:t>25%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6043040" y="1469593"/>
            <a:ext cx="225425" cy="165100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sz="900" b="1" spc="-25" dirty="0">
                <a:solidFill>
                  <a:srgbClr val="FFFFFF"/>
                </a:solidFill>
                <a:latin typeface="Calibri"/>
                <a:cs typeface="Calibri"/>
              </a:rPr>
              <a:t>25%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5791580" y="2100833"/>
            <a:ext cx="225425" cy="1644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900" b="1" spc="-25" dirty="0">
                <a:solidFill>
                  <a:srgbClr val="FFFFFF"/>
                </a:solidFill>
                <a:latin typeface="Calibri"/>
                <a:cs typeface="Calibri"/>
              </a:rPr>
              <a:t>24%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5586729" y="2731389"/>
            <a:ext cx="226060" cy="1644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900" b="1" spc="-25" dirty="0">
                <a:solidFill>
                  <a:srgbClr val="FFFFFF"/>
                </a:solidFill>
                <a:latin typeface="Calibri"/>
                <a:cs typeface="Calibri"/>
              </a:rPr>
              <a:t>27%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5768721" y="3362070"/>
            <a:ext cx="225425" cy="1644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900" b="1" spc="-25" dirty="0">
                <a:solidFill>
                  <a:srgbClr val="FFFFFF"/>
                </a:solidFill>
                <a:latin typeface="Calibri"/>
                <a:cs typeface="Calibri"/>
              </a:rPr>
              <a:t>25%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7048245" y="1469593"/>
            <a:ext cx="225425" cy="165100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sz="900" b="1" spc="-25" dirty="0">
                <a:solidFill>
                  <a:srgbClr val="FFFFFF"/>
                </a:solidFill>
                <a:latin typeface="Calibri"/>
                <a:cs typeface="Calibri"/>
              </a:rPr>
              <a:t>19%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6911085" y="2100833"/>
            <a:ext cx="225425" cy="1644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900" b="1" spc="-25" dirty="0">
                <a:solidFill>
                  <a:srgbClr val="FFFFFF"/>
                </a:solidFill>
                <a:latin typeface="Calibri"/>
                <a:cs typeface="Calibri"/>
              </a:rPr>
              <a:t>25%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6840981" y="2731389"/>
            <a:ext cx="225425" cy="1644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900" b="1" spc="-25" dirty="0">
                <a:solidFill>
                  <a:srgbClr val="FFFFFF"/>
                </a:solidFill>
                <a:latin typeface="Calibri"/>
                <a:cs typeface="Calibri"/>
              </a:rPr>
              <a:t>29%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6956806" y="3362070"/>
            <a:ext cx="225425" cy="1644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900" b="1" spc="-25" dirty="0">
                <a:solidFill>
                  <a:srgbClr val="FFFFFF"/>
                </a:solidFill>
                <a:latin typeface="Calibri"/>
                <a:cs typeface="Calibri"/>
              </a:rPr>
              <a:t>27%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7695692" y="1469593"/>
            <a:ext cx="167005" cy="165100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sz="900" b="1" spc="-25" dirty="0">
                <a:solidFill>
                  <a:srgbClr val="FFFFFF"/>
                </a:solidFill>
                <a:latin typeface="Calibri"/>
                <a:cs typeface="Calibri"/>
              </a:rPr>
              <a:t>8%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286004" y="1469593"/>
            <a:ext cx="3418840" cy="165100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  <a:tabLst>
                <a:tab pos="3263900" algn="l"/>
              </a:tabLst>
            </a:pPr>
            <a:r>
              <a:rPr sz="1350" b="1" spc="-15" baseline="3086" dirty="0">
                <a:solidFill>
                  <a:srgbClr val="212122"/>
                </a:solidFill>
                <a:latin typeface="Calibri"/>
                <a:cs typeface="Calibri"/>
              </a:rPr>
              <a:t>Decriminalization </a:t>
            </a:r>
            <a:r>
              <a:rPr sz="1350" b="1" baseline="3086" dirty="0">
                <a:solidFill>
                  <a:srgbClr val="212122"/>
                </a:solidFill>
                <a:latin typeface="Calibri"/>
                <a:cs typeface="Calibri"/>
              </a:rPr>
              <a:t>will</a:t>
            </a:r>
            <a:r>
              <a:rPr sz="1350" b="1" spc="-7" baseline="3086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1350" b="1" baseline="3086" dirty="0">
                <a:solidFill>
                  <a:srgbClr val="212122"/>
                </a:solidFill>
                <a:latin typeface="Calibri"/>
                <a:cs typeface="Calibri"/>
              </a:rPr>
              <a:t>reduce</a:t>
            </a:r>
            <a:r>
              <a:rPr sz="1350" b="1" spc="-30" baseline="3086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1350" b="1" baseline="3086" dirty="0">
                <a:solidFill>
                  <a:srgbClr val="212122"/>
                </a:solidFill>
                <a:latin typeface="Calibri"/>
                <a:cs typeface="Calibri"/>
              </a:rPr>
              <a:t>the</a:t>
            </a:r>
            <a:r>
              <a:rPr sz="1350" b="1" spc="-37" baseline="3086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1350" b="1" baseline="3086" dirty="0">
                <a:solidFill>
                  <a:srgbClr val="212122"/>
                </a:solidFill>
                <a:latin typeface="Calibri"/>
                <a:cs typeface="Calibri"/>
              </a:rPr>
              <a:t>stigma</a:t>
            </a:r>
            <a:r>
              <a:rPr sz="1350" b="1" spc="-15" baseline="3086" dirty="0">
                <a:solidFill>
                  <a:srgbClr val="212122"/>
                </a:solidFill>
                <a:latin typeface="Calibri"/>
                <a:cs typeface="Calibri"/>
              </a:rPr>
              <a:t> associated </a:t>
            </a:r>
            <a:r>
              <a:rPr sz="1350" b="1" baseline="3086" dirty="0">
                <a:solidFill>
                  <a:srgbClr val="212122"/>
                </a:solidFill>
                <a:latin typeface="Calibri"/>
                <a:cs typeface="Calibri"/>
              </a:rPr>
              <a:t>with</a:t>
            </a:r>
            <a:r>
              <a:rPr sz="1350" b="1" spc="-7" baseline="3086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1350" b="1" baseline="3086" dirty="0">
                <a:solidFill>
                  <a:srgbClr val="212122"/>
                </a:solidFill>
                <a:latin typeface="Calibri"/>
                <a:cs typeface="Calibri"/>
              </a:rPr>
              <a:t>drug</a:t>
            </a:r>
            <a:r>
              <a:rPr sz="1350" b="1" spc="-30" baseline="3086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1350" b="1" spc="-37" baseline="3086" dirty="0">
                <a:solidFill>
                  <a:srgbClr val="212122"/>
                </a:solidFill>
                <a:latin typeface="Calibri"/>
                <a:cs typeface="Calibri"/>
              </a:rPr>
              <a:t>use</a:t>
            </a:r>
            <a:r>
              <a:rPr sz="1350" b="1" baseline="3086" dirty="0">
                <a:solidFill>
                  <a:srgbClr val="212122"/>
                </a:solidFill>
                <a:latin typeface="Calibri"/>
                <a:cs typeface="Calibri"/>
              </a:rPr>
              <a:t>	</a:t>
            </a:r>
            <a:r>
              <a:rPr sz="900" b="1" spc="-25" dirty="0">
                <a:solidFill>
                  <a:srgbClr val="FFFFFF"/>
                </a:solidFill>
                <a:latin typeface="Calibri"/>
                <a:cs typeface="Calibri"/>
              </a:rPr>
              <a:t>6%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7695692" y="2100833"/>
            <a:ext cx="167005" cy="1644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900" b="1" spc="-25" dirty="0">
                <a:solidFill>
                  <a:srgbClr val="FFFFFF"/>
                </a:solidFill>
                <a:latin typeface="Calibri"/>
                <a:cs typeface="Calibri"/>
              </a:rPr>
              <a:t>8%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7700264" y="2731389"/>
            <a:ext cx="167005" cy="1644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900" b="1" spc="-25" dirty="0">
                <a:solidFill>
                  <a:srgbClr val="FFFFFF"/>
                </a:solidFill>
                <a:latin typeface="Calibri"/>
                <a:cs typeface="Calibri"/>
              </a:rPr>
              <a:t>8%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7741411" y="3362070"/>
            <a:ext cx="167005" cy="1644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900" b="1" spc="-25" dirty="0">
                <a:solidFill>
                  <a:srgbClr val="FFFFFF"/>
                </a:solidFill>
                <a:latin typeface="Calibri"/>
                <a:cs typeface="Calibri"/>
              </a:rPr>
              <a:t>6%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388924" y="3286125"/>
            <a:ext cx="3272154" cy="1644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10"/>
              </a:spcBef>
            </a:pPr>
            <a:r>
              <a:rPr sz="900" b="1" spc="-10" dirty="0">
                <a:solidFill>
                  <a:srgbClr val="212122"/>
                </a:solidFill>
                <a:latin typeface="Calibri"/>
                <a:cs typeface="Calibri"/>
              </a:rPr>
              <a:t>Decriminalization</a:t>
            </a:r>
            <a:r>
              <a:rPr sz="900" b="1" dirty="0">
                <a:solidFill>
                  <a:srgbClr val="212122"/>
                </a:solidFill>
                <a:latin typeface="Calibri"/>
                <a:cs typeface="Calibri"/>
              </a:rPr>
              <a:t> has</a:t>
            </a:r>
            <a:r>
              <a:rPr sz="900" b="1" spc="-15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212122"/>
                </a:solidFill>
                <a:latin typeface="Calibri"/>
                <a:cs typeface="Calibri"/>
              </a:rPr>
              <a:t>positively</a:t>
            </a:r>
            <a:r>
              <a:rPr sz="900" b="1" spc="-5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212122"/>
                </a:solidFill>
                <a:latin typeface="Calibri"/>
                <a:cs typeface="Calibri"/>
              </a:rPr>
              <a:t>influenced</a:t>
            </a:r>
            <a:r>
              <a:rPr sz="900" b="1" spc="-20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212122"/>
                </a:solidFill>
                <a:latin typeface="Calibri"/>
                <a:cs typeface="Calibri"/>
              </a:rPr>
              <a:t>my</a:t>
            </a:r>
            <a:r>
              <a:rPr sz="900" b="1" spc="-10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212122"/>
                </a:solidFill>
                <a:latin typeface="Calibri"/>
                <a:cs typeface="Calibri"/>
              </a:rPr>
              <a:t>views</a:t>
            </a:r>
            <a:r>
              <a:rPr sz="900" b="1" spc="-10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212122"/>
                </a:solidFill>
                <a:latin typeface="Calibri"/>
                <a:cs typeface="Calibri"/>
              </a:rPr>
              <a:t>of</a:t>
            </a:r>
            <a:r>
              <a:rPr sz="900" b="1" spc="-15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212122"/>
                </a:solidFill>
                <a:latin typeface="Calibri"/>
                <a:cs typeface="Calibri"/>
              </a:rPr>
              <a:t>people</a:t>
            </a:r>
            <a:r>
              <a:rPr sz="900" b="1" spc="295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1350" b="1" spc="-37" baseline="-37037" dirty="0">
                <a:solidFill>
                  <a:srgbClr val="FFFFFF"/>
                </a:solidFill>
                <a:latin typeface="Calibri"/>
                <a:cs typeface="Calibri"/>
              </a:rPr>
              <a:t>3%</a:t>
            </a:r>
            <a:endParaRPr sz="1350" baseline="-37037">
              <a:latin typeface="Calibri"/>
              <a:cs typeface="Calibri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642315" y="2024633"/>
            <a:ext cx="2751455" cy="3041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R="5715" algn="r">
              <a:lnSpc>
                <a:spcPct val="100000"/>
              </a:lnSpc>
              <a:spcBef>
                <a:spcPts val="110"/>
              </a:spcBef>
            </a:pPr>
            <a:r>
              <a:rPr sz="900" b="1" spc="-10" dirty="0">
                <a:solidFill>
                  <a:srgbClr val="212122"/>
                </a:solidFill>
                <a:latin typeface="Calibri"/>
                <a:cs typeface="Calibri"/>
              </a:rPr>
              <a:t>Decriminalization</a:t>
            </a:r>
            <a:r>
              <a:rPr sz="900" b="1" spc="-15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212122"/>
                </a:solidFill>
                <a:latin typeface="Calibri"/>
                <a:cs typeface="Calibri"/>
              </a:rPr>
              <a:t>will</a:t>
            </a:r>
            <a:r>
              <a:rPr sz="900" b="1" spc="-15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212122"/>
                </a:solidFill>
                <a:latin typeface="Calibri"/>
                <a:cs typeface="Calibri"/>
              </a:rPr>
              <a:t>decrease</a:t>
            </a:r>
            <a:r>
              <a:rPr sz="900" b="1" spc="-5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212122"/>
                </a:solidFill>
                <a:latin typeface="Calibri"/>
                <a:cs typeface="Calibri"/>
              </a:rPr>
              <a:t>drug-</a:t>
            </a:r>
            <a:r>
              <a:rPr sz="900" b="1" dirty="0">
                <a:solidFill>
                  <a:srgbClr val="212122"/>
                </a:solidFill>
                <a:latin typeface="Calibri"/>
                <a:cs typeface="Calibri"/>
              </a:rPr>
              <a:t>related</a:t>
            </a:r>
            <a:r>
              <a:rPr sz="900" b="1" spc="-15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212122"/>
                </a:solidFill>
                <a:latin typeface="Calibri"/>
                <a:cs typeface="Calibri"/>
              </a:rPr>
              <a:t>crimes</a:t>
            </a:r>
            <a:r>
              <a:rPr sz="900" b="1" spc="-25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212122"/>
                </a:solidFill>
                <a:latin typeface="Calibri"/>
                <a:cs typeface="Calibri"/>
              </a:rPr>
              <a:t>in</a:t>
            </a:r>
            <a:r>
              <a:rPr sz="900" b="1" spc="-15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900" b="1" spc="-25" dirty="0">
                <a:solidFill>
                  <a:srgbClr val="212122"/>
                </a:solidFill>
                <a:latin typeface="Calibri"/>
                <a:cs typeface="Calibri"/>
              </a:rPr>
              <a:t>my</a:t>
            </a:r>
            <a:endParaRPr sz="900">
              <a:latin typeface="Calibri"/>
              <a:cs typeface="Calibri"/>
            </a:endParaRPr>
          </a:p>
          <a:p>
            <a:pPr marR="5080" algn="r">
              <a:lnSpc>
                <a:spcPct val="100000"/>
              </a:lnSpc>
              <a:spcBef>
                <a:spcPts val="20"/>
              </a:spcBef>
            </a:pPr>
            <a:r>
              <a:rPr sz="900" b="1" spc="-10" dirty="0">
                <a:solidFill>
                  <a:srgbClr val="212122"/>
                </a:solidFill>
                <a:latin typeface="Calibri"/>
                <a:cs typeface="Calibri"/>
              </a:rPr>
              <a:t>community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869086" y="2724734"/>
            <a:ext cx="2548255" cy="165100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sz="900" b="1" spc="-10" dirty="0">
                <a:solidFill>
                  <a:srgbClr val="212122"/>
                </a:solidFill>
                <a:latin typeface="Calibri"/>
                <a:cs typeface="Calibri"/>
              </a:rPr>
              <a:t>Decriminalization</a:t>
            </a:r>
            <a:r>
              <a:rPr sz="900" b="1" spc="-15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212122"/>
                </a:solidFill>
                <a:latin typeface="Calibri"/>
                <a:cs typeface="Calibri"/>
              </a:rPr>
              <a:t>will</a:t>
            </a:r>
            <a:r>
              <a:rPr sz="900" b="1" spc="-15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212122"/>
                </a:solidFill>
                <a:latin typeface="Calibri"/>
                <a:cs typeface="Calibri"/>
              </a:rPr>
              <a:t>reduce</a:t>
            </a:r>
            <a:r>
              <a:rPr sz="900" b="1" spc="-25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212122"/>
                </a:solidFill>
                <a:latin typeface="Calibri"/>
                <a:cs typeface="Calibri"/>
              </a:rPr>
              <a:t>rates</a:t>
            </a:r>
            <a:r>
              <a:rPr sz="900" b="1" spc="-10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212122"/>
                </a:solidFill>
                <a:latin typeface="Calibri"/>
                <a:cs typeface="Calibri"/>
              </a:rPr>
              <a:t>of</a:t>
            </a:r>
            <a:r>
              <a:rPr sz="900" b="1" spc="-25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212122"/>
                </a:solidFill>
                <a:latin typeface="Calibri"/>
                <a:cs typeface="Calibri"/>
              </a:rPr>
              <a:t>drug</a:t>
            </a:r>
            <a:r>
              <a:rPr sz="900" b="1" spc="-30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212122"/>
                </a:solidFill>
                <a:latin typeface="Calibri"/>
                <a:cs typeface="Calibri"/>
              </a:rPr>
              <a:t>overdoses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2707004" y="3425697"/>
            <a:ext cx="715010" cy="1644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900" b="1" dirty="0">
                <a:solidFill>
                  <a:srgbClr val="212122"/>
                </a:solidFill>
                <a:latin typeface="Calibri"/>
                <a:cs typeface="Calibri"/>
              </a:rPr>
              <a:t>who</a:t>
            </a:r>
            <a:r>
              <a:rPr sz="900" b="1" spc="-15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212122"/>
                </a:solidFill>
                <a:latin typeface="Calibri"/>
                <a:cs typeface="Calibri"/>
              </a:rPr>
              <a:t>use</a:t>
            </a:r>
            <a:r>
              <a:rPr sz="900" b="1" spc="-30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212122"/>
                </a:solidFill>
                <a:latin typeface="Calibri"/>
                <a:cs typeface="Calibri"/>
              </a:rPr>
              <a:t>drugs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64" name="object 64"/>
          <p:cNvSpPr/>
          <p:nvPr/>
        </p:nvSpPr>
        <p:spPr>
          <a:xfrm>
            <a:off x="2054351" y="3861815"/>
            <a:ext cx="64135" cy="60960"/>
          </a:xfrm>
          <a:custGeom>
            <a:avLst/>
            <a:gdLst/>
            <a:ahLst/>
            <a:cxnLst/>
            <a:rect l="l" t="t" r="r" b="b"/>
            <a:pathLst>
              <a:path w="64135" h="60960">
                <a:moveTo>
                  <a:pt x="64007" y="0"/>
                </a:moveTo>
                <a:lnTo>
                  <a:pt x="0" y="0"/>
                </a:lnTo>
                <a:lnTo>
                  <a:pt x="0" y="60959"/>
                </a:lnTo>
                <a:lnTo>
                  <a:pt x="64007" y="60959"/>
                </a:lnTo>
                <a:lnTo>
                  <a:pt x="64007" y="0"/>
                </a:lnTo>
                <a:close/>
              </a:path>
            </a:pathLst>
          </a:custGeom>
          <a:solidFill>
            <a:srgbClr val="006FC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2883407" y="3861815"/>
            <a:ext cx="64135" cy="60960"/>
          </a:xfrm>
          <a:custGeom>
            <a:avLst/>
            <a:gdLst/>
            <a:ahLst/>
            <a:cxnLst/>
            <a:rect l="l" t="t" r="r" b="b"/>
            <a:pathLst>
              <a:path w="64135" h="60960">
                <a:moveTo>
                  <a:pt x="64007" y="0"/>
                </a:moveTo>
                <a:lnTo>
                  <a:pt x="0" y="0"/>
                </a:lnTo>
                <a:lnTo>
                  <a:pt x="0" y="60959"/>
                </a:lnTo>
                <a:lnTo>
                  <a:pt x="64007" y="60959"/>
                </a:lnTo>
                <a:lnTo>
                  <a:pt x="64007" y="0"/>
                </a:lnTo>
                <a:close/>
              </a:path>
            </a:pathLst>
          </a:custGeom>
          <a:solidFill>
            <a:srgbClr val="85A9D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3828288" y="3861815"/>
            <a:ext cx="64135" cy="60960"/>
          </a:xfrm>
          <a:custGeom>
            <a:avLst/>
            <a:gdLst/>
            <a:ahLst/>
            <a:cxnLst/>
            <a:rect l="l" t="t" r="r" b="b"/>
            <a:pathLst>
              <a:path w="64135" h="60960">
                <a:moveTo>
                  <a:pt x="64008" y="0"/>
                </a:moveTo>
                <a:lnTo>
                  <a:pt x="0" y="0"/>
                </a:lnTo>
                <a:lnTo>
                  <a:pt x="0" y="60959"/>
                </a:lnTo>
                <a:lnTo>
                  <a:pt x="64008" y="60959"/>
                </a:lnTo>
                <a:lnTo>
                  <a:pt x="64008" y="0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4331208" y="3861815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60" h="60960">
                <a:moveTo>
                  <a:pt x="60960" y="0"/>
                </a:moveTo>
                <a:lnTo>
                  <a:pt x="0" y="0"/>
                </a:lnTo>
                <a:lnTo>
                  <a:pt x="0" y="60959"/>
                </a:lnTo>
                <a:lnTo>
                  <a:pt x="60960" y="60959"/>
                </a:lnTo>
                <a:lnTo>
                  <a:pt x="60960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5410200" y="3861815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60" h="60960">
                <a:moveTo>
                  <a:pt x="60960" y="0"/>
                </a:moveTo>
                <a:lnTo>
                  <a:pt x="0" y="0"/>
                </a:lnTo>
                <a:lnTo>
                  <a:pt x="0" y="60959"/>
                </a:lnTo>
                <a:lnTo>
                  <a:pt x="60960" y="60959"/>
                </a:lnTo>
                <a:lnTo>
                  <a:pt x="60960" y="0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6373367" y="3861815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60" h="60960">
                <a:moveTo>
                  <a:pt x="60960" y="0"/>
                </a:moveTo>
                <a:lnTo>
                  <a:pt x="0" y="0"/>
                </a:lnTo>
                <a:lnTo>
                  <a:pt x="0" y="60959"/>
                </a:lnTo>
                <a:lnTo>
                  <a:pt x="60960" y="60959"/>
                </a:lnTo>
                <a:lnTo>
                  <a:pt x="60960" y="0"/>
                </a:lnTo>
                <a:close/>
              </a:path>
            </a:pathLst>
          </a:custGeom>
          <a:solidFill>
            <a:srgbClr val="7E7E7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6922007" y="3861815"/>
            <a:ext cx="64135" cy="60960"/>
          </a:xfrm>
          <a:custGeom>
            <a:avLst/>
            <a:gdLst/>
            <a:ahLst/>
            <a:cxnLst/>
            <a:rect l="l" t="t" r="r" b="b"/>
            <a:pathLst>
              <a:path w="64134" h="60960">
                <a:moveTo>
                  <a:pt x="64007" y="0"/>
                </a:moveTo>
                <a:lnTo>
                  <a:pt x="0" y="0"/>
                </a:lnTo>
                <a:lnTo>
                  <a:pt x="0" y="60959"/>
                </a:lnTo>
                <a:lnTo>
                  <a:pt x="64007" y="60959"/>
                </a:lnTo>
                <a:lnTo>
                  <a:pt x="64007" y="0"/>
                </a:lnTo>
                <a:close/>
              </a:path>
            </a:pathLst>
          </a:custGeom>
          <a:solidFill>
            <a:srgbClr val="2121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 txBox="1"/>
          <p:nvPr/>
        </p:nvSpPr>
        <p:spPr>
          <a:xfrm>
            <a:off x="8152256" y="905078"/>
            <a:ext cx="300355" cy="17970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000" b="1" spc="-10" dirty="0">
                <a:solidFill>
                  <a:srgbClr val="212122"/>
                </a:solidFill>
                <a:latin typeface="Calibri"/>
                <a:cs typeface="Calibri"/>
              </a:rPr>
              <a:t>Total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72" name="object 72"/>
          <p:cNvSpPr txBox="1"/>
          <p:nvPr/>
        </p:nvSpPr>
        <p:spPr>
          <a:xfrm>
            <a:off x="8146160" y="1027556"/>
            <a:ext cx="336550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b="1" spc="-10" dirty="0">
                <a:solidFill>
                  <a:srgbClr val="212122"/>
                </a:solidFill>
                <a:latin typeface="Calibri"/>
                <a:cs typeface="Calibri"/>
              </a:rPr>
              <a:t>Agree</a:t>
            </a:r>
            <a:endParaRPr sz="1000">
              <a:latin typeface="Calibri"/>
              <a:cs typeface="Calibri"/>
            </a:endParaRPr>
          </a:p>
        </p:txBody>
      </p:sp>
      <p:pic>
        <p:nvPicPr>
          <p:cNvPr id="73" name="object 7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171688" y="1408175"/>
            <a:ext cx="274319" cy="274320"/>
          </a:xfrm>
          <a:prstGeom prst="rect">
            <a:avLst/>
          </a:prstGeom>
        </p:spPr>
      </p:pic>
      <p:sp>
        <p:nvSpPr>
          <p:cNvPr id="74" name="object 74"/>
          <p:cNvSpPr txBox="1"/>
          <p:nvPr/>
        </p:nvSpPr>
        <p:spPr>
          <a:xfrm>
            <a:off x="8198357" y="1454658"/>
            <a:ext cx="226060" cy="1644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900" b="1" spc="-25" dirty="0">
                <a:solidFill>
                  <a:srgbClr val="FFFFFF"/>
                </a:solidFill>
                <a:latin typeface="Calibri"/>
                <a:cs typeface="Calibri"/>
              </a:rPr>
              <a:t>28%</a:t>
            </a:r>
            <a:endParaRPr sz="900">
              <a:latin typeface="Calibri"/>
              <a:cs typeface="Calibri"/>
            </a:endParaRPr>
          </a:p>
        </p:txBody>
      </p:sp>
      <p:pic>
        <p:nvPicPr>
          <p:cNvPr id="75" name="object 7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171688" y="2673095"/>
            <a:ext cx="274319" cy="274319"/>
          </a:xfrm>
          <a:prstGeom prst="rect">
            <a:avLst/>
          </a:prstGeom>
        </p:spPr>
      </p:pic>
      <p:sp>
        <p:nvSpPr>
          <p:cNvPr id="76" name="object 76"/>
          <p:cNvSpPr txBox="1"/>
          <p:nvPr/>
        </p:nvSpPr>
        <p:spPr>
          <a:xfrm>
            <a:off x="8198357" y="2721355"/>
            <a:ext cx="226060" cy="1644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900" b="1" spc="-25" dirty="0">
                <a:solidFill>
                  <a:srgbClr val="FFFFFF"/>
                </a:solidFill>
                <a:latin typeface="Calibri"/>
                <a:cs typeface="Calibri"/>
              </a:rPr>
              <a:t>21%</a:t>
            </a:r>
            <a:endParaRPr sz="900">
              <a:latin typeface="Calibri"/>
              <a:cs typeface="Calibri"/>
            </a:endParaRPr>
          </a:p>
        </p:txBody>
      </p:sp>
      <p:pic>
        <p:nvPicPr>
          <p:cNvPr id="77" name="object 7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171688" y="3307079"/>
            <a:ext cx="274319" cy="274319"/>
          </a:xfrm>
          <a:prstGeom prst="rect">
            <a:avLst/>
          </a:prstGeom>
        </p:spPr>
      </p:pic>
      <p:sp>
        <p:nvSpPr>
          <p:cNvPr id="78" name="object 78"/>
          <p:cNvSpPr txBox="1"/>
          <p:nvPr/>
        </p:nvSpPr>
        <p:spPr>
          <a:xfrm>
            <a:off x="8198357" y="3354704"/>
            <a:ext cx="225425" cy="1644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900" b="1" spc="-25" dirty="0">
                <a:solidFill>
                  <a:srgbClr val="FFFFFF"/>
                </a:solidFill>
                <a:latin typeface="Calibri"/>
                <a:cs typeface="Calibri"/>
              </a:rPr>
              <a:t>16%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79" name="object 79"/>
          <p:cNvSpPr txBox="1"/>
          <p:nvPr/>
        </p:nvSpPr>
        <p:spPr>
          <a:xfrm>
            <a:off x="8589644" y="908430"/>
            <a:ext cx="485775" cy="300990"/>
          </a:xfrm>
          <a:prstGeom prst="rect">
            <a:avLst/>
          </a:prstGeom>
        </p:spPr>
        <p:txBody>
          <a:bodyPr vert="horz" wrap="square" lIns="0" tIns="43180" rIns="0" bIns="0" rtlCol="0">
            <a:spAutoFit/>
          </a:bodyPr>
          <a:lstStyle/>
          <a:p>
            <a:pPr marL="12700" marR="5080" indent="78740">
              <a:lnSpc>
                <a:spcPts val="960"/>
              </a:lnSpc>
              <a:spcBef>
                <a:spcPts val="340"/>
              </a:spcBef>
            </a:pPr>
            <a:r>
              <a:rPr sz="1000" b="1" spc="-10" dirty="0">
                <a:solidFill>
                  <a:srgbClr val="212122"/>
                </a:solidFill>
                <a:latin typeface="Calibri"/>
                <a:cs typeface="Calibri"/>
              </a:rPr>
              <a:t>Total Disagree</a:t>
            </a:r>
            <a:endParaRPr sz="1000">
              <a:latin typeface="Calibri"/>
              <a:cs typeface="Calibri"/>
            </a:endParaRPr>
          </a:p>
        </p:txBody>
      </p:sp>
      <p:pic>
        <p:nvPicPr>
          <p:cNvPr id="80" name="object 80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8689847" y="1411223"/>
            <a:ext cx="274320" cy="274320"/>
          </a:xfrm>
          <a:prstGeom prst="rect">
            <a:avLst/>
          </a:prstGeom>
        </p:spPr>
      </p:pic>
      <p:sp>
        <p:nvSpPr>
          <p:cNvPr id="81" name="object 81"/>
          <p:cNvSpPr txBox="1"/>
          <p:nvPr/>
        </p:nvSpPr>
        <p:spPr>
          <a:xfrm>
            <a:off x="8716518" y="1457324"/>
            <a:ext cx="226060" cy="1644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900" b="1" spc="-25" dirty="0">
                <a:solidFill>
                  <a:srgbClr val="FFFFFF"/>
                </a:solidFill>
                <a:latin typeface="Calibri"/>
                <a:cs typeface="Calibri"/>
              </a:rPr>
              <a:t>45%</a:t>
            </a:r>
            <a:endParaRPr sz="900">
              <a:latin typeface="Calibri"/>
              <a:cs typeface="Calibri"/>
            </a:endParaRPr>
          </a:p>
        </p:txBody>
      </p:sp>
      <p:pic>
        <p:nvPicPr>
          <p:cNvPr id="82" name="object 82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8689847" y="2676144"/>
            <a:ext cx="274320" cy="274319"/>
          </a:xfrm>
          <a:prstGeom prst="rect">
            <a:avLst/>
          </a:prstGeom>
        </p:spPr>
      </p:pic>
      <p:sp>
        <p:nvSpPr>
          <p:cNvPr id="83" name="object 83"/>
          <p:cNvSpPr txBox="1"/>
          <p:nvPr/>
        </p:nvSpPr>
        <p:spPr>
          <a:xfrm>
            <a:off x="8716518" y="2724150"/>
            <a:ext cx="226060" cy="1644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900" b="1" spc="-25" dirty="0">
                <a:solidFill>
                  <a:srgbClr val="FFFFFF"/>
                </a:solidFill>
                <a:latin typeface="Calibri"/>
                <a:cs typeface="Calibri"/>
              </a:rPr>
              <a:t>55%</a:t>
            </a:r>
            <a:endParaRPr sz="900">
              <a:latin typeface="Calibri"/>
              <a:cs typeface="Calibri"/>
            </a:endParaRPr>
          </a:p>
        </p:txBody>
      </p:sp>
      <p:pic>
        <p:nvPicPr>
          <p:cNvPr id="84" name="object 84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8689847" y="3310127"/>
            <a:ext cx="274320" cy="274319"/>
          </a:xfrm>
          <a:prstGeom prst="rect">
            <a:avLst/>
          </a:prstGeom>
        </p:spPr>
      </p:pic>
      <p:sp>
        <p:nvSpPr>
          <p:cNvPr id="85" name="object 85"/>
          <p:cNvSpPr txBox="1"/>
          <p:nvPr/>
        </p:nvSpPr>
        <p:spPr>
          <a:xfrm>
            <a:off x="8716518" y="3357498"/>
            <a:ext cx="225425" cy="1644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900" b="1" spc="-25" dirty="0">
                <a:solidFill>
                  <a:srgbClr val="FFFFFF"/>
                </a:solidFill>
                <a:latin typeface="Calibri"/>
                <a:cs typeface="Calibri"/>
              </a:rPr>
              <a:t>52%</a:t>
            </a:r>
            <a:endParaRPr sz="900">
              <a:latin typeface="Calibri"/>
              <a:cs typeface="Calibri"/>
            </a:endParaRPr>
          </a:p>
        </p:txBody>
      </p:sp>
      <p:pic>
        <p:nvPicPr>
          <p:cNvPr id="86" name="object 86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8171688" y="2039111"/>
            <a:ext cx="274319" cy="274319"/>
          </a:xfrm>
          <a:prstGeom prst="rect">
            <a:avLst/>
          </a:prstGeom>
        </p:spPr>
      </p:pic>
      <p:sp>
        <p:nvSpPr>
          <p:cNvPr id="87" name="object 87"/>
          <p:cNvSpPr txBox="1"/>
          <p:nvPr/>
        </p:nvSpPr>
        <p:spPr>
          <a:xfrm>
            <a:off x="8198357" y="2088007"/>
            <a:ext cx="226060" cy="1644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900" b="1" spc="-25" dirty="0">
                <a:solidFill>
                  <a:srgbClr val="FFFFFF"/>
                </a:solidFill>
                <a:latin typeface="Calibri"/>
                <a:cs typeface="Calibri"/>
              </a:rPr>
              <a:t>25%</a:t>
            </a:r>
            <a:endParaRPr sz="900">
              <a:latin typeface="Calibri"/>
              <a:cs typeface="Calibri"/>
            </a:endParaRPr>
          </a:p>
        </p:txBody>
      </p:sp>
      <p:pic>
        <p:nvPicPr>
          <p:cNvPr id="88" name="object 88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8689847" y="2042159"/>
            <a:ext cx="274320" cy="274319"/>
          </a:xfrm>
          <a:prstGeom prst="rect">
            <a:avLst/>
          </a:prstGeom>
        </p:spPr>
      </p:pic>
      <p:sp>
        <p:nvSpPr>
          <p:cNvPr id="89" name="object 89"/>
          <p:cNvSpPr txBox="1"/>
          <p:nvPr/>
        </p:nvSpPr>
        <p:spPr>
          <a:xfrm>
            <a:off x="8716518" y="2090673"/>
            <a:ext cx="226060" cy="1644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900" b="1" spc="-25" dirty="0">
                <a:solidFill>
                  <a:srgbClr val="FFFFFF"/>
                </a:solidFill>
                <a:latin typeface="Calibri"/>
                <a:cs typeface="Calibri"/>
              </a:rPr>
              <a:t>50%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90" name="object 90"/>
          <p:cNvSpPr txBox="1"/>
          <p:nvPr/>
        </p:nvSpPr>
        <p:spPr>
          <a:xfrm>
            <a:off x="2033142" y="3828694"/>
            <a:ext cx="715010" cy="1416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65"/>
              </a:lnSpc>
            </a:pPr>
            <a:r>
              <a:rPr sz="900" b="1" dirty="0">
                <a:solidFill>
                  <a:srgbClr val="212122"/>
                </a:solidFill>
                <a:latin typeface="Calibri"/>
                <a:cs typeface="Calibri"/>
              </a:rPr>
              <a:t>Strongly</a:t>
            </a:r>
            <a:r>
              <a:rPr sz="900" b="1" spc="-35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212122"/>
                </a:solidFill>
                <a:latin typeface="Calibri"/>
                <a:cs typeface="Calibri"/>
              </a:rPr>
              <a:t>agree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91" name="object 91"/>
          <p:cNvSpPr txBox="1"/>
          <p:nvPr/>
        </p:nvSpPr>
        <p:spPr>
          <a:xfrm>
            <a:off x="2876550" y="3828694"/>
            <a:ext cx="827405" cy="1416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65"/>
              </a:lnSpc>
            </a:pPr>
            <a:r>
              <a:rPr sz="900" b="1" spc="-10" dirty="0">
                <a:solidFill>
                  <a:srgbClr val="212122"/>
                </a:solidFill>
                <a:latin typeface="Calibri"/>
                <a:cs typeface="Calibri"/>
              </a:rPr>
              <a:t>Somewhat</a:t>
            </a:r>
            <a:r>
              <a:rPr sz="900" b="1" spc="10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212122"/>
                </a:solidFill>
                <a:latin typeface="Calibri"/>
                <a:cs typeface="Calibri"/>
              </a:rPr>
              <a:t>agree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92" name="object 92"/>
          <p:cNvSpPr txBox="1"/>
          <p:nvPr/>
        </p:nvSpPr>
        <p:spPr>
          <a:xfrm>
            <a:off x="3834765" y="3828694"/>
            <a:ext cx="386080" cy="1416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65"/>
              </a:lnSpc>
            </a:pPr>
            <a:r>
              <a:rPr sz="900" b="1" spc="-10" dirty="0">
                <a:solidFill>
                  <a:srgbClr val="212122"/>
                </a:solidFill>
                <a:latin typeface="Calibri"/>
                <a:cs typeface="Calibri"/>
              </a:rPr>
              <a:t>Neutral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93" name="object 93"/>
          <p:cNvSpPr txBox="1"/>
          <p:nvPr/>
        </p:nvSpPr>
        <p:spPr>
          <a:xfrm>
            <a:off x="4351146" y="3828694"/>
            <a:ext cx="961390" cy="1416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65"/>
              </a:lnSpc>
            </a:pPr>
            <a:r>
              <a:rPr sz="900" b="1" spc="-10" dirty="0">
                <a:solidFill>
                  <a:srgbClr val="212122"/>
                </a:solidFill>
                <a:latin typeface="Calibri"/>
                <a:cs typeface="Calibri"/>
              </a:rPr>
              <a:t>Somewhat</a:t>
            </a:r>
            <a:r>
              <a:rPr sz="900" b="1" spc="10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212122"/>
                </a:solidFill>
                <a:latin typeface="Calibri"/>
                <a:cs typeface="Calibri"/>
              </a:rPr>
              <a:t>disagree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94" name="object 94"/>
          <p:cNvSpPr txBox="1"/>
          <p:nvPr/>
        </p:nvSpPr>
        <p:spPr>
          <a:xfrm>
            <a:off x="5444490" y="3828694"/>
            <a:ext cx="845819" cy="1416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65"/>
              </a:lnSpc>
            </a:pPr>
            <a:r>
              <a:rPr sz="900" b="1" dirty="0">
                <a:solidFill>
                  <a:srgbClr val="212122"/>
                </a:solidFill>
                <a:latin typeface="Calibri"/>
                <a:cs typeface="Calibri"/>
              </a:rPr>
              <a:t>Strongly</a:t>
            </a:r>
            <a:r>
              <a:rPr sz="900" b="1" spc="-40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212122"/>
                </a:solidFill>
                <a:latin typeface="Calibri"/>
                <a:cs typeface="Calibri"/>
              </a:rPr>
              <a:t>disagree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95" name="object 95"/>
          <p:cNvSpPr txBox="1"/>
          <p:nvPr/>
        </p:nvSpPr>
        <p:spPr>
          <a:xfrm>
            <a:off x="6422897" y="3828694"/>
            <a:ext cx="434340" cy="1416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65"/>
              </a:lnSpc>
            </a:pPr>
            <a:r>
              <a:rPr sz="900" b="1" dirty="0">
                <a:solidFill>
                  <a:srgbClr val="212122"/>
                </a:solidFill>
                <a:latin typeface="Calibri"/>
                <a:cs typeface="Calibri"/>
              </a:rPr>
              <a:t>Not</a:t>
            </a:r>
            <a:r>
              <a:rPr sz="900" b="1" spc="-25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900" b="1" spc="-20" dirty="0">
                <a:solidFill>
                  <a:srgbClr val="212122"/>
                </a:solidFill>
                <a:latin typeface="Calibri"/>
                <a:cs typeface="Calibri"/>
              </a:rPr>
              <a:t>sure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96" name="object 96"/>
          <p:cNvSpPr txBox="1"/>
          <p:nvPr/>
        </p:nvSpPr>
        <p:spPr>
          <a:xfrm>
            <a:off x="6987285" y="3828694"/>
            <a:ext cx="1013460" cy="1416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65"/>
              </a:lnSpc>
            </a:pPr>
            <a:r>
              <a:rPr sz="900" b="1" dirty="0">
                <a:solidFill>
                  <a:srgbClr val="212122"/>
                </a:solidFill>
                <a:latin typeface="Calibri"/>
                <a:cs typeface="Calibri"/>
              </a:rPr>
              <a:t>Prefer</a:t>
            </a:r>
            <a:r>
              <a:rPr sz="900" b="1" spc="-10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900" b="1" dirty="0">
                <a:solidFill>
                  <a:srgbClr val="212122"/>
                </a:solidFill>
                <a:latin typeface="Calibri"/>
                <a:cs typeface="Calibri"/>
              </a:rPr>
              <a:t>not to</a:t>
            </a:r>
            <a:r>
              <a:rPr sz="900" b="1" spc="-35" dirty="0">
                <a:solidFill>
                  <a:srgbClr val="212122"/>
                </a:solidFill>
                <a:latin typeface="Calibri"/>
                <a:cs typeface="Calibri"/>
              </a:rPr>
              <a:t> </a:t>
            </a:r>
            <a:r>
              <a:rPr sz="900" b="1" spc="-10" dirty="0">
                <a:solidFill>
                  <a:srgbClr val="212122"/>
                </a:solidFill>
                <a:latin typeface="Calibri"/>
                <a:cs typeface="Calibri"/>
              </a:rPr>
              <a:t>answer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97" name="object 97"/>
          <p:cNvSpPr txBox="1"/>
          <p:nvPr/>
        </p:nvSpPr>
        <p:spPr>
          <a:xfrm>
            <a:off x="560323" y="4173423"/>
            <a:ext cx="191770" cy="1416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65"/>
              </a:lnSpc>
            </a:pPr>
            <a:r>
              <a:rPr sz="900" spc="-25" dirty="0">
                <a:solidFill>
                  <a:srgbClr val="444646"/>
                </a:solidFill>
                <a:latin typeface="Calibri"/>
                <a:cs typeface="Calibri"/>
              </a:rPr>
              <a:t>Q2.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98" name="object 98"/>
          <p:cNvSpPr txBox="1"/>
          <p:nvPr/>
        </p:nvSpPr>
        <p:spPr>
          <a:xfrm>
            <a:off x="905052" y="4173423"/>
            <a:ext cx="7351395" cy="635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05"/>
              </a:lnSpc>
            </a:pP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Under </a:t>
            </a:r>
            <a:r>
              <a:rPr sz="900" i="1" spc="-10" dirty="0">
                <a:solidFill>
                  <a:srgbClr val="444646"/>
                </a:solidFill>
                <a:latin typeface="Calibri"/>
                <a:cs typeface="Calibri"/>
              </a:rPr>
              <a:t>decriminalization,</a:t>
            </a:r>
            <a:r>
              <a:rPr sz="900" i="1" spc="-7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adults</a:t>
            </a:r>
            <a:r>
              <a:rPr sz="900" i="1" spc="-5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are</a:t>
            </a:r>
            <a:r>
              <a:rPr sz="900" i="1" spc="2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allowed</a:t>
            </a:r>
            <a:r>
              <a:rPr sz="900" i="1" spc="-4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to</a:t>
            </a:r>
            <a:r>
              <a:rPr sz="900" i="1" spc="2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possess</a:t>
            </a:r>
            <a:r>
              <a:rPr sz="900" i="1" spc="-5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up</a:t>
            </a:r>
            <a:r>
              <a:rPr sz="900" i="1" spc="1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to</a:t>
            </a:r>
            <a:r>
              <a:rPr sz="900" i="1" spc="2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a</a:t>
            </a:r>
            <a:r>
              <a:rPr sz="900" i="1" spc="1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cumulative</a:t>
            </a:r>
            <a:r>
              <a:rPr sz="900" i="1" spc="-6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total</a:t>
            </a:r>
            <a:r>
              <a:rPr sz="900" i="1" spc="-2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of</a:t>
            </a:r>
            <a:r>
              <a:rPr sz="900" i="1" spc="1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2.5</a:t>
            </a:r>
            <a:r>
              <a:rPr sz="900" i="1" spc="-1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grams</a:t>
            </a:r>
            <a:r>
              <a:rPr sz="900" i="1" spc="1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of</a:t>
            </a:r>
            <a:r>
              <a:rPr sz="900" i="1" spc="1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opioids,</a:t>
            </a:r>
            <a:r>
              <a:rPr sz="900" i="1" spc="-4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cocaine/crack-</a:t>
            </a:r>
            <a:r>
              <a:rPr sz="900" i="1" spc="-10" dirty="0">
                <a:solidFill>
                  <a:srgbClr val="444646"/>
                </a:solidFill>
                <a:latin typeface="Calibri"/>
                <a:cs typeface="Calibri"/>
              </a:rPr>
              <a:t>cocaine,</a:t>
            </a:r>
            <a:r>
              <a:rPr sz="900" i="1" spc="-4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methamphetamine</a:t>
            </a:r>
            <a:r>
              <a:rPr sz="900" i="1" spc="-3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and</a:t>
            </a:r>
            <a:r>
              <a:rPr sz="900" i="1" spc="-1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spc="-20" dirty="0">
                <a:solidFill>
                  <a:srgbClr val="444646"/>
                </a:solidFill>
                <a:latin typeface="Calibri"/>
                <a:cs typeface="Calibri"/>
              </a:rPr>
              <a:t>MDMA</a:t>
            </a:r>
            <a:endParaRPr sz="900">
              <a:latin typeface="Calibri"/>
              <a:cs typeface="Calibri"/>
            </a:endParaRPr>
          </a:p>
          <a:p>
            <a:pPr marL="12700" marR="144780">
              <a:lnSpc>
                <a:spcPct val="90400"/>
              </a:lnSpc>
              <a:spcBef>
                <a:spcPts val="40"/>
              </a:spcBef>
            </a:pP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for</a:t>
            </a:r>
            <a:r>
              <a:rPr sz="900" i="1" spc="-1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personal</a:t>
            </a:r>
            <a:r>
              <a:rPr sz="900" i="1" spc="-3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possession.</a:t>
            </a:r>
            <a:r>
              <a:rPr sz="900" i="1" spc="-8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Amounts</a:t>
            </a:r>
            <a:r>
              <a:rPr sz="900" i="1" spc="-6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carried</a:t>
            </a:r>
            <a:r>
              <a:rPr sz="900" i="1" spc="-3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above</a:t>
            </a:r>
            <a:r>
              <a:rPr sz="900" i="1" spc="-4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2.5</a:t>
            </a:r>
            <a:r>
              <a:rPr sz="900" i="1" spc="-2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grams</a:t>
            </a:r>
            <a:r>
              <a:rPr sz="900" i="1" spc="-3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will</a:t>
            </a:r>
            <a:r>
              <a:rPr sz="900" i="1" spc="2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still</a:t>
            </a:r>
            <a:r>
              <a:rPr sz="900" i="1" spc="-1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be</a:t>
            </a:r>
            <a:r>
              <a:rPr sz="900" i="1" spc="-1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criminalized.</a:t>
            </a:r>
            <a:r>
              <a:rPr sz="900" i="1" spc="-8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The</a:t>
            </a:r>
            <a:r>
              <a:rPr sz="900" i="1" spc="-1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BC</a:t>
            </a:r>
            <a:r>
              <a:rPr sz="900" i="1" spc="-1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government’s</a:t>
            </a:r>
            <a:r>
              <a:rPr sz="900" i="1" spc="-6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stated</a:t>
            </a:r>
            <a:r>
              <a:rPr sz="900" i="1" spc="-5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goals</a:t>
            </a:r>
            <a:r>
              <a:rPr sz="900" i="1" spc="-3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of decriminalization</a:t>
            </a:r>
            <a:r>
              <a:rPr sz="900" i="1" spc="-8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are</a:t>
            </a:r>
            <a:r>
              <a:rPr sz="900" i="1" spc="2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to</a:t>
            </a:r>
            <a:r>
              <a:rPr sz="900" i="1" spc="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reduce</a:t>
            </a:r>
            <a:r>
              <a:rPr sz="900" i="1" spc="-4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spc="-25" dirty="0">
                <a:solidFill>
                  <a:srgbClr val="444646"/>
                </a:solidFill>
                <a:latin typeface="Calibri"/>
                <a:cs typeface="Calibri"/>
              </a:rPr>
              <a:t>the</a:t>
            </a:r>
            <a:r>
              <a:rPr sz="900" i="1" spc="50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harms</a:t>
            </a:r>
            <a:r>
              <a:rPr sz="900" i="1" spc="-3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associated</a:t>
            </a:r>
            <a:r>
              <a:rPr sz="900" i="1" spc="-8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with</a:t>
            </a:r>
            <a:r>
              <a:rPr sz="900" i="1" spc="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substance</a:t>
            </a:r>
            <a:r>
              <a:rPr sz="900" i="1" spc="-7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use,</a:t>
            </a:r>
            <a:r>
              <a:rPr sz="900" i="1" spc="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including</a:t>
            </a:r>
            <a:r>
              <a:rPr sz="900" i="1" spc="-5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stigma</a:t>
            </a:r>
            <a:r>
              <a:rPr sz="900" i="1" spc="-5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and</a:t>
            </a:r>
            <a:r>
              <a:rPr sz="900" i="1" spc="-2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criminalization,</a:t>
            </a:r>
            <a:r>
              <a:rPr sz="900" i="1" spc="-5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as</a:t>
            </a:r>
            <a:r>
              <a:rPr sz="900" i="1" spc="-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well as</a:t>
            </a:r>
            <a:r>
              <a:rPr sz="900" i="1" spc="2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to</a:t>
            </a:r>
            <a:r>
              <a:rPr sz="900" i="1" spc="1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support</a:t>
            </a:r>
            <a:r>
              <a:rPr sz="900" i="1" spc="-6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people</a:t>
            </a:r>
            <a:r>
              <a:rPr sz="900" i="1" spc="-4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who</a:t>
            </a:r>
            <a:r>
              <a:rPr sz="900" i="1" spc="-2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use</a:t>
            </a:r>
            <a:r>
              <a:rPr sz="900" i="1" spc="-1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drugs</a:t>
            </a:r>
            <a:r>
              <a:rPr sz="900" i="1" spc="-3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to</a:t>
            </a:r>
            <a:r>
              <a:rPr sz="900" i="1" spc="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access</a:t>
            </a:r>
            <a:r>
              <a:rPr sz="900" i="1" spc="-2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health</a:t>
            </a:r>
            <a:r>
              <a:rPr sz="900" i="1" spc="-5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and</a:t>
            </a:r>
            <a:r>
              <a:rPr sz="900" i="1" spc="-2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social</a:t>
            </a:r>
            <a:r>
              <a:rPr sz="900" i="1" spc="-3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spc="-10" dirty="0">
                <a:solidFill>
                  <a:srgbClr val="444646"/>
                </a:solidFill>
                <a:latin typeface="Calibri"/>
                <a:cs typeface="Calibri"/>
              </a:rPr>
              <a:t>services,</a:t>
            </a:r>
            <a:r>
              <a:rPr sz="900" i="1" spc="50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ultimately</a:t>
            </a:r>
            <a:r>
              <a:rPr sz="900" i="1" spc="-6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redirecting</a:t>
            </a:r>
            <a:r>
              <a:rPr sz="900" i="1" spc="-4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them</a:t>
            </a:r>
            <a:r>
              <a:rPr sz="900" i="1" spc="-4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away from</a:t>
            </a:r>
            <a:r>
              <a:rPr sz="900" i="1" spc="-3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the</a:t>
            </a:r>
            <a:r>
              <a:rPr sz="900" i="1" spc="-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criminal</a:t>
            </a:r>
            <a:r>
              <a:rPr sz="900" i="1" spc="-2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justice</a:t>
            </a:r>
            <a:r>
              <a:rPr sz="900" i="1" spc="-3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system.</a:t>
            </a:r>
            <a:r>
              <a:rPr sz="900" i="1" spc="-5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Please</a:t>
            </a:r>
            <a:r>
              <a:rPr sz="900" i="1" spc="-3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indicate</a:t>
            </a:r>
            <a:r>
              <a:rPr sz="900" i="1" spc="-7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your</a:t>
            </a:r>
            <a:r>
              <a:rPr sz="900" i="1" spc="-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level of</a:t>
            </a:r>
            <a:r>
              <a:rPr sz="900" i="1" spc="1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agreement</a:t>
            </a:r>
            <a:r>
              <a:rPr sz="900" i="1" spc="-5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or</a:t>
            </a:r>
            <a:r>
              <a:rPr sz="900" i="1" spc="-1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disagreement</a:t>
            </a:r>
            <a:r>
              <a:rPr sz="900" i="1" spc="-5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with</a:t>
            </a:r>
            <a:r>
              <a:rPr sz="900" i="1" spc="-2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the</a:t>
            </a:r>
            <a:r>
              <a:rPr sz="900" i="1" spc="-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following</a:t>
            </a:r>
            <a:r>
              <a:rPr sz="900" i="1" spc="-5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spc="-10" dirty="0">
                <a:solidFill>
                  <a:srgbClr val="444646"/>
                </a:solidFill>
                <a:latin typeface="Calibri"/>
                <a:cs typeface="Calibri"/>
              </a:rPr>
              <a:t>statements</a:t>
            </a:r>
            <a:r>
              <a:rPr sz="900" i="1" spc="50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regarding</a:t>
            </a:r>
            <a:r>
              <a:rPr sz="900" i="1" spc="-7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the potential</a:t>
            </a:r>
            <a:r>
              <a:rPr sz="900" i="1" spc="-5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impact</a:t>
            </a:r>
            <a:r>
              <a:rPr sz="900" i="1" spc="-5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of</a:t>
            </a:r>
            <a:r>
              <a:rPr sz="900" i="1" spc="4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spc="-10" dirty="0">
                <a:solidFill>
                  <a:srgbClr val="444646"/>
                </a:solidFill>
                <a:latin typeface="Calibri"/>
                <a:cs typeface="Calibri"/>
              </a:rPr>
              <a:t>decriminalization</a:t>
            </a:r>
            <a:r>
              <a:rPr sz="900" i="1" spc="-4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of</a:t>
            </a:r>
            <a:r>
              <a:rPr sz="900" i="1" spc="1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illegal</a:t>
            </a:r>
            <a:r>
              <a:rPr sz="900" i="1" spc="-2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drugs</a:t>
            </a:r>
            <a:r>
              <a:rPr sz="900" i="1" spc="-20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dirty="0">
                <a:solidFill>
                  <a:srgbClr val="444646"/>
                </a:solidFill>
                <a:latin typeface="Calibri"/>
                <a:cs typeface="Calibri"/>
              </a:rPr>
              <a:t>in</a:t>
            </a:r>
            <a:r>
              <a:rPr sz="900" i="1" spc="1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i="1" spc="-25" dirty="0">
                <a:solidFill>
                  <a:srgbClr val="444646"/>
                </a:solidFill>
                <a:latin typeface="Calibri"/>
                <a:cs typeface="Calibri"/>
              </a:rPr>
              <a:t>BC.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99" name="object 9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855"/>
              </a:lnSpc>
            </a:pPr>
            <a:fld id="{81D60167-4931-47E6-BA6A-407CBD079E47}" type="slidenum">
              <a:rPr spc="-50" dirty="0"/>
              <a:t>9</a:t>
            </a:fld>
            <a:endParaRPr spc="-50" dirty="0"/>
          </a:p>
        </p:txBody>
      </p:sp>
      <p:sp>
        <p:nvSpPr>
          <p:cNvPr id="100" name="object 100"/>
          <p:cNvSpPr txBox="1"/>
          <p:nvPr/>
        </p:nvSpPr>
        <p:spPr>
          <a:xfrm>
            <a:off x="560323" y="4813579"/>
            <a:ext cx="1501775" cy="1416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65"/>
              </a:lnSpc>
            </a:pPr>
            <a:r>
              <a:rPr sz="900" dirty="0">
                <a:solidFill>
                  <a:srgbClr val="444646"/>
                </a:solidFill>
                <a:latin typeface="Calibri"/>
                <a:cs typeface="Calibri"/>
              </a:rPr>
              <a:t>Base:</a:t>
            </a:r>
            <a:r>
              <a:rPr sz="900" spc="-2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444646"/>
                </a:solidFill>
                <a:latin typeface="Calibri"/>
                <a:cs typeface="Calibri"/>
              </a:rPr>
              <a:t>All</a:t>
            </a:r>
            <a:r>
              <a:rPr sz="900" spc="1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444646"/>
                </a:solidFill>
                <a:latin typeface="Calibri"/>
                <a:cs typeface="Calibri"/>
              </a:rPr>
              <a:t>respondents</a:t>
            </a:r>
            <a:r>
              <a:rPr sz="900" spc="-65" dirty="0">
                <a:solidFill>
                  <a:srgbClr val="444646"/>
                </a:solidFill>
                <a:latin typeface="Calibri"/>
                <a:cs typeface="Calibri"/>
              </a:rPr>
              <a:t> </a:t>
            </a:r>
            <a:r>
              <a:rPr sz="900" spc="-10" dirty="0">
                <a:solidFill>
                  <a:srgbClr val="444646"/>
                </a:solidFill>
                <a:latin typeface="Calibri"/>
                <a:cs typeface="Calibri"/>
              </a:rPr>
              <a:t>(n=1,202)</a:t>
            </a:r>
            <a:endParaRPr sz="9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212122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Words>4137</Words>
  <Application>Microsoft Macintosh PowerPoint</Application>
  <PresentationFormat>Custom</PresentationFormat>
  <Paragraphs>846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Arial Black</vt:lpstr>
      <vt:lpstr>Arial MT</vt:lpstr>
      <vt:lpstr>Calibri</vt:lpstr>
      <vt:lpstr>Times New Roman</vt:lpstr>
      <vt:lpstr>Office Theme</vt:lpstr>
      <vt:lpstr>SURVEY ON</vt:lpstr>
      <vt:lpstr>Methodology</vt:lpstr>
      <vt:lpstr>Consent Text at Introduction</vt:lpstr>
      <vt:lpstr>DETAILED</vt:lpstr>
      <vt:lpstr>True/False Statements About Decriminalization</vt:lpstr>
      <vt:lpstr>True/False Statements About Decriminalization by Demos</vt:lpstr>
      <vt:lpstr>Agree/Disagree Statements About Impact of Decriminalization (slide 1 of 3)</vt:lpstr>
      <vt:lpstr>Agree/Disagree Statements About Impact of Decriminalization (slide 2 of 3)</vt:lpstr>
      <vt:lpstr>Agree/Disagree Statements About Impact of Decriminalization (slide 3 of 3)</vt:lpstr>
      <vt:lpstr>Agree/Disagree Statements About Impact of Decriminalization by Demos (slide 1 of 3)</vt:lpstr>
      <vt:lpstr>Agree/Disagree Statements About Impact of Decriminalization by Demos (slide 2 of 3)</vt:lpstr>
      <vt:lpstr>Agree/Disagree Statements About Impact of Decriminalization by Demos (slide 3 of 3)</vt:lpstr>
      <vt:lpstr>Main Benefits of Decriminalization (coded open-ended responses)</vt:lpstr>
      <vt:lpstr>Main Concerns of Decriminalization (coded open-ended responses)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jordan mende-gibson</cp:lastModifiedBy>
  <cp:revision>1</cp:revision>
  <dcterms:created xsi:type="dcterms:W3CDTF">2025-03-28T12:02:54Z</dcterms:created>
  <dcterms:modified xsi:type="dcterms:W3CDTF">2025-03-28T12:04:30Z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2024-12-03T00:00:00Z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2025-03-28T00:00:00Z</vt:filetime>
  </property>
  <property fmtid="{D5CDD505-2E9C-101B-9397-08002B2CF9AE}" pid="5" name="Producer">
    <vt:lpwstr>www.ilovepdf.com</vt:lpwstr>
  </property>
</Properties>
</file>